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8"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WRCF1pPFAPpV7MXgwKARw==" hashData="vIfI1GNZSbUBKBfX4yb4c2e1NtzST5ZCS5wR7zVxdchOFfovja9633PcbdU3leXJiQ9eZmjC0frjvLBqPODno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0F3A3982-A197-448C-9D00-9844684F7287}"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2398174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F3A3982-A197-448C-9D00-9844684F7287}"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4162784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F3A3982-A197-448C-9D00-9844684F7287}"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382201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F3A3982-A197-448C-9D00-9844684F7287}" type="datetimeFigureOut">
              <a:rPr lang="fr-FR" smtClean="0"/>
              <a:t>23/03/2026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1661842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F3A3982-A197-448C-9D00-9844684F7287}" type="datetimeFigureOut">
              <a:rPr lang="fr-FR" smtClean="0"/>
              <a:t>23/03/2026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1612509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F3A3982-A197-448C-9D00-9844684F7287}" type="datetimeFigureOut">
              <a:rPr lang="fr-FR" smtClean="0"/>
              <a:t>23/03/2026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3388286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3A3982-A197-448C-9D00-9844684F7287}" type="datetimeFigureOut">
              <a:rPr lang="fr-FR" smtClean="0"/>
              <a:t>23/03/2026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1195645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0F3A3982-A197-448C-9D00-9844684F7287}" type="datetimeFigureOut">
              <a:rPr lang="fr-FR" smtClean="0"/>
              <a:t>23/03/2026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1845508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0F3A3982-A197-448C-9D00-9844684F7287}" type="datetimeFigureOut">
              <a:rPr lang="fr-FR" smtClean="0"/>
              <a:t>23/03/2026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2600943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F3A3982-A197-448C-9D00-9844684F7287}"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515645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F3A3982-A197-448C-9D00-9844684F7287}"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072608C-0A98-4E99-97C8-C82B4C717187}" type="slidenum">
              <a:rPr lang="fr-FR" smtClean="0"/>
              <a:t>‹N°›</a:t>
            </a:fld>
            <a:endParaRPr lang="fr-FR"/>
          </a:p>
        </p:txBody>
      </p:sp>
    </p:spTree>
    <p:extLst>
      <p:ext uri="{BB962C8B-B14F-4D97-AF65-F5344CB8AC3E}">
        <p14:creationId xmlns:p14="http://schemas.microsoft.com/office/powerpoint/2010/main" val="424102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A3982-A197-448C-9D00-9844684F7287}" type="datetimeFigureOut">
              <a:rPr lang="fr-FR" smtClean="0"/>
              <a:t>23/03/2026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2608C-0A98-4E99-97C8-C82B4C717187}" type="slidenum">
              <a:rPr lang="fr-FR" smtClean="0"/>
              <a:t>‹N°›</a:t>
            </a:fld>
            <a:endParaRPr lang="fr-FR"/>
          </a:p>
        </p:txBody>
      </p:sp>
    </p:spTree>
    <p:extLst>
      <p:ext uri="{BB962C8B-B14F-4D97-AF65-F5344CB8AC3E}">
        <p14:creationId xmlns:p14="http://schemas.microsoft.com/office/powerpoint/2010/main" val="12108875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kikisbackpackingtour.fr/grece-crete-rethymnon-et-son-arriere-pays/" TargetMode="External"/><Relationship Id="rId2" Type="http://schemas.openxmlformats.org/officeDocument/2006/relationships/hyperlink" Target="https://kikisbackpackingtour.fr/grece-crete-louest-de-lile-de-la-canee-a-elafonissi/" TargetMode="Externa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3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3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66.jpeg"/><Relationship Id="rId4" Type="http://schemas.openxmlformats.org/officeDocument/2006/relationships/image" Target="../media/image65.jpeg"/></Relationships>
</file>

<file path=ppt/slides/_rels/slide4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70.png"/></Relationships>
</file>

<file path=ppt/slides/_rels/slide4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74.jpeg"/></Relationships>
</file>

<file path=ppt/slides/_rels/slide4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slideLayout" Target="../slideLayouts/slideLayout7.xml"/><Relationship Id="rId5" Type="http://schemas.openxmlformats.org/officeDocument/2006/relationships/image" Target="../media/image91.jpeg"/><Relationship Id="rId4" Type="http://schemas.microsoft.com/office/2007/relationships/hdphoto" Target="../media/hdphoto3.wdp"/></Relationships>
</file>

<file path=ppt/slides/_rels/slide5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image" Target="../media/image9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93707" y="5588923"/>
            <a:ext cx="1800000" cy="1152000"/>
          </a:xfrm>
          <a:prstGeom prst="rect">
            <a:avLst/>
          </a:prstGeom>
        </p:spPr>
      </p:pic>
      <p:pic>
        <p:nvPicPr>
          <p:cNvPr id="3" name="Ross Daly &amp; Kelly Thoma at 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
        <p:nvSpPr>
          <p:cNvPr id="5" name="ZoneTexte 4"/>
          <p:cNvSpPr txBox="1"/>
          <p:nvPr/>
        </p:nvSpPr>
        <p:spPr>
          <a:xfrm>
            <a:off x="5283200" y="1130300"/>
            <a:ext cx="660400" cy="1569660"/>
          </a:xfrm>
          <a:prstGeom prst="rect">
            <a:avLst/>
          </a:prstGeom>
          <a:noFill/>
        </p:spPr>
        <p:txBody>
          <a:bodyPr wrap="square" rtlCol="0">
            <a:spAutoFit/>
          </a:bodyPr>
          <a:lstStyle/>
          <a:p>
            <a:r>
              <a:rPr lang="fr-FR" sz="9600" dirty="0" smtClean="0">
                <a:solidFill>
                  <a:srgbClr val="FF0000"/>
                </a:solidFill>
              </a:rPr>
              <a:t>2</a:t>
            </a:r>
            <a:endParaRPr lang="fr-FR" sz="9600" dirty="0">
              <a:solidFill>
                <a:srgbClr val="FF0000"/>
              </a:solidFill>
            </a:endParaRPr>
          </a:p>
        </p:txBody>
      </p:sp>
    </p:spTree>
    <p:extLst>
      <p:ext uri="{BB962C8B-B14F-4D97-AF65-F5344CB8AC3E}">
        <p14:creationId xmlns:p14="http://schemas.microsoft.com/office/powerpoint/2010/main" val="3497769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43200"/>
          </a:xfrm>
          <a:prstGeom prst="rect">
            <a:avLst/>
          </a:prstGeom>
        </p:spPr>
      </p:pic>
      <p:sp>
        <p:nvSpPr>
          <p:cNvPr id="4" name="Rectangle 3"/>
          <p:cNvSpPr/>
          <p:nvPr/>
        </p:nvSpPr>
        <p:spPr>
          <a:xfrm>
            <a:off x="4615466" y="107434"/>
            <a:ext cx="2961067" cy="830997"/>
          </a:xfrm>
          <a:prstGeom prst="rect">
            <a:avLst/>
          </a:prstGeom>
        </p:spPr>
        <p:txBody>
          <a:bodyPr wrap="none">
            <a:spAutoFit/>
          </a:bodyPr>
          <a:lstStyle/>
          <a:p>
            <a:r>
              <a:rPr lang="fr-FR" sz="4800" b="1" dirty="0" smtClean="0">
                <a:ln w="22225">
                  <a:solidFill>
                    <a:schemeClr val="accent2"/>
                  </a:solidFill>
                  <a:prstDash val="solid"/>
                </a:ln>
                <a:solidFill>
                  <a:schemeClr val="accent2">
                    <a:lumMod val="40000"/>
                    <a:lumOff val="60000"/>
                  </a:schemeClr>
                </a:solidFill>
                <a:latin typeface="Imprint MT Shadow" panose="04020605060303030202" pitchFamily="82" charset="0"/>
              </a:rPr>
              <a:t>Héraklion </a:t>
            </a:r>
            <a:endParaRPr lang="fr-FR" sz="4800" b="1" dirty="0">
              <a:ln w="22225">
                <a:solidFill>
                  <a:schemeClr val="accent2"/>
                </a:solidFill>
                <a:prstDash val="solid"/>
              </a:ln>
              <a:solidFill>
                <a:schemeClr val="accent2">
                  <a:lumMod val="40000"/>
                  <a:lumOff val="60000"/>
                </a:schemeClr>
              </a:solidFill>
              <a:latin typeface="Imprint MT Shadow" panose="04020605060303030202" pitchFamily="82" charset="0"/>
            </a:endParaRPr>
          </a:p>
        </p:txBody>
      </p:sp>
    </p:spTree>
    <p:extLst>
      <p:ext uri="{BB962C8B-B14F-4D97-AF65-F5344CB8AC3E}">
        <p14:creationId xmlns:p14="http://schemas.microsoft.com/office/powerpoint/2010/main" val="5791651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0400" y="1172339"/>
            <a:ext cx="4724400" cy="5016758"/>
          </a:xfrm>
          <a:prstGeom prst="rect">
            <a:avLst/>
          </a:prstGeom>
        </p:spPr>
        <p:txBody>
          <a:bodyPr wrap="square">
            <a:spAutoFit/>
          </a:bodyPr>
          <a:lstStyle/>
          <a:p>
            <a:r>
              <a:rPr lang="fr-FR" sz="2000" dirty="0">
                <a:solidFill>
                  <a:srgbClr val="464646"/>
                </a:solidFill>
                <a:latin typeface="Open Sans"/>
              </a:rPr>
              <a:t>Un post assez cours, puisque pour être honnêtes il n’y a pas grand-chose à Héraklion qui est une ville qui ne nous a pas enthousiasmés plus que ça ! Son </a:t>
            </a:r>
            <a:r>
              <a:rPr lang="fr-FR" sz="2000" b="1" dirty="0">
                <a:solidFill>
                  <a:srgbClr val="464646"/>
                </a:solidFill>
                <a:latin typeface="Open Sans"/>
              </a:rPr>
              <a:t>centre historique</a:t>
            </a:r>
            <a:r>
              <a:rPr lang="fr-FR" sz="2000" dirty="0">
                <a:solidFill>
                  <a:srgbClr val="464646"/>
                </a:solidFill>
                <a:latin typeface="Open Sans"/>
              </a:rPr>
              <a:t> est moins beau que ceux de </a:t>
            </a:r>
            <a:r>
              <a:rPr lang="fr-FR" sz="2000" dirty="0">
                <a:solidFill>
                  <a:srgbClr val="EE6D39"/>
                </a:solidFill>
                <a:latin typeface="Open Sans"/>
                <a:hlinkClick r:id="rId2"/>
              </a:rPr>
              <a:t>La Canée</a:t>
            </a:r>
            <a:r>
              <a:rPr lang="fr-FR" sz="2000" dirty="0">
                <a:solidFill>
                  <a:srgbClr val="464646"/>
                </a:solidFill>
                <a:latin typeface="Open Sans"/>
              </a:rPr>
              <a:t> ou de </a:t>
            </a:r>
            <a:r>
              <a:rPr lang="fr-FR" sz="2000" dirty="0">
                <a:solidFill>
                  <a:srgbClr val="EE6D39"/>
                </a:solidFill>
                <a:latin typeface="Open Sans"/>
                <a:hlinkClick r:id="rId3"/>
              </a:rPr>
              <a:t>Réthymnon</a:t>
            </a:r>
            <a:r>
              <a:rPr lang="fr-FR" sz="2000" dirty="0" smtClean="0">
                <a:solidFill>
                  <a:srgbClr val="464646"/>
                </a:solidFill>
                <a:latin typeface="Open Sans"/>
              </a:rPr>
              <a:t>, que malheureusement nous n’avons pas fait. Mais </a:t>
            </a:r>
            <a:r>
              <a:rPr lang="fr-FR" sz="2000" dirty="0">
                <a:solidFill>
                  <a:srgbClr val="464646"/>
                </a:solidFill>
                <a:latin typeface="Open Sans"/>
              </a:rPr>
              <a:t>comporte quand même quelques jolies ruelles avec des églises, une loggia vénitienne et une fontaine, et c’est surtout </a:t>
            </a:r>
            <a:r>
              <a:rPr lang="fr-FR" sz="2000" b="1" dirty="0">
                <a:solidFill>
                  <a:srgbClr val="464646"/>
                </a:solidFill>
                <a:latin typeface="Open Sans"/>
              </a:rPr>
              <a:t>le port</a:t>
            </a:r>
            <a:r>
              <a:rPr lang="fr-FR" sz="2000" dirty="0">
                <a:solidFill>
                  <a:srgbClr val="464646"/>
                </a:solidFill>
                <a:latin typeface="Open Sans"/>
              </a:rPr>
              <a:t> qu’on a aimé, avec la forteresse vénitienne au début d’une longue jetée qui est l’occasion d’une balade agréable pour observer la côte (le tout se visite en une petite demi-journée à peine</a:t>
            </a:r>
            <a:r>
              <a:rPr lang="fr-FR" sz="2000" dirty="0" smtClean="0">
                <a:solidFill>
                  <a:srgbClr val="464646"/>
                </a:solidFill>
                <a:latin typeface="Open Sans"/>
              </a:rPr>
              <a:t>).</a:t>
            </a:r>
            <a:endParaRPr lang="fr-FR" sz="2000" dirty="0"/>
          </a:p>
        </p:txBody>
      </p:sp>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08665" y="0"/>
            <a:ext cx="3083335" cy="6858000"/>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24550" y="0"/>
            <a:ext cx="3086100" cy="6858000"/>
          </a:xfrm>
          <a:prstGeom prst="rect">
            <a:avLst/>
          </a:prstGeom>
        </p:spPr>
      </p:pic>
    </p:spTree>
    <p:extLst>
      <p:ext uri="{BB962C8B-B14F-4D97-AF65-F5344CB8AC3E}">
        <p14:creationId xmlns:p14="http://schemas.microsoft.com/office/powerpoint/2010/main" val="6490970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0000" y="266714"/>
            <a:ext cx="8172000" cy="6118785"/>
          </a:xfrm>
          <a:prstGeom prst="rect">
            <a:avLst/>
          </a:prstGeom>
        </p:spPr>
      </p:pic>
      <p:sp>
        <p:nvSpPr>
          <p:cNvPr id="3" name="Rectangle 2"/>
          <p:cNvSpPr/>
          <p:nvPr/>
        </p:nvSpPr>
        <p:spPr>
          <a:xfrm>
            <a:off x="304800" y="190514"/>
            <a:ext cx="3715200" cy="6463308"/>
          </a:xfrm>
          <a:prstGeom prst="rect">
            <a:avLst/>
          </a:prstGeom>
        </p:spPr>
        <p:txBody>
          <a:bodyPr wrap="square">
            <a:spAutoFit/>
          </a:bodyPr>
          <a:lstStyle/>
          <a:p>
            <a:r>
              <a:rPr lang="fr-FR" i="1" dirty="0">
                <a:solidFill>
                  <a:srgbClr val="000000"/>
                </a:solidFill>
                <a:latin typeface="PlusJakartaSans"/>
              </a:rPr>
              <a:t>La fontaine a été inaugurée en 1628 par le gouverneur vénitien Francesco Morosini, d'où son nom, mais elle est surtout connue sous le nom de "Fontaine aux Lions", en grec </a:t>
            </a:r>
            <a:r>
              <a:rPr lang="fr-FR" i="1" dirty="0" err="1">
                <a:solidFill>
                  <a:srgbClr val="000000"/>
                </a:solidFill>
                <a:latin typeface="PlusJakartaSans"/>
              </a:rPr>
              <a:t>Liontaria</a:t>
            </a:r>
            <a:r>
              <a:rPr lang="fr-FR" i="1" dirty="0">
                <a:solidFill>
                  <a:srgbClr val="000000"/>
                </a:solidFill>
                <a:latin typeface="PlusJakartaSans"/>
              </a:rPr>
              <a:t>. L'eau coule en effet par la bouche de quatre lions, symboles de la puissance vénitienne, et les bassins sont décorés de représentations de scènes mythologiques, gravées dans le marbre, où l'on retrouve quelques figures classiques comme des tritons ou des nymphes... Cette fontaine fut la première à apporter l'eau dans la ville d'Héraklion, d'où sa puissance historique actuelle. Malgré son aspect aujourd'hui assez banal, on peut aisément reconnaître que les travaux de sa construction durent être considérables.</a:t>
            </a:r>
            <a:endParaRPr lang="fr-FR" dirty="0"/>
          </a:p>
        </p:txBody>
      </p:sp>
    </p:spTree>
    <p:extLst>
      <p:ext uri="{BB962C8B-B14F-4D97-AF65-F5344CB8AC3E}">
        <p14:creationId xmlns:p14="http://schemas.microsoft.com/office/powerpoint/2010/main" val="2013180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4" name="Rectangle 3"/>
          <p:cNvSpPr/>
          <p:nvPr/>
        </p:nvSpPr>
        <p:spPr>
          <a:xfrm>
            <a:off x="697266" y="259834"/>
            <a:ext cx="3964868" cy="369332"/>
          </a:xfrm>
          <a:prstGeom prst="rect">
            <a:avLst/>
          </a:prstGeom>
        </p:spPr>
        <p:txBody>
          <a:bodyPr wrap="none">
            <a:spAutoFit/>
          </a:bodyPr>
          <a:lstStyle/>
          <a:p>
            <a:r>
              <a:rPr lang="fr-FR" dirty="0">
                <a:solidFill>
                  <a:srgbClr val="222222"/>
                </a:solidFill>
                <a:latin typeface="Lato" panose="020F0502020204030203" pitchFamily="34" charset="0"/>
              </a:rPr>
              <a:t>la Forteresse </a:t>
            </a:r>
            <a:r>
              <a:rPr lang="fr-FR" dirty="0" err="1">
                <a:solidFill>
                  <a:srgbClr val="222222"/>
                </a:solidFill>
                <a:latin typeface="Lato" panose="020F0502020204030203" pitchFamily="34" charset="0"/>
              </a:rPr>
              <a:t>Koules</a:t>
            </a:r>
            <a:r>
              <a:rPr lang="fr-FR" dirty="0">
                <a:solidFill>
                  <a:srgbClr val="222222"/>
                </a:solidFill>
                <a:latin typeface="Lato" panose="020F0502020204030203" pitchFamily="34" charset="0"/>
              </a:rPr>
              <a:t> sur le Vieux-Port</a:t>
            </a:r>
            <a:endParaRPr lang="fr-FR" b="0" i="0" dirty="0">
              <a:solidFill>
                <a:srgbClr val="222222"/>
              </a:solidFill>
              <a:effectLst/>
              <a:latin typeface="Lato" panose="020F0502020204030203" pitchFamily="34" charset="0"/>
            </a:endParaRPr>
          </a:p>
        </p:txBody>
      </p:sp>
    </p:spTree>
    <p:extLst>
      <p:ext uri="{BB962C8B-B14F-4D97-AF65-F5344CB8AC3E}">
        <p14:creationId xmlns:p14="http://schemas.microsoft.com/office/powerpoint/2010/main" val="7244675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0463410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36982818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98329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6660000" cy="33372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8000" y="3472200"/>
            <a:ext cx="7524000" cy="33858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56000" y="0"/>
            <a:ext cx="5436000" cy="3337200"/>
          </a:xfrm>
          <a:prstGeom prst="rect">
            <a:avLst/>
          </a:prstGeom>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t="14074"/>
          <a:stretch/>
        </p:blipFill>
        <p:spPr>
          <a:xfrm>
            <a:off x="0" y="3472200"/>
            <a:ext cx="4572000" cy="3385800"/>
          </a:xfrm>
          <a:prstGeom prst="rect">
            <a:avLst/>
          </a:prstGeom>
        </p:spPr>
      </p:pic>
    </p:spTree>
    <p:extLst>
      <p:ext uri="{BB962C8B-B14F-4D97-AF65-F5344CB8AC3E}">
        <p14:creationId xmlns:p14="http://schemas.microsoft.com/office/powerpoint/2010/main" val="755289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6" name="Rectangle 5"/>
          <p:cNvSpPr/>
          <p:nvPr/>
        </p:nvSpPr>
        <p:spPr>
          <a:xfrm>
            <a:off x="368300" y="1406436"/>
            <a:ext cx="2578100" cy="3139321"/>
          </a:xfrm>
          <a:prstGeom prst="rect">
            <a:avLst/>
          </a:prstGeom>
        </p:spPr>
        <p:txBody>
          <a:bodyPr wrap="square">
            <a:spAutoFit/>
          </a:bodyPr>
          <a:lstStyle/>
          <a:p>
            <a:r>
              <a:rPr lang="fr-FR" dirty="0">
                <a:solidFill>
                  <a:srgbClr val="222222"/>
                </a:solidFill>
                <a:latin typeface="Roboto" panose="02000000000000000000" pitchFamily="2" charset="0"/>
              </a:rPr>
              <a:t> la Loggia, un édifice Renaissance dont les arcades élégantes évoquent l'architecture italienne du XVIIe siècle. Autrefois réservée aux nobles vénitiens, elle héberge maintenant l'administration municipale.</a:t>
            </a:r>
            <a:endParaRPr lang="fr-FR" dirty="0"/>
          </a:p>
        </p:txBody>
      </p:sp>
    </p:spTree>
    <p:extLst>
      <p:ext uri="{BB962C8B-B14F-4D97-AF65-F5344CB8AC3E}">
        <p14:creationId xmlns:p14="http://schemas.microsoft.com/office/powerpoint/2010/main" val="39105715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3" name="Rectangle 2"/>
          <p:cNvSpPr/>
          <p:nvPr/>
        </p:nvSpPr>
        <p:spPr>
          <a:xfrm>
            <a:off x="330200" y="2041436"/>
            <a:ext cx="2616200" cy="2585323"/>
          </a:xfrm>
          <a:prstGeom prst="rect">
            <a:avLst/>
          </a:prstGeom>
        </p:spPr>
        <p:txBody>
          <a:bodyPr wrap="square">
            <a:spAutoFit/>
          </a:bodyPr>
          <a:lstStyle/>
          <a:p>
            <a:pPr algn="just" fontAlgn="base">
              <a:buFont typeface="Arial" panose="020B0604020202020204" pitchFamily="34" charset="0"/>
              <a:buChar char="•"/>
            </a:pPr>
            <a:r>
              <a:rPr lang="fr-FR" b="1" dirty="0">
                <a:solidFill>
                  <a:srgbClr val="444444"/>
                </a:solidFill>
                <a:latin typeface="Mulish"/>
              </a:rPr>
              <a:t>La Basilique Agios </a:t>
            </a:r>
            <a:r>
              <a:rPr lang="fr-FR" b="1" dirty="0" err="1">
                <a:solidFill>
                  <a:srgbClr val="444444"/>
                </a:solidFill>
                <a:latin typeface="Mulish"/>
              </a:rPr>
              <a:t>Titos</a:t>
            </a:r>
            <a:r>
              <a:rPr lang="fr-FR" dirty="0">
                <a:solidFill>
                  <a:srgbClr val="444444"/>
                </a:solidFill>
                <a:latin typeface="Mulish"/>
              </a:rPr>
              <a:t>, une des grandes attractions du centre-ville. Au cours de l’histoire, ce site a été un sanctuaire byzantin, une église catholique, une mosquée et enfin une église orthodoxe.</a:t>
            </a:r>
            <a:endParaRPr lang="fr-FR" b="0" i="0" dirty="0">
              <a:solidFill>
                <a:srgbClr val="444444"/>
              </a:solidFill>
              <a:effectLst/>
              <a:latin typeface="Mulish"/>
            </a:endParaRPr>
          </a:p>
        </p:txBody>
      </p:sp>
    </p:spTree>
    <p:extLst>
      <p:ext uri="{BB962C8B-B14F-4D97-AF65-F5344CB8AC3E}">
        <p14:creationId xmlns:p14="http://schemas.microsoft.com/office/powerpoint/2010/main" val="40177406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9692864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05900" y="0"/>
            <a:ext cx="30861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350" y="0"/>
            <a:ext cx="3086100" cy="685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r="6584"/>
          <a:stretch/>
        </p:blipFill>
        <p:spPr>
          <a:xfrm>
            <a:off x="3048000" y="0"/>
            <a:ext cx="2882900" cy="68580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r="3704"/>
          <a:stretch/>
        </p:blipFill>
        <p:spPr>
          <a:xfrm>
            <a:off x="0" y="0"/>
            <a:ext cx="2971800" cy="6858000"/>
          </a:xfrm>
          <a:prstGeom prst="rect">
            <a:avLst/>
          </a:prstGeom>
        </p:spPr>
      </p:pic>
    </p:spTree>
    <p:extLst>
      <p:ext uri="{BB962C8B-B14F-4D97-AF65-F5344CB8AC3E}">
        <p14:creationId xmlns:p14="http://schemas.microsoft.com/office/powerpoint/2010/main" val="7619418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8838" r="8712"/>
          <a:stretch/>
        </p:blipFill>
        <p:spPr>
          <a:xfrm>
            <a:off x="0" y="0"/>
            <a:ext cx="12204000" cy="6831573"/>
          </a:xfrm>
          <a:prstGeom prst="rect">
            <a:avLst/>
          </a:prstGeom>
        </p:spPr>
      </p:pic>
      <p:sp>
        <p:nvSpPr>
          <p:cNvPr id="3" name="Rectangle 2"/>
          <p:cNvSpPr/>
          <p:nvPr/>
        </p:nvSpPr>
        <p:spPr>
          <a:xfrm>
            <a:off x="2538943" y="94734"/>
            <a:ext cx="3275256" cy="830997"/>
          </a:xfrm>
          <a:prstGeom prst="rect">
            <a:avLst/>
          </a:prstGeom>
        </p:spPr>
        <p:txBody>
          <a:bodyPr wrap="none">
            <a:spAutoFit/>
          </a:bodyPr>
          <a:lstStyle/>
          <a:p>
            <a:r>
              <a:rPr lang="fr-FR" sz="4800" b="1" dirty="0" err="1" smtClean="0">
                <a:ln w="22225">
                  <a:solidFill>
                    <a:schemeClr val="accent2"/>
                  </a:solidFill>
                  <a:prstDash val="solid"/>
                </a:ln>
                <a:solidFill>
                  <a:schemeClr val="accent2">
                    <a:lumMod val="40000"/>
                    <a:lumOff val="60000"/>
                  </a:schemeClr>
                </a:solidFill>
                <a:latin typeface="Imprint MT Shadow" panose="04020605060303030202" pitchFamily="82" charset="0"/>
              </a:rPr>
              <a:t>Hersonissos</a:t>
            </a:r>
            <a:endParaRPr lang="fr-FR" sz="4800" dirty="0"/>
          </a:p>
        </p:txBody>
      </p:sp>
    </p:spTree>
    <p:extLst>
      <p:ext uri="{BB962C8B-B14F-4D97-AF65-F5344CB8AC3E}">
        <p14:creationId xmlns:p14="http://schemas.microsoft.com/office/powerpoint/2010/main" val="2260490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1366200"/>
            <a:ext cx="12204000" cy="5491800"/>
          </a:xfrm>
          <a:prstGeom prst="rect">
            <a:avLst/>
          </a:prstGeom>
        </p:spPr>
      </p:pic>
      <p:sp>
        <p:nvSpPr>
          <p:cNvPr id="3" name="Rectangle 2"/>
          <p:cNvSpPr/>
          <p:nvPr/>
        </p:nvSpPr>
        <p:spPr>
          <a:xfrm>
            <a:off x="647700" y="254000"/>
            <a:ext cx="11137900" cy="923330"/>
          </a:xfrm>
          <a:prstGeom prst="rect">
            <a:avLst/>
          </a:prstGeom>
        </p:spPr>
        <p:txBody>
          <a:bodyPr wrap="square">
            <a:spAutoFit/>
          </a:bodyPr>
          <a:lstStyle/>
          <a:p>
            <a:r>
              <a:rPr lang="fr-FR" b="1" dirty="0" err="1">
                <a:solidFill>
                  <a:srgbClr val="1F1F1F"/>
                </a:solidFill>
                <a:latin typeface="Google Sans"/>
              </a:rPr>
              <a:t>Hersonissos</a:t>
            </a:r>
            <a:r>
              <a:rPr lang="fr-FR" dirty="0">
                <a:solidFill>
                  <a:srgbClr val="1F1F1F"/>
                </a:solidFill>
                <a:latin typeface="Google Sans"/>
              </a:rPr>
              <a:t>, également orthographié </a:t>
            </a:r>
            <a:r>
              <a:rPr lang="fr-FR" dirty="0" err="1">
                <a:solidFill>
                  <a:srgbClr val="1F1F1F"/>
                </a:solidFill>
                <a:latin typeface="Google Sans"/>
              </a:rPr>
              <a:t>Chersonissos</a:t>
            </a:r>
            <a:r>
              <a:rPr lang="fr-FR" dirty="0">
                <a:solidFill>
                  <a:srgbClr val="1F1F1F"/>
                </a:solidFill>
                <a:latin typeface="Google Sans"/>
              </a:rPr>
              <a:t> et </a:t>
            </a:r>
            <a:r>
              <a:rPr lang="fr-FR" dirty="0" err="1">
                <a:solidFill>
                  <a:srgbClr val="1F1F1F"/>
                </a:solidFill>
                <a:latin typeface="Google Sans"/>
              </a:rPr>
              <a:t>Hersónisos</a:t>
            </a:r>
            <a:r>
              <a:rPr lang="fr-FR" dirty="0">
                <a:solidFill>
                  <a:srgbClr val="1F1F1F"/>
                </a:solidFill>
                <a:latin typeface="Google Sans"/>
              </a:rPr>
              <a:t>, surnommé </a:t>
            </a:r>
            <a:r>
              <a:rPr lang="fr-FR" dirty="0" err="1">
                <a:solidFill>
                  <a:srgbClr val="1F1F1F"/>
                </a:solidFill>
                <a:latin typeface="Google Sans"/>
              </a:rPr>
              <a:t>Cherso</a:t>
            </a:r>
            <a:r>
              <a:rPr lang="fr-FR" dirty="0">
                <a:solidFill>
                  <a:srgbClr val="1F1F1F"/>
                </a:solidFill>
                <a:latin typeface="Google Sans"/>
              </a:rPr>
              <a:t>, est une ville et une commune du nord de la Crète, bordant la mer Méditerranée/Égée. La ville se situe à environ 25 kilomètres à l'est d'Héraklion et à l'ouest d'Agios </a:t>
            </a:r>
            <a:r>
              <a:rPr lang="fr-FR" dirty="0" err="1">
                <a:solidFill>
                  <a:srgbClr val="1F1F1F"/>
                </a:solidFill>
                <a:latin typeface="Google Sans"/>
              </a:rPr>
              <a:t>Nikolaos</a:t>
            </a:r>
            <a:r>
              <a:rPr lang="fr-FR" dirty="0">
                <a:solidFill>
                  <a:srgbClr val="1F1F1F"/>
                </a:solidFill>
                <a:latin typeface="Google Sans"/>
              </a:rPr>
              <a:t>.</a:t>
            </a:r>
            <a:endParaRPr lang="fr-FR" dirty="0"/>
          </a:p>
        </p:txBody>
      </p:sp>
    </p:spTree>
    <p:extLst>
      <p:ext uri="{BB962C8B-B14F-4D97-AF65-F5344CB8AC3E}">
        <p14:creationId xmlns:p14="http://schemas.microsoft.com/office/powerpoint/2010/main" val="29718538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5706427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4561879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2391990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6605" r="3207"/>
          <a:stretch/>
        </p:blipFill>
        <p:spPr>
          <a:xfrm>
            <a:off x="9321800" y="0"/>
            <a:ext cx="2857500"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5850" y="0"/>
            <a:ext cx="3086100" cy="6858000"/>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l="1445"/>
          <a:stretch/>
        </p:blipFill>
        <p:spPr>
          <a:xfrm>
            <a:off x="3086099" y="0"/>
            <a:ext cx="3041523" cy="6858000"/>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r="4602"/>
          <a:stretch/>
        </p:blipFill>
        <p:spPr>
          <a:xfrm>
            <a:off x="0" y="0"/>
            <a:ext cx="3022600" cy="6858000"/>
          </a:xfrm>
          <a:prstGeom prst="rect">
            <a:avLst/>
          </a:prstGeom>
        </p:spPr>
      </p:pic>
    </p:spTree>
    <p:extLst>
      <p:ext uri="{BB962C8B-B14F-4D97-AF65-F5344CB8AC3E}">
        <p14:creationId xmlns:p14="http://schemas.microsoft.com/office/powerpoint/2010/main" val="23612065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4352354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5213530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9195922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9"/>
            <a:ext cx="12168000" cy="6858029"/>
          </a:xfrm>
          <a:prstGeom prst="rect">
            <a:avLst/>
          </a:prstGeom>
        </p:spPr>
      </p:pic>
    </p:spTree>
    <p:extLst>
      <p:ext uri="{BB962C8B-B14F-4D97-AF65-F5344CB8AC3E}">
        <p14:creationId xmlns:p14="http://schemas.microsoft.com/office/powerpoint/2010/main" val="4846902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41167618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7511" y="-29"/>
            <a:ext cx="5400000" cy="6816143"/>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4537" y="12700"/>
            <a:ext cx="3362325" cy="6816114"/>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0958"/>
            <a:ext cx="3168396" cy="6858000"/>
          </a:xfrm>
          <a:prstGeom prst="rect">
            <a:avLst/>
          </a:prstGeom>
        </p:spPr>
      </p:pic>
    </p:spTree>
    <p:extLst>
      <p:ext uri="{BB962C8B-B14F-4D97-AF65-F5344CB8AC3E}">
        <p14:creationId xmlns:p14="http://schemas.microsoft.com/office/powerpoint/2010/main" val="5742581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05900" y="0"/>
            <a:ext cx="3086100"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15404" r="11995"/>
          <a:stretch/>
        </p:blipFill>
        <p:spPr>
          <a:xfrm>
            <a:off x="0" y="0"/>
            <a:ext cx="9000000" cy="6858000"/>
          </a:xfrm>
          <a:prstGeom prst="rect">
            <a:avLst/>
          </a:prstGeom>
        </p:spPr>
      </p:pic>
    </p:spTree>
    <p:extLst>
      <p:ext uri="{BB962C8B-B14F-4D97-AF65-F5344CB8AC3E}">
        <p14:creationId xmlns:p14="http://schemas.microsoft.com/office/powerpoint/2010/main" val="13610926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0000" y="0"/>
            <a:ext cx="6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5904000" cy="6857999"/>
          </a:xfrm>
          <a:prstGeom prst="rect">
            <a:avLst/>
          </a:prstGeom>
        </p:spPr>
      </p:pic>
    </p:spTree>
    <p:extLst>
      <p:ext uri="{BB962C8B-B14F-4D97-AF65-F5344CB8AC3E}">
        <p14:creationId xmlns:p14="http://schemas.microsoft.com/office/powerpoint/2010/main" val="19562816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24701"/>
          <a:stretch/>
        </p:blipFill>
        <p:spPr>
          <a:xfrm>
            <a:off x="0" y="1657350"/>
            <a:ext cx="5594350" cy="520065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178802" y="1844802"/>
            <a:ext cx="6858000" cy="3168396"/>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4779" y="0"/>
            <a:ext cx="3168396" cy="6858000"/>
          </a:xfrm>
          <a:prstGeom prst="rect">
            <a:avLst/>
          </a:prstGeom>
        </p:spPr>
      </p:pic>
      <p:sp>
        <p:nvSpPr>
          <p:cNvPr id="6" name="Rectangle 5"/>
          <p:cNvSpPr/>
          <p:nvPr/>
        </p:nvSpPr>
        <p:spPr>
          <a:xfrm>
            <a:off x="87693" y="288836"/>
            <a:ext cx="5571871" cy="1200329"/>
          </a:xfrm>
          <a:prstGeom prst="rect">
            <a:avLst/>
          </a:prstGeom>
        </p:spPr>
        <p:txBody>
          <a:bodyPr wrap="square">
            <a:spAutoFit/>
          </a:bodyPr>
          <a:lstStyle/>
          <a:p>
            <a:r>
              <a:rPr lang="fr-FR" dirty="0">
                <a:solidFill>
                  <a:srgbClr val="474747"/>
                </a:solidFill>
                <a:latin typeface="Google Sans"/>
              </a:rPr>
              <a:t>Les petites chapelles du bord des routes (</a:t>
            </a:r>
            <a:r>
              <a:rPr lang="fr-FR" dirty="0" err="1">
                <a:solidFill>
                  <a:srgbClr val="474747"/>
                </a:solidFill>
                <a:latin typeface="Google Sans"/>
              </a:rPr>
              <a:t>afiéroma</a:t>
            </a:r>
            <a:r>
              <a:rPr lang="fr-FR" dirty="0">
                <a:solidFill>
                  <a:srgbClr val="474747"/>
                </a:solidFill>
                <a:latin typeface="Google Sans"/>
              </a:rPr>
              <a:t> qui signifie ex-voto) </a:t>
            </a:r>
            <a:r>
              <a:rPr lang="fr-FR" dirty="0">
                <a:solidFill>
                  <a:srgbClr val="040C28"/>
                </a:solidFill>
                <a:latin typeface="Google Sans"/>
              </a:rPr>
              <a:t>témoignent de la mémoire des défunts ou sont érigées en remerciement d'un </a:t>
            </a:r>
            <a:r>
              <a:rPr lang="fr-FR" dirty="0" err="1">
                <a:solidFill>
                  <a:srgbClr val="040C28"/>
                </a:solidFill>
                <a:latin typeface="Google Sans"/>
              </a:rPr>
              <a:t>décés</a:t>
            </a:r>
            <a:r>
              <a:rPr lang="fr-FR" dirty="0">
                <a:solidFill>
                  <a:srgbClr val="040C28"/>
                </a:solidFill>
                <a:latin typeface="Google Sans"/>
              </a:rPr>
              <a:t> évité lors d'un accident</a:t>
            </a:r>
            <a:r>
              <a:rPr lang="fr-FR" dirty="0">
                <a:solidFill>
                  <a:srgbClr val="474747"/>
                </a:solidFill>
                <a:latin typeface="Google Sans"/>
              </a:rPr>
              <a:t>.</a:t>
            </a:r>
            <a:endParaRPr lang="fr-FR" dirty="0"/>
          </a:p>
        </p:txBody>
      </p:sp>
    </p:spTree>
    <p:extLst>
      <p:ext uri="{BB962C8B-B14F-4D97-AF65-F5344CB8AC3E}">
        <p14:creationId xmlns:p14="http://schemas.microsoft.com/office/powerpoint/2010/main" val="37204714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
            <a:ext cx="12192000" cy="6855840"/>
          </a:xfrm>
          <a:prstGeom prst="rect">
            <a:avLst/>
          </a:prstGeom>
        </p:spPr>
      </p:pic>
      <p:sp>
        <p:nvSpPr>
          <p:cNvPr id="3" name="Rectangle 2"/>
          <p:cNvSpPr/>
          <p:nvPr/>
        </p:nvSpPr>
        <p:spPr>
          <a:xfrm>
            <a:off x="2090375" y="5318589"/>
            <a:ext cx="3108543" cy="830997"/>
          </a:xfrm>
          <a:prstGeom prst="rect">
            <a:avLst/>
          </a:prstGeom>
        </p:spPr>
        <p:txBody>
          <a:bodyPr wrap="none">
            <a:spAutoFit/>
          </a:bodyPr>
          <a:lstStyle/>
          <a:p>
            <a:r>
              <a:rPr lang="fr-FR" sz="4800" b="1" dirty="0" err="1" smtClean="0">
                <a:ln w="22225">
                  <a:solidFill>
                    <a:schemeClr val="accent2"/>
                  </a:solidFill>
                  <a:prstDash val="solid"/>
                </a:ln>
                <a:solidFill>
                  <a:schemeClr val="accent2">
                    <a:lumMod val="40000"/>
                    <a:lumOff val="60000"/>
                  </a:schemeClr>
                </a:solidFill>
                <a:latin typeface="Imprint MT Shadow" panose="04020605060303030202" pitchFamily="82" charset="0"/>
              </a:rPr>
              <a:t>Spinalonga</a:t>
            </a:r>
            <a:endParaRPr lang="fr-FR" sz="4800" dirty="0"/>
          </a:p>
        </p:txBody>
      </p:sp>
    </p:spTree>
    <p:extLst>
      <p:ext uri="{BB962C8B-B14F-4D97-AF65-F5344CB8AC3E}">
        <p14:creationId xmlns:p14="http://schemas.microsoft.com/office/powerpoint/2010/main" val="75700254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0" y="909239"/>
            <a:ext cx="4737100" cy="4524315"/>
          </a:xfrm>
          <a:prstGeom prst="rect">
            <a:avLst/>
          </a:prstGeom>
        </p:spPr>
        <p:txBody>
          <a:bodyPr wrap="square">
            <a:spAutoFit/>
          </a:bodyPr>
          <a:lstStyle/>
          <a:p>
            <a:r>
              <a:rPr lang="fr-FR" dirty="0">
                <a:solidFill>
                  <a:srgbClr val="4C4C4C"/>
                </a:solidFill>
                <a:latin typeface="Pangea"/>
              </a:rPr>
              <a:t>L’emplacement isolé de </a:t>
            </a:r>
            <a:r>
              <a:rPr lang="fr-FR" dirty="0" err="1">
                <a:solidFill>
                  <a:srgbClr val="4C4C4C"/>
                </a:solidFill>
                <a:latin typeface="Pangea"/>
              </a:rPr>
              <a:t>Spinalonga</a:t>
            </a:r>
            <a:r>
              <a:rPr lang="fr-FR" dirty="0">
                <a:solidFill>
                  <a:srgbClr val="4C4C4C"/>
                </a:solidFill>
                <a:latin typeface="Pangea"/>
              </a:rPr>
              <a:t>, au large de la pointe nord de la péninsule de </a:t>
            </a:r>
            <a:r>
              <a:rPr lang="fr-FR" dirty="0" err="1">
                <a:solidFill>
                  <a:srgbClr val="4C4C4C"/>
                </a:solidFill>
                <a:latin typeface="Pangea"/>
              </a:rPr>
              <a:t>Spinalonga</a:t>
            </a:r>
            <a:r>
              <a:rPr lang="fr-FR" dirty="0">
                <a:solidFill>
                  <a:srgbClr val="4C4C4C"/>
                </a:solidFill>
                <a:latin typeface="Pangea"/>
              </a:rPr>
              <a:t>, en faisait un endroit de choix pour établir </a:t>
            </a:r>
            <a:r>
              <a:rPr lang="fr-FR" b="1" dirty="0">
                <a:solidFill>
                  <a:srgbClr val="4C4C4C"/>
                </a:solidFill>
                <a:latin typeface="Pangea"/>
              </a:rPr>
              <a:t>une zone de quarantaine pour les lépreux</a:t>
            </a:r>
            <a:r>
              <a:rPr lang="fr-FR" dirty="0">
                <a:solidFill>
                  <a:srgbClr val="4C4C4C"/>
                </a:solidFill>
                <a:latin typeface="Pangea"/>
              </a:rPr>
              <a:t>. Des centaines de Grecs furent mis en quarantaine ici, dans des conditions sordides. La situation changea en 1936 avec l’arrivée d’</a:t>
            </a:r>
            <a:r>
              <a:rPr lang="fr-FR" b="1" dirty="0">
                <a:solidFill>
                  <a:srgbClr val="4C4C4C"/>
                </a:solidFill>
                <a:latin typeface="Pangea"/>
              </a:rPr>
              <a:t>Epaminondas </a:t>
            </a:r>
            <a:r>
              <a:rPr lang="fr-FR" b="1" dirty="0" err="1">
                <a:solidFill>
                  <a:srgbClr val="4C4C4C"/>
                </a:solidFill>
                <a:latin typeface="Pangea"/>
              </a:rPr>
              <a:t>Remoundakis</a:t>
            </a:r>
            <a:r>
              <a:rPr lang="fr-FR" dirty="0">
                <a:solidFill>
                  <a:srgbClr val="4C4C4C"/>
                </a:solidFill>
                <a:latin typeface="Pangea"/>
              </a:rPr>
              <a:t>, un étudiant en droit qui se battit pour améliorer leur prise en charge médicale et les infrastructures. Dans les années 1950, le traitement existant devint plus largement accessible et la léproserie fut fermée en 1957. </a:t>
            </a:r>
            <a:r>
              <a:rPr lang="fr-FR" dirty="0" err="1">
                <a:solidFill>
                  <a:srgbClr val="4C4C4C"/>
                </a:solidFill>
                <a:latin typeface="Pangea"/>
              </a:rPr>
              <a:t>Spinalonga</a:t>
            </a:r>
            <a:r>
              <a:rPr lang="fr-FR" dirty="0">
                <a:solidFill>
                  <a:srgbClr val="4C4C4C"/>
                </a:solidFill>
                <a:latin typeface="Pangea"/>
              </a:rPr>
              <a:t> connut la célébrité en 2005 grâce au roman à succès de </a:t>
            </a:r>
            <a:r>
              <a:rPr lang="fr-FR" b="1" dirty="0">
                <a:solidFill>
                  <a:srgbClr val="4C4C4C"/>
                </a:solidFill>
                <a:latin typeface="Pangea"/>
              </a:rPr>
              <a:t>Victoria </a:t>
            </a:r>
            <a:r>
              <a:rPr lang="fr-FR" b="1" dirty="0" err="1">
                <a:solidFill>
                  <a:srgbClr val="4C4C4C"/>
                </a:solidFill>
                <a:latin typeface="Pangea"/>
              </a:rPr>
              <a:t>Hislop</a:t>
            </a:r>
            <a:r>
              <a:rPr lang="fr-FR" b="1" dirty="0">
                <a:solidFill>
                  <a:srgbClr val="4C4C4C"/>
                </a:solidFill>
                <a:latin typeface="Pangea"/>
              </a:rPr>
              <a:t>,</a:t>
            </a:r>
            <a:r>
              <a:rPr lang="fr-FR" b="1" i="1" dirty="0">
                <a:solidFill>
                  <a:srgbClr val="4C4C4C"/>
                </a:solidFill>
                <a:latin typeface="Pangea"/>
              </a:rPr>
              <a:t> L’Île des oubliés</a:t>
            </a:r>
            <a:r>
              <a:rPr lang="fr-FR" b="1" dirty="0">
                <a:solidFill>
                  <a:srgbClr val="4C4C4C"/>
                </a:solidFill>
                <a:latin typeface="Pangea"/>
              </a:rPr>
              <a:t>,</a:t>
            </a:r>
            <a:endParaRPr lang="fr-FR" dirty="0"/>
          </a:p>
        </p:txBody>
      </p:sp>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l="5144" r="4824"/>
          <a:stretch/>
        </p:blipFill>
        <p:spPr>
          <a:xfrm>
            <a:off x="5219700" y="613898"/>
            <a:ext cx="6912000" cy="5114999"/>
          </a:xfrm>
          <a:prstGeom prst="rect">
            <a:avLst/>
          </a:prstGeom>
        </p:spPr>
      </p:pic>
    </p:spTree>
    <p:extLst>
      <p:ext uri="{BB962C8B-B14F-4D97-AF65-F5344CB8AC3E}">
        <p14:creationId xmlns:p14="http://schemas.microsoft.com/office/powerpoint/2010/main" val="40208953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822861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7125490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b="13169"/>
          <a:stretch/>
        </p:blipFill>
        <p:spPr>
          <a:xfrm rot="5400000">
            <a:off x="7423150" y="2089150"/>
            <a:ext cx="6858000" cy="26797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432300" y="1885950"/>
            <a:ext cx="6858000" cy="30861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276350" y="1885950"/>
            <a:ext cx="6858000" cy="30861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885950" y="1885950"/>
            <a:ext cx="6858000" cy="3086100"/>
          </a:xfrm>
          <a:prstGeom prst="rect">
            <a:avLst/>
          </a:prstGeom>
        </p:spPr>
      </p:pic>
    </p:spTree>
    <p:extLst>
      <p:ext uri="{BB962C8B-B14F-4D97-AF65-F5344CB8AC3E}">
        <p14:creationId xmlns:p14="http://schemas.microsoft.com/office/powerpoint/2010/main" val="286670980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330361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3966939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b="5762"/>
          <a:stretch/>
        </p:blipFill>
        <p:spPr>
          <a:xfrm rot="5400000">
            <a:off x="7308850" y="1974850"/>
            <a:ext cx="6858000" cy="29083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216400" y="1885950"/>
            <a:ext cx="6858000" cy="3086100"/>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b="3292"/>
          <a:stretch/>
        </p:blipFill>
        <p:spPr>
          <a:xfrm rot="5400000">
            <a:off x="1111250" y="1936750"/>
            <a:ext cx="6858000" cy="2984500"/>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t="3704"/>
          <a:stretch/>
        </p:blipFill>
        <p:spPr>
          <a:xfrm rot="5400000">
            <a:off x="-1943100" y="1943100"/>
            <a:ext cx="6858000" cy="2971800"/>
          </a:xfrm>
          <a:prstGeom prst="rect">
            <a:avLst/>
          </a:prstGeom>
        </p:spPr>
      </p:pic>
    </p:spTree>
    <p:extLst>
      <p:ext uri="{BB962C8B-B14F-4D97-AF65-F5344CB8AC3E}">
        <p14:creationId xmlns:p14="http://schemas.microsoft.com/office/powerpoint/2010/main" val="33572417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25898339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27559583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219950" y="1885950"/>
            <a:ext cx="6858000" cy="30861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t="1" b="3086"/>
          <a:stretch/>
        </p:blipFill>
        <p:spPr>
          <a:xfrm rot="5400000">
            <a:off x="4137025" y="1933575"/>
            <a:ext cx="6858000" cy="299085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054100" y="1885950"/>
            <a:ext cx="6858000" cy="30861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t="6173"/>
          <a:stretch/>
        </p:blipFill>
        <p:spPr>
          <a:xfrm rot="5400000">
            <a:off x="-1981200" y="1981200"/>
            <a:ext cx="6858000" cy="2895600"/>
          </a:xfrm>
          <a:prstGeom prst="rect">
            <a:avLst/>
          </a:prstGeom>
        </p:spPr>
      </p:pic>
    </p:spTree>
    <p:extLst>
      <p:ext uri="{BB962C8B-B14F-4D97-AF65-F5344CB8AC3E}">
        <p14:creationId xmlns:p14="http://schemas.microsoft.com/office/powerpoint/2010/main" val="9625057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8883952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t="6584"/>
          <a:stretch/>
        </p:blipFill>
        <p:spPr>
          <a:xfrm rot="5400000">
            <a:off x="6883516" y="1562215"/>
            <a:ext cx="6858000" cy="3733569"/>
          </a:xfrm>
          <a:prstGeom prst="rect">
            <a:avLst/>
          </a:prstGeom>
        </p:spPr>
      </p:pic>
      <p:pic>
        <p:nvPicPr>
          <p:cNvPr id="6" name="Image 5"/>
          <p:cNvPicPr>
            <a:picLocks noChangeAspect="1"/>
          </p:cNvPicPr>
          <p:nvPr/>
        </p:nvPicPr>
        <p:blipFill rotWithShape="1">
          <a:blip r:embed="rId3" cstate="print">
            <a:extLst>
              <a:ext uri="{28A0092B-C50C-407E-A947-70E740481C1C}">
                <a14:useLocalDpi xmlns:a14="http://schemas.microsoft.com/office/drawing/2010/main" val="0"/>
              </a:ext>
            </a:extLst>
          </a:blip>
          <a:srcRect t="4116" b="2057"/>
          <a:stretch/>
        </p:blipFill>
        <p:spPr>
          <a:xfrm rot="5400000">
            <a:off x="-1857664" y="1883063"/>
            <a:ext cx="6858000" cy="3091873"/>
          </a:xfrm>
          <a:prstGeom prst="rect">
            <a:avLst/>
          </a:prstGeom>
        </p:spPr>
      </p:pic>
      <p:pic>
        <p:nvPicPr>
          <p:cNvPr id="8" name="Image 7"/>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219681" y="-1"/>
            <a:ext cx="5143500" cy="6858000"/>
          </a:xfrm>
          <a:prstGeom prst="rect">
            <a:avLst/>
          </a:prstGeom>
        </p:spPr>
      </p:pic>
    </p:spTree>
    <p:extLst>
      <p:ext uri="{BB962C8B-B14F-4D97-AF65-F5344CB8AC3E}">
        <p14:creationId xmlns:p14="http://schemas.microsoft.com/office/powerpoint/2010/main" val="38855469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35789057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r="9713"/>
          <a:stretch/>
        </p:blipFill>
        <p:spPr>
          <a:xfrm>
            <a:off x="0" y="0"/>
            <a:ext cx="6083300" cy="32639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5527"/>
          <a:stretch/>
        </p:blipFill>
        <p:spPr>
          <a:xfrm>
            <a:off x="6172200" y="0"/>
            <a:ext cx="6019800" cy="32639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530600"/>
            <a:ext cx="6120000" cy="33274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2200" y="3530600"/>
            <a:ext cx="6031800" cy="3327400"/>
          </a:xfrm>
          <a:prstGeom prst="rect">
            <a:avLst/>
          </a:prstGeom>
        </p:spPr>
      </p:pic>
    </p:spTree>
    <p:extLst>
      <p:ext uri="{BB962C8B-B14F-4D97-AF65-F5344CB8AC3E}">
        <p14:creationId xmlns:p14="http://schemas.microsoft.com/office/powerpoint/2010/main" val="31426581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349132697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8093312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783535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206033" y="476196"/>
            <a:ext cx="4076757" cy="830997"/>
          </a:xfrm>
          <a:prstGeom prst="rect">
            <a:avLst/>
          </a:prstGeom>
        </p:spPr>
        <p:txBody>
          <a:bodyPr wrap="none">
            <a:spAutoFit/>
          </a:bodyPr>
          <a:lstStyle/>
          <a:p>
            <a:r>
              <a:rPr lang="fr-FR" sz="4800" b="1" dirty="0" smtClean="0">
                <a:ln w="22225">
                  <a:solidFill>
                    <a:schemeClr val="accent2"/>
                  </a:solidFill>
                  <a:prstDash val="solid"/>
                </a:ln>
                <a:solidFill>
                  <a:schemeClr val="accent2">
                    <a:lumMod val="40000"/>
                    <a:lumOff val="60000"/>
                  </a:schemeClr>
                </a:solidFill>
                <a:latin typeface="Imprint MT Shadow" panose="04020605060303030202" pitchFamily="82" charset="0"/>
              </a:rPr>
              <a:t>Agios </a:t>
            </a:r>
            <a:r>
              <a:rPr lang="fr-FR" sz="4800" b="1" dirty="0" err="1" smtClean="0">
                <a:ln w="22225">
                  <a:solidFill>
                    <a:schemeClr val="accent2"/>
                  </a:solidFill>
                  <a:prstDash val="solid"/>
                </a:ln>
                <a:solidFill>
                  <a:schemeClr val="accent2">
                    <a:lumMod val="40000"/>
                    <a:lumOff val="60000"/>
                  </a:schemeClr>
                </a:solidFill>
                <a:latin typeface="Imprint MT Shadow" panose="04020605060303030202" pitchFamily="82" charset="0"/>
              </a:rPr>
              <a:t>Nikolaos</a:t>
            </a:r>
            <a:endParaRPr lang="fr-FR" sz="4800" dirty="0"/>
          </a:p>
        </p:txBody>
      </p:sp>
    </p:spTree>
    <p:extLst>
      <p:ext uri="{BB962C8B-B14F-4D97-AF65-F5344CB8AC3E}">
        <p14:creationId xmlns:p14="http://schemas.microsoft.com/office/powerpoint/2010/main" val="8730613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6231313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56132184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32631" y="0"/>
            <a:ext cx="3859369" cy="6858000"/>
          </a:xfrm>
          <a:prstGeom prst="rect">
            <a:avLst/>
          </a:prstGeom>
        </p:spPr>
      </p:pic>
      <p:pic>
        <p:nvPicPr>
          <p:cNvPr id="7" name="Image 6"/>
          <p:cNvPicPr>
            <a:picLocks noChangeAspect="1"/>
          </p:cNvPicPr>
          <p:nvPr/>
        </p:nvPicPr>
        <p:blipFill rotWithShape="1">
          <a:blip r:embed="rId3" cstate="print">
            <a:extLst>
              <a:ext uri="{28A0092B-C50C-407E-A947-70E740481C1C}">
                <a14:useLocalDpi xmlns:a14="http://schemas.microsoft.com/office/drawing/2010/main" val="0"/>
              </a:ext>
            </a:extLst>
          </a:blip>
          <a:srcRect r="18347"/>
          <a:stretch/>
        </p:blipFill>
        <p:spPr>
          <a:xfrm>
            <a:off x="0" y="0"/>
            <a:ext cx="8212975" cy="6858000"/>
          </a:xfrm>
          <a:prstGeom prst="rect">
            <a:avLst/>
          </a:prstGeom>
        </p:spPr>
      </p:pic>
      <p:sp>
        <p:nvSpPr>
          <p:cNvPr id="8" name="Rectangle 7"/>
          <p:cNvSpPr/>
          <p:nvPr/>
        </p:nvSpPr>
        <p:spPr>
          <a:xfrm>
            <a:off x="692727" y="4879677"/>
            <a:ext cx="6096000" cy="1815882"/>
          </a:xfrm>
          <a:prstGeom prst="rect">
            <a:avLst/>
          </a:prstGeom>
        </p:spPr>
        <p:txBody>
          <a:bodyPr>
            <a:spAutoFit/>
          </a:bodyPr>
          <a:lstStyle/>
          <a:p>
            <a:pPr fontAlgn="base"/>
            <a:r>
              <a:rPr lang="fr-FR" sz="1400" b="1" dirty="0" smtClean="0">
                <a:solidFill>
                  <a:schemeClr val="bg1"/>
                </a:solidFill>
              </a:rPr>
              <a:t>Quand </a:t>
            </a:r>
            <a:r>
              <a:rPr lang="fr-FR" sz="1400" b="1" dirty="0">
                <a:solidFill>
                  <a:schemeClr val="bg1"/>
                </a:solidFill>
              </a:rPr>
              <a:t>Rhéa a donné naissance à Zeus, elle l’a mis dans une grotte, située sur le Mont Ida sur l’île de Crète. Là, la chèvre Amalthée a nourri Zeus avec son lait pendant son enfance. Un jour, quand le jeune Zeus jouait avec Amalthée, il a accidentellement rompu sa corne. Pour réparer et comme un signe de gratitude, Zeus a béni la corne brisée, pour que son propriétaire puisse trouver tout ce qu’il désirait. Il a été connu comme la corne d’Amalthée ou </a:t>
            </a:r>
            <a:r>
              <a:rPr lang="fr-FR" sz="1400" b="1" dirty="0" err="1">
                <a:solidFill>
                  <a:schemeClr val="bg1"/>
                </a:solidFill>
              </a:rPr>
              <a:t>Cornucopié</a:t>
            </a:r>
            <a:r>
              <a:rPr lang="fr-FR" sz="1400" b="1" dirty="0">
                <a:solidFill>
                  <a:schemeClr val="bg1"/>
                </a:solidFill>
              </a:rPr>
              <a:t>, un symbole éternel de l’abondance.</a:t>
            </a:r>
          </a:p>
          <a:p>
            <a:pPr fontAlgn="base"/>
            <a:r>
              <a:rPr lang="fr-FR" sz="1400" b="1" dirty="0">
                <a:solidFill>
                  <a:schemeClr val="bg1"/>
                </a:solidFill>
              </a:rPr>
              <a:t>La sculpture a été désignée et créé par Nikos et </a:t>
            </a:r>
            <a:r>
              <a:rPr lang="fr-FR" sz="1400" b="1" dirty="0" err="1">
                <a:solidFill>
                  <a:schemeClr val="bg1"/>
                </a:solidFill>
              </a:rPr>
              <a:t>Pantelis</a:t>
            </a:r>
            <a:r>
              <a:rPr lang="fr-FR" sz="1400" b="1" dirty="0">
                <a:solidFill>
                  <a:schemeClr val="bg1"/>
                </a:solidFill>
              </a:rPr>
              <a:t> </a:t>
            </a:r>
            <a:r>
              <a:rPr lang="fr-FR" sz="1400" b="1" dirty="0" err="1">
                <a:solidFill>
                  <a:schemeClr val="bg1"/>
                </a:solidFill>
              </a:rPr>
              <a:t>Sotiriadis</a:t>
            </a:r>
            <a:r>
              <a:rPr lang="fr-FR" sz="1400" b="1" dirty="0">
                <a:solidFill>
                  <a:schemeClr val="bg1"/>
                </a:solidFill>
              </a:rPr>
              <a:t> en 2000.</a:t>
            </a:r>
            <a:endParaRPr lang="fr-FR" sz="1400" b="1" i="0" dirty="0">
              <a:solidFill>
                <a:schemeClr val="bg1"/>
              </a:solidFill>
              <a:effectLst/>
            </a:endParaRPr>
          </a:p>
        </p:txBody>
      </p:sp>
      <p:sp>
        <p:nvSpPr>
          <p:cNvPr id="9" name="Rectangle 8"/>
          <p:cNvSpPr/>
          <p:nvPr/>
        </p:nvSpPr>
        <p:spPr>
          <a:xfrm>
            <a:off x="4106487" y="600887"/>
            <a:ext cx="3336234" cy="369332"/>
          </a:xfrm>
          <a:prstGeom prst="rect">
            <a:avLst/>
          </a:prstGeom>
        </p:spPr>
        <p:txBody>
          <a:bodyPr wrap="none">
            <a:spAutoFit/>
          </a:bodyPr>
          <a:lstStyle/>
          <a:p>
            <a:pPr fontAlgn="base"/>
            <a:r>
              <a:rPr lang="fr-FR" b="1" dirty="0"/>
              <a:t>Sculpture de la corne d’Amalthée</a:t>
            </a:r>
          </a:p>
        </p:txBody>
      </p:sp>
    </p:spTree>
    <p:extLst>
      <p:ext uri="{BB962C8B-B14F-4D97-AF65-F5344CB8AC3E}">
        <p14:creationId xmlns:p14="http://schemas.microsoft.com/office/powerpoint/2010/main" val="238833191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69530187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219950" y="1885950"/>
            <a:ext cx="6858000" cy="3086100"/>
          </a:xfrm>
          <a:prstGeom prst="rect">
            <a:avLst/>
          </a:prstGeom>
        </p:spPr>
      </p:pic>
      <p:pic>
        <p:nvPicPr>
          <p:cNvPr id="6" name="Image 5"/>
          <p:cNvPicPr>
            <a:picLocks noChangeAspect="1"/>
          </p:cNvPicPr>
          <p:nvPr/>
        </p:nvPicPr>
        <p:blipFill rotWithShape="1">
          <a:blip r:embed="rId3" cstate="print">
            <a:extLst>
              <a:ext uri="{28A0092B-C50C-407E-A947-70E740481C1C}">
                <a14:useLocalDpi xmlns:a14="http://schemas.microsoft.com/office/drawing/2010/main" val="0"/>
              </a:ext>
            </a:extLst>
          </a:blip>
          <a:srcRect r="11075"/>
          <a:stretch/>
        </p:blipFill>
        <p:spPr>
          <a:xfrm>
            <a:off x="0" y="0"/>
            <a:ext cx="8944495" cy="6858000"/>
          </a:xfrm>
          <a:prstGeom prst="rect">
            <a:avLst/>
          </a:prstGeom>
        </p:spPr>
      </p:pic>
    </p:spTree>
    <p:extLst>
      <p:ext uri="{BB962C8B-B14F-4D97-AF65-F5344CB8AC3E}">
        <p14:creationId xmlns:p14="http://schemas.microsoft.com/office/powerpoint/2010/main" val="22226739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9091"/>
          <a:stretch/>
        </p:blipFill>
        <p:spPr>
          <a:xfrm>
            <a:off x="0" y="-1"/>
            <a:ext cx="12192000" cy="6848040"/>
          </a:xfrm>
          <a:prstGeom prst="rect">
            <a:avLst/>
          </a:prstGeom>
        </p:spPr>
      </p:pic>
    </p:spTree>
    <p:extLst>
      <p:ext uri="{BB962C8B-B14F-4D97-AF65-F5344CB8AC3E}">
        <p14:creationId xmlns:p14="http://schemas.microsoft.com/office/powerpoint/2010/main" val="5950008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38183984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3203"/>
          <a:stretch/>
        </p:blipFill>
        <p:spPr>
          <a:xfrm>
            <a:off x="5112326" y="0"/>
            <a:ext cx="7079673" cy="6858000"/>
          </a:xfrm>
          <a:prstGeom prst="rect">
            <a:avLst/>
          </a:prstGeom>
        </p:spPr>
      </p:pic>
      <p:pic>
        <p:nvPicPr>
          <p:cNvPr id="4" name="Image 3"/>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rcRect l="24215" r="31736"/>
          <a:stretch/>
        </p:blipFill>
        <p:spPr>
          <a:xfrm>
            <a:off x="117344" y="0"/>
            <a:ext cx="4771505" cy="464698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l="9454" t="10062" r="53697" b="8467"/>
          <a:stretch/>
        </p:blipFill>
        <p:spPr>
          <a:xfrm rot="5400000">
            <a:off x="10224727" y="-18559"/>
            <a:ext cx="1728000" cy="1765119"/>
          </a:xfrm>
          <a:prstGeom prst="rect">
            <a:avLst/>
          </a:prstGeom>
        </p:spPr>
      </p:pic>
      <p:sp>
        <p:nvSpPr>
          <p:cNvPr id="6" name="Rectangle 5"/>
          <p:cNvSpPr/>
          <p:nvPr/>
        </p:nvSpPr>
        <p:spPr>
          <a:xfrm>
            <a:off x="0" y="4611231"/>
            <a:ext cx="5112326" cy="2246769"/>
          </a:xfrm>
          <a:prstGeom prst="rect">
            <a:avLst/>
          </a:prstGeom>
        </p:spPr>
        <p:txBody>
          <a:bodyPr wrap="square">
            <a:spAutoFit/>
          </a:bodyPr>
          <a:lstStyle/>
          <a:p>
            <a:pPr fontAlgn="base"/>
            <a:r>
              <a:rPr lang="fr-FR" sz="1400" dirty="0" smtClean="0"/>
              <a:t>D’après </a:t>
            </a:r>
            <a:r>
              <a:rPr lang="fr-FR" sz="1400" dirty="0"/>
              <a:t>le mythe, Zeus, le père des Dieux, est tombé amoureux d’une belle princesse qui s’appelait Europe. Il a approché la femme de son cœur déguisé en taureau blanc, tout en jouant avec sa compagnie. Les filles, charmées par la beauté de l’animal robuste et assez amical, ont commencé de caresser et jouer avec le taureau et à un moment donné Europe a essayé de monter sur l’animal. Le taureau s’est précipité vers la mer et l’a enlevé et malgré ses larmes, il l’a amené en Crète.</a:t>
            </a:r>
          </a:p>
          <a:p>
            <a:pPr fontAlgn="base"/>
            <a:r>
              <a:rPr lang="fr-FR" sz="1400" dirty="0"/>
              <a:t>La sculpture a été désignée par le metteur en scène crétois Nikos </a:t>
            </a:r>
            <a:r>
              <a:rPr lang="fr-FR" sz="1400" dirty="0" err="1"/>
              <a:t>Koundouros</a:t>
            </a:r>
            <a:r>
              <a:rPr lang="fr-FR" sz="1400" dirty="0"/>
              <a:t> et elle a été créée par Nikos et </a:t>
            </a:r>
            <a:r>
              <a:rPr lang="fr-FR" sz="1400" dirty="0" err="1"/>
              <a:t>Pantelis</a:t>
            </a:r>
            <a:r>
              <a:rPr lang="fr-FR" sz="1400" dirty="0"/>
              <a:t> </a:t>
            </a:r>
            <a:r>
              <a:rPr lang="fr-FR" sz="1400" dirty="0" err="1"/>
              <a:t>Sotiriadis</a:t>
            </a:r>
            <a:r>
              <a:rPr lang="fr-FR" sz="1400" dirty="0"/>
              <a:t>.</a:t>
            </a:r>
            <a:endParaRPr lang="fr-FR" sz="1400" b="0" i="0" dirty="0">
              <a:effectLst/>
            </a:endParaRPr>
          </a:p>
        </p:txBody>
      </p:sp>
      <p:sp>
        <p:nvSpPr>
          <p:cNvPr id="7" name="Rectangle 6"/>
          <p:cNvSpPr/>
          <p:nvPr/>
        </p:nvSpPr>
        <p:spPr>
          <a:xfrm>
            <a:off x="5448910" y="193563"/>
            <a:ext cx="2358210" cy="369332"/>
          </a:xfrm>
          <a:prstGeom prst="rect">
            <a:avLst/>
          </a:prstGeom>
        </p:spPr>
        <p:txBody>
          <a:bodyPr wrap="none">
            <a:spAutoFit/>
          </a:bodyPr>
          <a:lstStyle/>
          <a:p>
            <a:pPr fontAlgn="base"/>
            <a:r>
              <a:rPr lang="fr-FR" b="1" dirty="0"/>
              <a:t>L’enlèvement d’Europe</a:t>
            </a:r>
          </a:p>
        </p:txBody>
      </p:sp>
    </p:spTree>
    <p:extLst>
      <p:ext uri="{BB962C8B-B14F-4D97-AF65-F5344CB8AC3E}">
        <p14:creationId xmlns:p14="http://schemas.microsoft.com/office/powerpoint/2010/main" val="43658687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36689105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63726730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1720735" y="468022"/>
            <a:ext cx="7323512" cy="1477328"/>
          </a:xfrm>
          <a:prstGeom prst="rect">
            <a:avLst/>
          </a:prstGeom>
        </p:spPr>
        <p:txBody>
          <a:bodyPr wrap="square">
            <a:spAutoFit/>
          </a:bodyPr>
          <a:lstStyle/>
          <a:p>
            <a:r>
              <a:rPr lang="fr-FR" dirty="0"/>
              <a:t>'il y a 30 millions d'oliviers en Crète, qui produisent plus d'huile d'olive que toutes les îles grecques et le continent réunis? </a:t>
            </a:r>
            <a:r>
              <a:rPr lang="fr-FR" dirty="0" smtClean="0"/>
              <a:t> </a:t>
            </a:r>
            <a:r>
              <a:rPr lang="fr-FR" dirty="0"/>
              <a:t>La tradition de la récolte des olives commence fin octobre / début novembre et se poursuit généralement jusqu'à la mi-janvier. L'histoire de la culture de l'olivier en Crète remonte au moins à l'époque </a:t>
            </a:r>
            <a:r>
              <a:rPr lang="fr-FR" dirty="0" smtClean="0"/>
              <a:t>minoenne.</a:t>
            </a:r>
            <a:r>
              <a:rPr lang="fr-FR" dirty="0"/>
              <a:t> </a:t>
            </a:r>
            <a:endParaRPr lang="fr-FR" sz="2000" dirty="0"/>
          </a:p>
        </p:txBody>
      </p:sp>
    </p:spTree>
    <p:extLst>
      <p:ext uri="{BB962C8B-B14F-4D97-AF65-F5344CB8AC3E}">
        <p14:creationId xmlns:p14="http://schemas.microsoft.com/office/powerpoint/2010/main" val="113610328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7158" y="0"/>
            <a:ext cx="5124842" cy="6858000"/>
          </a:xfrm>
          <a:prstGeom prst="rect">
            <a:avLst/>
          </a:prstGeom>
        </p:spPr>
      </p:pic>
      <p:sp>
        <p:nvSpPr>
          <p:cNvPr id="3" name="Rectangle 2"/>
          <p:cNvSpPr/>
          <p:nvPr/>
        </p:nvSpPr>
        <p:spPr>
          <a:xfrm>
            <a:off x="1232508" y="376444"/>
            <a:ext cx="3801041" cy="369332"/>
          </a:xfrm>
          <a:prstGeom prst="rect">
            <a:avLst/>
          </a:prstGeom>
        </p:spPr>
        <p:txBody>
          <a:bodyPr wrap="none">
            <a:spAutoFit/>
          </a:bodyPr>
          <a:lstStyle/>
          <a:p>
            <a:r>
              <a:rPr lang="fr-FR" dirty="0" err="1" smtClean="0">
                <a:solidFill>
                  <a:srgbClr val="1F1F1F"/>
                </a:solidFill>
                <a:latin typeface="Google Sans"/>
              </a:rPr>
              <a:t>Κri</a:t>
            </a:r>
            <a:r>
              <a:rPr lang="fr-FR" dirty="0" smtClean="0">
                <a:solidFill>
                  <a:srgbClr val="1F1F1F"/>
                </a:solidFill>
                <a:latin typeface="Google Sans"/>
              </a:rPr>
              <a:t> </a:t>
            </a:r>
            <a:r>
              <a:rPr lang="fr-FR" dirty="0" err="1" smtClean="0">
                <a:solidFill>
                  <a:srgbClr val="1F1F1F"/>
                </a:solidFill>
                <a:latin typeface="Google Sans"/>
              </a:rPr>
              <a:t>kri</a:t>
            </a:r>
            <a:r>
              <a:rPr lang="fr-FR" dirty="0" smtClean="0">
                <a:solidFill>
                  <a:srgbClr val="1F1F1F"/>
                </a:solidFill>
                <a:latin typeface="Google Sans"/>
              </a:rPr>
              <a:t> </a:t>
            </a:r>
            <a:r>
              <a:rPr lang="fr-FR" dirty="0">
                <a:solidFill>
                  <a:srgbClr val="1F1F1F"/>
                </a:solidFill>
                <a:latin typeface="Google Sans"/>
              </a:rPr>
              <a:t>- La chèvre sauvage crétoise</a:t>
            </a:r>
            <a:endParaRPr lang="fr-FR" dirty="0"/>
          </a:p>
        </p:txBody>
      </p:sp>
      <p:sp>
        <p:nvSpPr>
          <p:cNvPr id="4" name="Rectangle 3"/>
          <p:cNvSpPr/>
          <p:nvPr/>
        </p:nvSpPr>
        <p:spPr>
          <a:xfrm>
            <a:off x="454429" y="1094293"/>
            <a:ext cx="6096000" cy="4801314"/>
          </a:xfrm>
          <a:prstGeom prst="rect">
            <a:avLst/>
          </a:prstGeom>
        </p:spPr>
        <p:txBody>
          <a:bodyPr>
            <a:spAutoFit/>
          </a:bodyPr>
          <a:lstStyle/>
          <a:p>
            <a:r>
              <a:rPr lang="fr-FR" dirty="0">
                <a:solidFill>
                  <a:srgbClr val="31383F"/>
                </a:solidFill>
                <a:latin typeface="Lato" panose="020F0502020204030203" pitchFamily="34" charset="0"/>
              </a:rPr>
              <a:t>c'est un animal en voie de disparition poussé au bord de l'extinction. Au cours des siècles passés, il a vécu sur presque toute l'île, mais la chasse impitoyable et incessante depuis le début du siècle dernier l'a chassé de nombreuses régions et a considérablement réduit la population. </a:t>
            </a:r>
            <a:r>
              <a:rPr lang="fr-FR" dirty="0">
                <a:latin typeface="Lato" panose="020F0502020204030203" pitchFamily="34" charset="0"/>
              </a:rPr>
              <a:t>De nos jours, le nombre exact de sa population est inconnu et seulement par estimation ils seraient environ 700 vivants</a:t>
            </a:r>
            <a:r>
              <a:rPr lang="fr-FR" dirty="0" smtClean="0">
                <a:latin typeface="Lato" panose="020F0502020204030203" pitchFamily="34" charset="0"/>
              </a:rPr>
              <a:t>.</a:t>
            </a:r>
          </a:p>
          <a:p>
            <a:r>
              <a:rPr lang="fr-FR" dirty="0">
                <a:latin typeface="Lato" panose="020F0502020204030203" pitchFamily="34" charset="0"/>
              </a:rPr>
              <a:t>Son nom scientifique est </a:t>
            </a:r>
            <a:r>
              <a:rPr lang="fr-FR" i="1" dirty="0">
                <a:latin typeface="Lato" panose="020F0502020204030203" pitchFamily="34" charset="0"/>
              </a:rPr>
              <a:t>Capra </a:t>
            </a:r>
            <a:r>
              <a:rPr lang="fr-FR" i="1" dirty="0" err="1">
                <a:latin typeface="Lato" panose="020F0502020204030203" pitchFamily="34" charset="0"/>
              </a:rPr>
              <a:t>aegagrus</a:t>
            </a:r>
            <a:r>
              <a:rPr lang="fr-FR" i="1" dirty="0">
                <a:latin typeface="Lato" panose="020F0502020204030203" pitchFamily="34" charset="0"/>
              </a:rPr>
              <a:t> </a:t>
            </a:r>
            <a:r>
              <a:rPr lang="fr-FR" i="1" dirty="0" err="1">
                <a:latin typeface="Lato" panose="020F0502020204030203" pitchFamily="34" charset="0"/>
              </a:rPr>
              <a:t>cretica</a:t>
            </a:r>
            <a:r>
              <a:rPr lang="fr-FR" dirty="0">
                <a:latin typeface="Lato" panose="020F0502020204030203" pitchFamily="34" charset="0"/>
              </a:rPr>
              <a:t>. La chèvre sauvage a été amenée en Crète par des colons du néolithique il y a au moins 8 000 ans. Les chèvres ont migré du Proche-Orient avec les colons crétois. Le </a:t>
            </a:r>
            <a:r>
              <a:rPr lang="fr-FR" dirty="0" err="1">
                <a:latin typeface="Lato" panose="020F0502020204030203" pitchFamily="34" charset="0"/>
              </a:rPr>
              <a:t>kri-kri</a:t>
            </a:r>
            <a:r>
              <a:rPr lang="fr-FR" dirty="0">
                <a:latin typeface="Lato" panose="020F0502020204030203" pitchFamily="34" charset="0"/>
              </a:rPr>
              <a:t> a échappé au contrôle humain en Crète et a vécu dans les zones montagneuses de l'île. Elles étaient chassées même à l'époque minoenne - on le sait parce que l'art minoen d'il y a plus de 3000 ans montre qu'elles étaient considérées comme du gibier. Homère fait aussi référence à une « île de chèvres » dans </a:t>
            </a:r>
            <a:r>
              <a:rPr lang="fr-FR" i="1" dirty="0">
                <a:latin typeface="Lato" panose="020F0502020204030203" pitchFamily="34" charset="0"/>
              </a:rPr>
              <a:t>L'Odyssée.</a:t>
            </a:r>
            <a:endParaRPr lang="fr-FR" dirty="0">
              <a:latin typeface="Lato" panose="020F0502020204030203" pitchFamily="34" charset="0"/>
            </a:endParaRPr>
          </a:p>
        </p:txBody>
      </p:sp>
    </p:spTree>
    <p:extLst>
      <p:ext uri="{BB962C8B-B14F-4D97-AF65-F5344CB8AC3E}">
        <p14:creationId xmlns:p14="http://schemas.microsoft.com/office/powerpoint/2010/main" val="393899909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98030" y="0"/>
            <a:ext cx="5486400"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578" y="0"/>
            <a:ext cx="5225544" cy="6858000"/>
          </a:xfrm>
          <a:prstGeom prst="rect">
            <a:avLst/>
          </a:prstGeom>
        </p:spPr>
      </p:pic>
    </p:spTree>
    <p:extLst>
      <p:ext uri="{BB962C8B-B14F-4D97-AF65-F5344CB8AC3E}">
        <p14:creationId xmlns:p14="http://schemas.microsoft.com/office/powerpoint/2010/main" val="2388750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2725" y="1634282"/>
            <a:ext cx="1298448" cy="1444752"/>
          </a:xfrm>
          <a:prstGeom prst="rect">
            <a:avLst/>
          </a:prstGeom>
        </p:spPr>
      </p:pic>
      <p:sp>
        <p:nvSpPr>
          <p:cNvPr id="4" name="ZoneTexte 3"/>
          <p:cNvSpPr txBox="1"/>
          <p:nvPr/>
        </p:nvSpPr>
        <p:spPr>
          <a:xfrm>
            <a:off x="5428211" y="4530437"/>
            <a:ext cx="3640974" cy="369332"/>
          </a:xfrm>
          <a:prstGeom prst="rect">
            <a:avLst/>
          </a:prstGeom>
          <a:noFill/>
        </p:spPr>
        <p:txBody>
          <a:bodyPr wrap="square" rtlCol="0">
            <a:spAutoFit/>
          </a:bodyPr>
          <a:lstStyle/>
          <a:p>
            <a:r>
              <a:rPr lang="fr-FR" dirty="0" smtClean="0"/>
              <a:t>Commentaires du Net : images perso</a:t>
            </a:r>
            <a:endParaRPr lang="fr-FR" dirty="0"/>
          </a:p>
        </p:txBody>
      </p:sp>
    </p:spTree>
    <p:extLst>
      <p:ext uri="{BB962C8B-B14F-4D97-AF65-F5344CB8AC3E}">
        <p14:creationId xmlns:p14="http://schemas.microsoft.com/office/powerpoint/2010/main" val="2169355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1015</Words>
  <Application>Microsoft Office PowerPoint</Application>
  <PresentationFormat>Grand écran</PresentationFormat>
  <Paragraphs>24</Paragraphs>
  <Slides>61</Slides>
  <Notes>0</Notes>
  <HiddenSlides>0</HiddenSlides>
  <MMClips>1</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61</vt:i4>
      </vt:variant>
    </vt:vector>
  </HeadingPairs>
  <TitlesOfParts>
    <vt:vector size="73" baseType="lpstr">
      <vt:lpstr>Arial</vt:lpstr>
      <vt:lpstr>Calibri</vt:lpstr>
      <vt:lpstr>Calibri Light</vt:lpstr>
      <vt:lpstr>Google Sans</vt:lpstr>
      <vt:lpstr>Imprint MT Shadow</vt:lpstr>
      <vt:lpstr>Lato</vt:lpstr>
      <vt:lpstr>Mulish</vt:lpstr>
      <vt:lpstr>Open Sans</vt:lpstr>
      <vt:lpstr>Pangea</vt:lpstr>
      <vt:lpstr>PlusJakartaSans</vt:lpstr>
      <vt:lpstr>Roboto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3</cp:revision>
  <dcterms:created xsi:type="dcterms:W3CDTF">2026-03-23T17:13:15Z</dcterms:created>
  <dcterms:modified xsi:type="dcterms:W3CDTF">2026-03-23T20:44:19Z</dcterms:modified>
</cp:coreProperties>
</file>