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291" r:id="rId4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O9CbL9zfnID9rXJxntj9g==" hashData="ar8wR3ktX4L7IH9xgo0h/bK+ZXYKpgaFR6EFozQZT3kel2JQ/BYiyzcC/yLp/mH0iW5gy4PZ4UwAy4LsYY/Eq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1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E6578D64-330E-4D05-9F50-B90CF0320AB2}"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289761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578D64-330E-4D05-9F50-B90CF0320AB2}"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1248807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E6578D64-330E-4D05-9F50-B90CF0320AB2}"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2257049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6578D64-330E-4D05-9F50-B90CF0320AB2}" type="datetimeFigureOut">
              <a:rPr lang="fr-FR" smtClean="0"/>
              <a:t>23/03/2026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2227976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6578D64-330E-4D05-9F50-B90CF0320AB2}" type="datetimeFigureOut">
              <a:rPr lang="fr-FR" smtClean="0"/>
              <a:t>23/03/2026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381332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6578D64-330E-4D05-9F50-B90CF0320AB2}" type="datetimeFigureOut">
              <a:rPr lang="fr-FR" smtClean="0"/>
              <a:t>23/03/2026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29639558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6578D64-330E-4D05-9F50-B90CF0320AB2}" type="datetimeFigureOut">
              <a:rPr lang="fr-FR" smtClean="0"/>
              <a:t>23/03/2026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235248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6578D64-330E-4D05-9F50-B90CF0320AB2}" type="datetimeFigureOut">
              <a:rPr lang="fr-FR" smtClean="0"/>
              <a:t>23/03/2026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7148288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E6578D64-330E-4D05-9F50-B90CF0320AB2}" type="datetimeFigureOut">
              <a:rPr lang="fr-FR" smtClean="0"/>
              <a:t>23/03/2026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3753634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578D64-330E-4D05-9F50-B90CF0320AB2}"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2209478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578D64-330E-4D05-9F50-B90CF0320AB2}" type="datetimeFigureOut">
              <a:rPr lang="fr-FR" smtClean="0"/>
              <a:t>23/03/2026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FE7CBFD-4A90-4918-AD68-CBA7D7381A33}" type="slidenum">
              <a:rPr lang="fr-FR" smtClean="0"/>
              <a:t>‹N°›</a:t>
            </a:fld>
            <a:endParaRPr lang="fr-FR"/>
          </a:p>
        </p:txBody>
      </p:sp>
    </p:spTree>
    <p:extLst>
      <p:ext uri="{BB962C8B-B14F-4D97-AF65-F5344CB8AC3E}">
        <p14:creationId xmlns:p14="http://schemas.microsoft.com/office/powerpoint/2010/main" val="6455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578D64-330E-4D05-9F50-B90CF0320AB2}" type="datetimeFigureOut">
              <a:rPr lang="fr-FR" smtClean="0"/>
              <a:t>23/03/2026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E7CBFD-4A90-4918-AD68-CBA7D7381A33}" type="slidenum">
              <a:rPr lang="fr-FR" smtClean="0"/>
              <a:t>‹N°›</a:t>
            </a:fld>
            <a:endParaRPr lang="fr-FR"/>
          </a:p>
        </p:txBody>
      </p:sp>
    </p:spTree>
    <p:extLst>
      <p:ext uri="{BB962C8B-B14F-4D97-AF65-F5344CB8AC3E}">
        <p14:creationId xmlns:p14="http://schemas.microsoft.com/office/powerpoint/2010/main" val="1211437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g"/><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jpeg"/></Relationships>
</file>

<file path=ppt/slides/_rels/slide21.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2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27.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4.jpeg"/><Relationship Id="rId7" Type="http://schemas.openxmlformats.org/officeDocument/2006/relationships/image" Target="../media/image58.jpg"/><Relationship Id="rId2" Type="http://schemas.openxmlformats.org/officeDocument/2006/relationships/image" Target="../media/image53.jpg"/><Relationship Id="rId1" Type="http://schemas.openxmlformats.org/officeDocument/2006/relationships/slideLayout" Target="../slideLayouts/slideLayout7.xml"/><Relationship Id="rId6" Type="http://schemas.openxmlformats.org/officeDocument/2006/relationships/image" Target="../media/image57.jpg"/><Relationship Id="rId5" Type="http://schemas.openxmlformats.org/officeDocument/2006/relationships/image" Target="../media/image56.jpeg"/><Relationship Id="rId4" Type="http://schemas.openxmlformats.org/officeDocument/2006/relationships/image" Target="../media/image55.jpeg"/></Relationships>
</file>

<file path=ppt/slides/_rels/slide3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g"/><Relationship Id="rId1" Type="http://schemas.openxmlformats.org/officeDocument/2006/relationships/slideLayout" Target="../slideLayouts/slideLayout7.xml"/><Relationship Id="rId5" Type="http://schemas.openxmlformats.org/officeDocument/2006/relationships/image" Target="../media/image62.jpeg"/><Relationship Id="rId4" Type="http://schemas.openxmlformats.org/officeDocument/2006/relationships/image" Target="../media/image61.jpeg"/></Relationships>
</file>

<file path=ppt/slides/_rels/slide32.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7.xml"/><Relationship Id="rId4" Type="http://schemas.openxmlformats.org/officeDocument/2006/relationships/image" Target="../media/image65.jpg"/></Relationships>
</file>

<file path=ppt/slides/_rels/slide33.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g"/><Relationship Id="rId1" Type="http://schemas.openxmlformats.org/officeDocument/2006/relationships/slideLayout" Target="../slideLayouts/slideLayout7.xml"/><Relationship Id="rId6" Type="http://schemas.openxmlformats.org/officeDocument/2006/relationships/image" Target="../media/image70.jpg"/><Relationship Id="rId5" Type="http://schemas.openxmlformats.org/officeDocument/2006/relationships/image" Target="../media/image69.jpg"/><Relationship Id="rId4" Type="http://schemas.openxmlformats.org/officeDocument/2006/relationships/image" Target="../media/image68.jpg"/></Relationships>
</file>

<file path=ppt/slides/_rels/slide34.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 Id="rId5" Type="http://schemas.openxmlformats.org/officeDocument/2006/relationships/image" Target="../media/image77.jpeg"/><Relationship Id="rId4" Type="http://schemas.openxmlformats.org/officeDocument/2006/relationships/image" Target="../media/image76.jpeg"/></Relationships>
</file>

<file path=ppt/slides/_rels/slide3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41.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7.jpeg"/><Relationship Id="rId7" Type="http://schemas.openxmlformats.org/officeDocument/2006/relationships/image" Target="../media/image91.jpeg"/><Relationship Id="rId2" Type="http://schemas.openxmlformats.org/officeDocument/2006/relationships/image" Target="../media/image86.jpeg"/><Relationship Id="rId1" Type="http://schemas.openxmlformats.org/officeDocument/2006/relationships/slideLayout" Target="../slideLayouts/slideLayout7.xm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43.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93707" y="5588923"/>
            <a:ext cx="1800000" cy="1152000"/>
          </a:xfrm>
          <a:prstGeom prst="rect">
            <a:avLst/>
          </a:prstGeom>
        </p:spPr>
      </p:pic>
      <p:pic>
        <p:nvPicPr>
          <p:cNvPr id="3" name="Ross Daly en Los jardines de Sabatini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
        <p:nvSpPr>
          <p:cNvPr id="5" name="ZoneTexte 4"/>
          <p:cNvSpPr txBox="1"/>
          <p:nvPr/>
        </p:nvSpPr>
        <p:spPr>
          <a:xfrm>
            <a:off x="5306861" y="1014608"/>
            <a:ext cx="789139" cy="156966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r>
              <a:rPr lang="fr-FR" sz="9600" b="1" dirty="0" smtClean="0">
                <a:ln/>
                <a:solidFill>
                  <a:srgbClr val="FF0000"/>
                </a:solidFill>
              </a:rPr>
              <a:t>1</a:t>
            </a:r>
            <a:endParaRPr lang="fr-FR" sz="9600" b="1" dirty="0">
              <a:ln/>
              <a:solidFill>
                <a:srgbClr val="FF0000"/>
              </a:solidFill>
            </a:endParaRPr>
          </a:p>
        </p:txBody>
      </p:sp>
    </p:spTree>
    <p:extLst>
      <p:ext uri="{BB962C8B-B14F-4D97-AF65-F5344CB8AC3E}">
        <p14:creationId xmlns:p14="http://schemas.microsoft.com/office/powerpoint/2010/main" val="3342243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000" y="0"/>
            <a:ext cx="12168000" cy="6858000"/>
          </a:xfrm>
          <a:prstGeom prst="rect">
            <a:avLst/>
          </a:prstGeom>
        </p:spPr>
      </p:pic>
      <p:sp>
        <p:nvSpPr>
          <p:cNvPr id="3" name="ZoneTexte 2"/>
          <p:cNvSpPr txBox="1"/>
          <p:nvPr/>
        </p:nvSpPr>
        <p:spPr>
          <a:xfrm>
            <a:off x="3479100" y="495300"/>
            <a:ext cx="5257800" cy="830997"/>
          </a:xfrm>
          <a:prstGeom prst="rect">
            <a:avLst/>
          </a:prstGeom>
          <a:noFill/>
        </p:spPr>
        <p:txBody>
          <a:bodyPr wrap="square" rtlCol="0">
            <a:spAutoFit/>
          </a:bodyPr>
          <a:lstStyle/>
          <a:p>
            <a:r>
              <a:rPr lang="fr-FR" sz="4800" b="1" dirty="0" smtClean="0">
                <a:ln w="22225">
                  <a:solidFill>
                    <a:schemeClr val="accent2"/>
                  </a:solidFill>
                  <a:prstDash val="solid"/>
                </a:ln>
                <a:solidFill>
                  <a:schemeClr val="accent2">
                    <a:lumMod val="40000"/>
                    <a:lumOff val="60000"/>
                  </a:schemeClr>
                </a:solidFill>
                <a:latin typeface="Imprint MT Shadow" panose="04020605060303030202" pitchFamily="82" charset="0"/>
              </a:rPr>
              <a:t>La Canée (</a:t>
            </a:r>
            <a:r>
              <a:rPr lang="fr-FR" sz="4800" b="1" dirty="0" err="1" smtClean="0">
                <a:ln w="22225">
                  <a:solidFill>
                    <a:schemeClr val="accent2"/>
                  </a:solidFill>
                  <a:prstDash val="solid"/>
                </a:ln>
                <a:solidFill>
                  <a:schemeClr val="accent2">
                    <a:lumMod val="40000"/>
                    <a:lumOff val="60000"/>
                  </a:schemeClr>
                </a:solidFill>
                <a:latin typeface="Imprint MT Shadow" panose="04020605060303030202" pitchFamily="82" charset="0"/>
              </a:rPr>
              <a:t>Chania</a:t>
            </a:r>
            <a:r>
              <a:rPr lang="fr-FR" sz="4800" b="1" dirty="0" smtClean="0">
                <a:ln w="22225">
                  <a:solidFill>
                    <a:schemeClr val="accent2"/>
                  </a:solidFill>
                  <a:prstDash val="solid"/>
                </a:ln>
                <a:solidFill>
                  <a:schemeClr val="accent2">
                    <a:lumMod val="40000"/>
                    <a:lumOff val="60000"/>
                  </a:schemeClr>
                </a:solidFill>
                <a:latin typeface="Imprint MT Shadow" panose="04020605060303030202" pitchFamily="82" charset="0"/>
              </a:rPr>
              <a:t>)</a:t>
            </a:r>
            <a:endParaRPr lang="fr-FR" sz="4800" b="1" dirty="0">
              <a:ln w="22225">
                <a:solidFill>
                  <a:schemeClr val="accent2"/>
                </a:solidFill>
                <a:prstDash val="solid"/>
              </a:ln>
              <a:solidFill>
                <a:schemeClr val="accent2">
                  <a:lumMod val="40000"/>
                  <a:lumOff val="60000"/>
                </a:schemeClr>
              </a:solidFill>
              <a:latin typeface="Imprint MT Shadow" panose="04020605060303030202" pitchFamily="82" charset="0"/>
            </a:endParaRPr>
          </a:p>
        </p:txBody>
      </p:sp>
    </p:spTree>
    <p:extLst>
      <p:ext uri="{BB962C8B-B14F-4D97-AF65-F5344CB8AC3E}">
        <p14:creationId xmlns:p14="http://schemas.microsoft.com/office/powerpoint/2010/main" val="38502369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2" name="Rectangle 1"/>
          <p:cNvSpPr/>
          <p:nvPr/>
        </p:nvSpPr>
        <p:spPr>
          <a:xfrm>
            <a:off x="876300" y="302736"/>
            <a:ext cx="9271000" cy="2246769"/>
          </a:xfrm>
          <a:prstGeom prst="rect">
            <a:avLst/>
          </a:prstGeom>
        </p:spPr>
        <p:txBody>
          <a:bodyPr wrap="square">
            <a:spAutoFit/>
          </a:bodyPr>
          <a:lstStyle/>
          <a:p>
            <a:r>
              <a:rPr lang="fr-FR" sz="2000" b="0" i="0" dirty="0" smtClean="0">
                <a:effectLst/>
              </a:rPr>
              <a:t>La ville de La Canée est célèbre pour son port vénitien et la vieille ville avec ses ruelles sinueuses remplies de bougainvilliers et de jasmin. La vieille ville est pleine de caractère authentique, avec une architecture vernaculaire charmante, une mosquée historique, le phare égyptien</a:t>
            </a:r>
            <a:r>
              <a:rPr lang="fr-FR" sz="2000" dirty="0" smtClean="0"/>
              <a:t>,</a:t>
            </a:r>
            <a:r>
              <a:rPr lang="fr-FR" sz="2000" dirty="0"/>
              <a:t> La vie nocturne répond à tous les goûts, des élégants cocktails et restaurants à bâbord aux tavernes musicales décontractées et aux lieux de fin de soirée. Il y a aussi d'excellents magasins. La Canée est connue pour l'artisanat traditionnel du </a:t>
            </a:r>
            <a:r>
              <a:rPr lang="fr-FR" sz="2000" dirty="0" smtClean="0"/>
              <a:t>cuir.</a:t>
            </a:r>
            <a:endParaRPr lang="fr-FR" sz="2000" dirty="0"/>
          </a:p>
        </p:txBody>
      </p:sp>
    </p:spTree>
    <p:extLst>
      <p:ext uri="{BB962C8B-B14F-4D97-AF65-F5344CB8AC3E}">
        <p14:creationId xmlns:p14="http://schemas.microsoft.com/office/powerpoint/2010/main" val="22546822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3" name="Rectangle 2"/>
          <p:cNvSpPr/>
          <p:nvPr/>
        </p:nvSpPr>
        <p:spPr>
          <a:xfrm>
            <a:off x="6102000" y="348040"/>
            <a:ext cx="5981700" cy="3477875"/>
          </a:xfrm>
          <a:prstGeom prst="rect">
            <a:avLst/>
          </a:prstGeom>
        </p:spPr>
        <p:txBody>
          <a:bodyPr wrap="square">
            <a:spAutoFit/>
          </a:bodyPr>
          <a:lstStyle/>
          <a:p>
            <a:r>
              <a:rPr lang="fr-FR" sz="2000" b="1" i="0" u="sng" dirty="0" smtClean="0">
                <a:effectLst/>
              </a:rPr>
              <a:t>Le phare</a:t>
            </a:r>
            <a:r>
              <a:rPr lang="fr-FR" sz="2000" dirty="0" smtClean="0"/>
              <a:t/>
            </a:r>
            <a:br>
              <a:rPr lang="fr-FR" sz="2000" dirty="0" smtClean="0"/>
            </a:br>
            <a:r>
              <a:rPr lang="fr-FR" sz="2000" b="0" i="0" dirty="0" smtClean="0">
                <a:effectLst/>
              </a:rPr>
              <a:t>Le phare du vieux port de La Canée est la partie la plus reconnaissable de la ville, posant sur tous les carnets de voyage de Crète. L'histoire du phare commence il y a longtemps, bien que sa forme actuelle remonte à l'occupation égyptienne de la Crète (au début du 19e siècle).</a:t>
            </a:r>
            <a:r>
              <a:rPr lang="fr-FR" sz="2000" dirty="0" smtClean="0"/>
              <a:t/>
            </a:r>
            <a:br>
              <a:rPr lang="fr-FR" sz="2000" dirty="0" smtClean="0"/>
            </a:br>
            <a:r>
              <a:rPr lang="fr-FR" sz="2000" b="0" i="0" dirty="0" smtClean="0">
                <a:effectLst/>
              </a:rPr>
              <a:t>Les Vénitiens, sous la menace des Turcs, à la fin du XVIe siècle, ont commencé à fortifier toutes les villes de Crète. Dans la période 1595-1601, ils ont fait de grandes interventions au port de La Canée.</a:t>
            </a:r>
            <a:endParaRPr lang="fr-FR" sz="2000" dirty="0"/>
          </a:p>
        </p:txBody>
      </p:sp>
    </p:spTree>
    <p:extLst>
      <p:ext uri="{BB962C8B-B14F-4D97-AF65-F5344CB8AC3E}">
        <p14:creationId xmlns:p14="http://schemas.microsoft.com/office/powerpoint/2010/main" val="40301545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523409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3" name="Rectangle 2"/>
          <p:cNvSpPr/>
          <p:nvPr/>
        </p:nvSpPr>
        <p:spPr>
          <a:xfrm>
            <a:off x="3054000" y="479336"/>
            <a:ext cx="6096000" cy="923330"/>
          </a:xfrm>
          <a:prstGeom prst="rect">
            <a:avLst/>
          </a:prstGeom>
        </p:spPr>
        <p:txBody>
          <a:bodyPr>
            <a:spAutoFit/>
          </a:bodyPr>
          <a:lstStyle/>
          <a:p>
            <a:r>
              <a:rPr lang="fr-FR" b="1" dirty="0"/>
              <a:t>le port de La Canée</a:t>
            </a:r>
            <a:r>
              <a:rPr lang="fr-FR" dirty="0"/>
              <a:t> ne manque assurément pas de charme ! Tout au long de la promenade qui longe le </a:t>
            </a:r>
            <a:r>
              <a:rPr lang="fr-FR" dirty="0" smtClean="0"/>
              <a:t>port, </a:t>
            </a:r>
            <a:r>
              <a:rPr lang="fr-FR" dirty="0"/>
              <a:t>vous trouverez de nombreux cafés et restaurants de fruits de mer.</a:t>
            </a:r>
          </a:p>
        </p:txBody>
      </p:sp>
    </p:spTree>
    <p:extLst>
      <p:ext uri="{BB962C8B-B14F-4D97-AF65-F5344CB8AC3E}">
        <p14:creationId xmlns:p14="http://schemas.microsoft.com/office/powerpoint/2010/main" val="7296782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r="6274"/>
          <a:stretch/>
        </p:blipFill>
        <p:spPr>
          <a:xfrm>
            <a:off x="0" y="0"/>
            <a:ext cx="12192000" cy="6858000"/>
          </a:xfrm>
          <a:prstGeom prst="rect">
            <a:avLst/>
          </a:prstGeom>
        </p:spPr>
      </p:pic>
      <p:sp>
        <p:nvSpPr>
          <p:cNvPr id="3" name="Rectangle 2"/>
          <p:cNvSpPr/>
          <p:nvPr/>
        </p:nvSpPr>
        <p:spPr>
          <a:xfrm>
            <a:off x="114300" y="228938"/>
            <a:ext cx="6096000" cy="2308324"/>
          </a:xfrm>
          <a:prstGeom prst="rect">
            <a:avLst/>
          </a:prstGeom>
        </p:spPr>
        <p:txBody>
          <a:bodyPr>
            <a:spAutoFit/>
          </a:bodyPr>
          <a:lstStyle/>
          <a:p>
            <a:r>
              <a:rPr lang="fr-FR" b="0" i="0" dirty="0" smtClean="0">
                <a:effectLst/>
                <a:latin typeface="Raleway"/>
              </a:rPr>
              <a:t>C’est certainement l’un des premiers monuments que vous apercevrez en arrivant sur le port. Au bord de l’eau, avec ses jolis dômes rosés, la mosquée du port de La Canée fût la </a:t>
            </a:r>
            <a:r>
              <a:rPr lang="fr-FR" b="1" i="0" dirty="0" smtClean="0">
                <a:effectLst/>
                <a:latin typeface="Raleway"/>
              </a:rPr>
              <a:t>première mosquée </a:t>
            </a:r>
            <a:r>
              <a:rPr lang="fr-FR" b="1" dirty="0" smtClean="0">
                <a:latin typeface="Raleway"/>
              </a:rPr>
              <a:t>la </a:t>
            </a:r>
            <a:r>
              <a:rPr lang="fr-FR" b="1" dirty="0">
                <a:latin typeface="Raleway"/>
              </a:rPr>
              <a:t>mosquée </a:t>
            </a:r>
            <a:r>
              <a:rPr lang="fr-FR" b="1" dirty="0" err="1">
                <a:latin typeface="Raleway"/>
              </a:rPr>
              <a:t>Küçük</a:t>
            </a:r>
            <a:r>
              <a:rPr lang="fr-FR" b="1" dirty="0">
                <a:latin typeface="Raleway"/>
              </a:rPr>
              <a:t> Hasan</a:t>
            </a:r>
            <a:r>
              <a:rPr lang="fr-FR" b="1" i="0" dirty="0" smtClean="0">
                <a:effectLst/>
                <a:latin typeface="Raleway"/>
              </a:rPr>
              <a:t> construite en Crète</a:t>
            </a:r>
            <a:r>
              <a:rPr lang="fr-FR" b="0" i="0" dirty="0" smtClean="0">
                <a:effectLst/>
                <a:latin typeface="Raleway"/>
              </a:rPr>
              <a:t>. Elle fût érigée par les Turcs en 1645, après leur prise de La Canée. Le monument, qui n’a plus de minaret, n’est aujourd’hui plus un lieu de culte .</a:t>
            </a:r>
            <a:endParaRPr lang="fr-FR" dirty="0"/>
          </a:p>
        </p:txBody>
      </p:sp>
    </p:spTree>
    <p:extLst>
      <p:ext uri="{BB962C8B-B14F-4D97-AF65-F5344CB8AC3E}">
        <p14:creationId xmlns:p14="http://schemas.microsoft.com/office/powerpoint/2010/main" val="39171078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val="0"/>
              </a:ext>
            </a:extLst>
          </a:blip>
          <a:stretch>
            <a:fillRect/>
          </a:stretch>
        </p:blipFill>
        <p:spPr>
          <a:xfrm>
            <a:off x="0" y="-30"/>
            <a:ext cx="12204000" cy="6858030"/>
          </a:xfrm>
          <a:prstGeom prst="rect">
            <a:avLst/>
          </a:prstGeom>
        </p:spPr>
      </p:pic>
    </p:spTree>
    <p:extLst>
      <p:ext uri="{BB962C8B-B14F-4D97-AF65-F5344CB8AC3E}">
        <p14:creationId xmlns:p14="http://schemas.microsoft.com/office/powerpoint/2010/main" val="13443461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3906" b="4222"/>
          <a:stretch/>
        </p:blipFill>
        <p:spPr>
          <a:xfrm>
            <a:off x="0" y="0"/>
            <a:ext cx="12192000" cy="6858000"/>
          </a:xfrm>
          <a:prstGeom prst="rect">
            <a:avLst/>
          </a:prstGeom>
        </p:spPr>
      </p:pic>
    </p:spTree>
    <p:extLst>
      <p:ext uri="{BB962C8B-B14F-4D97-AF65-F5344CB8AC3E}">
        <p14:creationId xmlns:p14="http://schemas.microsoft.com/office/powerpoint/2010/main" val="17241080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r="3977"/>
          <a:stretch/>
        </p:blipFill>
        <p:spPr>
          <a:xfrm>
            <a:off x="0" y="0"/>
            <a:ext cx="12192000" cy="6858000"/>
          </a:xfrm>
          <a:prstGeom prst="rect">
            <a:avLst/>
          </a:prstGeom>
        </p:spPr>
      </p:pic>
    </p:spTree>
    <p:extLst>
      <p:ext uri="{BB962C8B-B14F-4D97-AF65-F5344CB8AC3E}">
        <p14:creationId xmlns:p14="http://schemas.microsoft.com/office/powerpoint/2010/main" val="29517836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40"/>
            <a:ext cx="12204000" cy="6855460"/>
          </a:xfrm>
          <a:prstGeom prst="rect">
            <a:avLst/>
          </a:prstGeom>
        </p:spPr>
      </p:pic>
    </p:spTree>
    <p:extLst>
      <p:ext uri="{BB962C8B-B14F-4D97-AF65-F5344CB8AC3E}">
        <p14:creationId xmlns:p14="http://schemas.microsoft.com/office/powerpoint/2010/main" val="26914257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25992843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123215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7880" r="3725"/>
          <a:stretch/>
        </p:blipFill>
        <p:spPr>
          <a:xfrm>
            <a:off x="7658100" y="0"/>
            <a:ext cx="4521200"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b="4527"/>
          <a:stretch/>
        </p:blipFill>
        <p:spPr>
          <a:xfrm rot="5400000">
            <a:off x="2679700" y="1955800"/>
            <a:ext cx="6858000" cy="29464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4545137" cy="6858000"/>
          </a:xfrm>
          <a:prstGeom prst="rect">
            <a:avLst/>
          </a:prstGeom>
        </p:spPr>
      </p:pic>
    </p:spTree>
    <p:extLst>
      <p:ext uri="{BB962C8B-B14F-4D97-AF65-F5344CB8AC3E}">
        <p14:creationId xmlns:p14="http://schemas.microsoft.com/office/powerpoint/2010/main" val="7523158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000" y="0"/>
            <a:ext cx="6858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112000" cy="6867953"/>
          </a:xfrm>
          <a:prstGeom prst="rect">
            <a:avLst/>
          </a:prstGeom>
        </p:spPr>
      </p:pic>
    </p:spTree>
    <p:extLst>
      <p:ext uri="{BB962C8B-B14F-4D97-AF65-F5344CB8AC3E}">
        <p14:creationId xmlns:p14="http://schemas.microsoft.com/office/powerpoint/2010/main" val="13649426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6045200" cy="33782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543300"/>
            <a:ext cx="6045200" cy="3314700"/>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44000" y="0"/>
            <a:ext cx="6048000" cy="3378200"/>
          </a:xfrm>
          <a:prstGeom prst="rect">
            <a:avLst/>
          </a:prstGeom>
        </p:spPr>
      </p:pic>
      <p:pic>
        <p:nvPicPr>
          <p:cNvPr id="2" name="Imag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44000" y="3543300"/>
            <a:ext cx="6048000" cy="3349524"/>
          </a:xfrm>
          <a:prstGeom prst="rect">
            <a:avLst/>
          </a:prstGeom>
        </p:spPr>
      </p:pic>
    </p:spTree>
    <p:extLst>
      <p:ext uri="{BB962C8B-B14F-4D97-AF65-F5344CB8AC3E}">
        <p14:creationId xmlns:p14="http://schemas.microsoft.com/office/powerpoint/2010/main" val="10821859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2497"/>
          <a:stretch/>
        </p:blipFill>
        <p:spPr>
          <a:xfrm>
            <a:off x="5765800" y="673100"/>
            <a:ext cx="6426200" cy="5508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3859"/>
          <a:stretch/>
        </p:blipFill>
        <p:spPr>
          <a:xfrm>
            <a:off x="0" y="673100"/>
            <a:ext cx="5613400" cy="5508000"/>
          </a:xfrm>
          <a:prstGeom prst="rect">
            <a:avLst/>
          </a:prstGeom>
        </p:spPr>
      </p:pic>
    </p:spTree>
    <p:extLst>
      <p:ext uri="{BB962C8B-B14F-4D97-AF65-F5344CB8AC3E}">
        <p14:creationId xmlns:p14="http://schemas.microsoft.com/office/powerpoint/2010/main" val="30995139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538776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05900" y="0"/>
            <a:ext cx="30861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350" y="0"/>
            <a:ext cx="3086100" cy="6858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l="5966" r="1"/>
          <a:stretch/>
        </p:blipFill>
        <p:spPr>
          <a:xfrm>
            <a:off x="3022600" y="0"/>
            <a:ext cx="2901950" cy="6858000"/>
          </a:xfrm>
          <a:prstGeom prst="rect">
            <a:avLst/>
          </a:prstGeom>
        </p:spPr>
      </p:pic>
      <p:pic>
        <p:nvPicPr>
          <p:cNvPr id="8" name="Imag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2971800" cy="6858000"/>
          </a:xfrm>
          <a:prstGeom prst="rect">
            <a:avLst/>
          </a:prstGeom>
        </p:spPr>
      </p:pic>
    </p:spTree>
    <p:extLst>
      <p:ext uri="{BB962C8B-B14F-4D97-AF65-F5344CB8AC3E}">
        <p14:creationId xmlns:p14="http://schemas.microsoft.com/office/powerpoint/2010/main" val="20747052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cstate="print">
            <a:extLst>
              <a:ext uri="{28A0092B-C50C-407E-A947-70E740481C1C}">
                <a14:useLocalDpi xmlns:a14="http://schemas.microsoft.com/office/drawing/2010/main" val="0"/>
              </a:ext>
            </a:extLst>
          </a:blip>
          <a:srcRect l="5144"/>
          <a:stretch/>
        </p:blipFill>
        <p:spPr>
          <a:xfrm>
            <a:off x="9245600" y="0"/>
            <a:ext cx="2927350"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2350" y="0"/>
            <a:ext cx="3086100" cy="6858000"/>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r="6584"/>
          <a:stretch/>
        </p:blipFill>
        <p:spPr>
          <a:xfrm>
            <a:off x="0" y="0"/>
            <a:ext cx="2882900" cy="6858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46400" y="0"/>
            <a:ext cx="3086100" cy="6858000"/>
          </a:xfrm>
          <a:prstGeom prst="rect">
            <a:avLst/>
          </a:prstGeom>
        </p:spPr>
      </p:pic>
    </p:spTree>
    <p:extLst>
      <p:ext uri="{BB962C8B-B14F-4D97-AF65-F5344CB8AC3E}">
        <p14:creationId xmlns:p14="http://schemas.microsoft.com/office/powerpoint/2010/main" val="42271314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l="3202"/>
          <a:stretch/>
        </p:blipFill>
        <p:spPr>
          <a:xfrm>
            <a:off x="0" y="0"/>
            <a:ext cx="12192000" cy="6858000"/>
          </a:xfrm>
          <a:prstGeom prst="rect">
            <a:avLst/>
          </a:prstGeom>
        </p:spPr>
      </p:pic>
    </p:spTree>
    <p:extLst>
      <p:ext uri="{BB962C8B-B14F-4D97-AF65-F5344CB8AC3E}">
        <p14:creationId xmlns:p14="http://schemas.microsoft.com/office/powerpoint/2010/main" val="39634911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05900" y="0"/>
            <a:ext cx="3086100" cy="685800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6732" y="0"/>
            <a:ext cx="3083335" cy="6858000"/>
          </a:xfrm>
          <a:prstGeom prst="rect">
            <a:avLst/>
          </a:prstGeom>
        </p:spPr>
      </p:pic>
      <p:pic>
        <p:nvPicPr>
          <p:cNvPr id="7" name="Image 6"/>
          <p:cNvPicPr>
            <a:picLocks noChangeAspect="1"/>
          </p:cNvPicPr>
          <p:nvPr/>
        </p:nvPicPr>
        <p:blipFill rotWithShape="1">
          <a:blip r:embed="rId4" cstate="print">
            <a:extLst>
              <a:ext uri="{28A0092B-C50C-407E-A947-70E740481C1C}">
                <a14:useLocalDpi xmlns:a14="http://schemas.microsoft.com/office/drawing/2010/main" val="0"/>
              </a:ext>
            </a:extLst>
          </a:blip>
          <a:srcRect l="11522"/>
          <a:stretch/>
        </p:blipFill>
        <p:spPr>
          <a:xfrm>
            <a:off x="25400" y="0"/>
            <a:ext cx="2730500" cy="6858000"/>
          </a:xfrm>
          <a:prstGeom prst="rect">
            <a:avLst/>
          </a:prstGeom>
        </p:spPr>
      </p:pic>
      <p:pic>
        <p:nvPicPr>
          <p:cNvPr id="9" name="Imag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19400" y="0"/>
            <a:ext cx="3086100" cy="6858000"/>
          </a:xfrm>
          <a:prstGeom prst="rect">
            <a:avLst/>
          </a:prstGeom>
        </p:spPr>
      </p:pic>
    </p:spTree>
    <p:extLst>
      <p:ext uri="{BB962C8B-B14F-4D97-AF65-F5344CB8AC3E}">
        <p14:creationId xmlns:p14="http://schemas.microsoft.com/office/powerpoint/2010/main" val="417330015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0055310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975602" y="1650601"/>
            <a:ext cx="6858000" cy="3574796"/>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746250" y="1746250"/>
            <a:ext cx="6858000" cy="3365500"/>
          </a:xfrm>
          <a:prstGeom prst="rect">
            <a:avLst/>
          </a:prstGeom>
        </p:spPr>
      </p:pic>
      <p:pic>
        <p:nvPicPr>
          <p:cNvPr id="6" name="Image 5"/>
          <p:cNvPicPr>
            <a:picLocks noChangeAspect="1"/>
          </p:cNvPicPr>
          <p:nvPr/>
        </p:nvPicPr>
        <p:blipFill rotWithShape="1">
          <a:blip r:embed="rId4" cstate="print">
            <a:extLst>
              <a:ext uri="{28A0092B-C50C-407E-A947-70E740481C1C}">
                <a14:useLocalDpi xmlns:a14="http://schemas.microsoft.com/office/drawing/2010/main" val="0"/>
              </a:ext>
            </a:extLst>
          </a:blip>
          <a:srcRect l="22407" r="9630" b="4706"/>
          <a:stretch/>
        </p:blipFill>
        <p:spPr>
          <a:xfrm rot="5400000">
            <a:off x="2555991" y="968490"/>
            <a:ext cx="6840000" cy="4939019"/>
          </a:xfrm>
          <a:prstGeom prst="rect">
            <a:avLst/>
          </a:prstGeom>
        </p:spPr>
      </p:pic>
    </p:spTree>
    <p:extLst>
      <p:ext uri="{BB962C8B-B14F-4D97-AF65-F5344CB8AC3E}">
        <p14:creationId xmlns:p14="http://schemas.microsoft.com/office/powerpoint/2010/main" val="37532447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
        <p:nvSpPr>
          <p:cNvPr id="3" name="Rectangle 2"/>
          <p:cNvSpPr/>
          <p:nvPr/>
        </p:nvSpPr>
        <p:spPr>
          <a:xfrm>
            <a:off x="5304855" y="285234"/>
            <a:ext cx="6654386" cy="369332"/>
          </a:xfrm>
          <a:prstGeom prst="rect">
            <a:avLst/>
          </a:prstGeom>
        </p:spPr>
        <p:txBody>
          <a:bodyPr wrap="none">
            <a:spAutoFit/>
          </a:bodyPr>
          <a:lstStyle/>
          <a:p>
            <a:r>
              <a:rPr lang="fr-FR" b="0" i="0" dirty="0" smtClean="0">
                <a:effectLst/>
                <a:latin typeface="Josefin Sans" pitchFamily="2" charset="0"/>
              </a:rPr>
              <a:t>la Cathédrale de l'Assomption à La Canée,</a:t>
            </a:r>
            <a:r>
              <a:rPr lang="fr-FR" dirty="0"/>
              <a:t> Construite en 1879</a:t>
            </a:r>
            <a:r>
              <a:rPr lang="fr-FR" b="0" i="0" dirty="0" smtClean="0">
                <a:effectLst/>
                <a:latin typeface="Josefin Sans" pitchFamily="2" charset="0"/>
              </a:rPr>
              <a:t> </a:t>
            </a:r>
            <a:endParaRPr lang="fr-FR" dirty="0"/>
          </a:p>
        </p:txBody>
      </p:sp>
    </p:spTree>
    <p:extLst>
      <p:ext uri="{BB962C8B-B14F-4D97-AF65-F5344CB8AC3E}">
        <p14:creationId xmlns:p14="http://schemas.microsoft.com/office/powerpoint/2010/main" val="32976196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r="5762"/>
          <a:stretch/>
        </p:blipFill>
        <p:spPr>
          <a:xfrm>
            <a:off x="9271000" y="0"/>
            <a:ext cx="2908300"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7202"/>
          <a:stretch/>
        </p:blipFill>
        <p:spPr>
          <a:xfrm>
            <a:off x="6337300" y="0"/>
            <a:ext cx="2863850" cy="6858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5000" y="0"/>
            <a:ext cx="3086100" cy="6858000"/>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885950" y="1885950"/>
            <a:ext cx="6858000" cy="3086100"/>
          </a:xfrm>
          <a:prstGeom prst="rect">
            <a:avLst/>
          </a:prstGeom>
        </p:spPr>
      </p:pic>
    </p:spTree>
    <p:extLst>
      <p:ext uri="{BB962C8B-B14F-4D97-AF65-F5344CB8AC3E}">
        <p14:creationId xmlns:p14="http://schemas.microsoft.com/office/powerpoint/2010/main" val="40824776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r="12444"/>
          <a:stretch/>
        </p:blipFill>
        <p:spPr>
          <a:xfrm>
            <a:off x="0" y="0"/>
            <a:ext cx="12204000" cy="6858000"/>
          </a:xfrm>
          <a:prstGeom prst="rect">
            <a:avLst/>
          </a:prstGeom>
        </p:spPr>
      </p:pic>
    </p:spTree>
    <p:extLst>
      <p:ext uri="{BB962C8B-B14F-4D97-AF65-F5344CB8AC3E}">
        <p14:creationId xmlns:p14="http://schemas.microsoft.com/office/powerpoint/2010/main" val="104168166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16000"/>
          </a:xfrm>
          <a:prstGeom prst="rect">
            <a:avLst/>
          </a:prstGeom>
        </p:spPr>
      </p:pic>
      <p:sp>
        <p:nvSpPr>
          <p:cNvPr id="3" name="Rectangle 2"/>
          <p:cNvSpPr/>
          <p:nvPr/>
        </p:nvSpPr>
        <p:spPr>
          <a:xfrm>
            <a:off x="3261832" y="361434"/>
            <a:ext cx="5192447" cy="830997"/>
          </a:xfrm>
          <a:prstGeom prst="rect">
            <a:avLst/>
          </a:prstGeom>
        </p:spPr>
        <p:txBody>
          <a:bodyPr wrap="none">
            <a:spAutoFit/>
          </a:bodyPr>
          <a:lstStyle/>
          <a:p>
            <a:r>
              <a:rPr lang="fr-FR" sz="4800" b="1" dirty="0" smtClean="0">
                <a:ln w="22225">
                  <a:solidFill>
                    <a:schemeClr val="accent2"/>
                  </a:solidFill>
                  <a:prstDash val="solid"/>
                </a:ln>
                <a:solidFill>
                  <a:schemeClr val="accent2">
                    <a:lumMod val="40000"/>
                    <a:lumOff val="60000"/>
                  </a:schemeClr>
                </a:solidFill>
                <a:latin typeface="Imprint MT Shadow" panose="04020605060303030202" pitchFamily="82" charset="0"/>
              </a:rPr>
              <a:t>Le Lac de </a:t>
            </a:r>
            <a:r>
              <a:rPr lang="fr-FR" sz="4800" b="1" dirty="0" err="1" smtClean="0">
                <a:ln w="22225">
                  <a:solidFill>
                    <a:schemeClr val="accent2"/>
                  </a:solidFill>
                  <a:prstDash val="solid"/>
                </a:ln>
                <a:solidFill>
                  <a:schemeClr val="accent2">
                    <a:lumMod val="40000"/>
                    <a:lumOff val="60000"/>
                  </a:schemeClr>
                </a:solidFill>
                <a:latin typeface="Imprint MT Shadow" panose="04020605060303030202" pitchFamily="82" charset="0"/>
              </a:rPr>
              <a:t>Kournas</a:t>
            </a:r>
            <a:endParaRPr lang="fr-FR" sz="4800" b="1" dirty="0">
              <a:ln w="22225">
                <a:solidFill>
                  <a:schemeClr val="accent2"/>
                </a:solidFill>
                <a:prstDash val="solid"/>
              </a:ln>
              <a:solidFill>
                <a:schemeClr val="accent2">
                  <a:lumMod val="40000"/>
                  <a:lumOff val="60000"/>
                </a:schemeClr>
              </a:solidFill>
              <a:latin typeface="Imprint MT Shadow" panose="04020605060303030202" pitchFamily="82" charset="0"/>
            </a:endParaRPr>
          </a:p>
        </p:txBody>
      </p:sp>
    </p:spTree>
    <p:extLst>
      <p:ext uri="{BB962C8B-B14F-4D97-AF65-F5344CB8AC3E}">
        <p14:creationId xmlns:p14="http://schemas.microsoft.com/office/powerpoint/2010/main" val="23207484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28039" y="0"/>
            <a:ext cx="5063961" cy="6858000"/>
          </a:xfrm>
          <a:prstGeom prst="rect">
            <a:avLst/>
          </a:prstGeom>
        </p:spPr>
      </p:pic>
      <p:sp>
        <p:nvSpPr>
          <p:cNvPr id="4" name="Rectangle 3"/>
          <p:cNvSpPr/>
          <p:nvPr/>
        </p:nvSpPr>
        <p:spPr>
          <a:xfrm>
            <a:off x="609600" y="1335038"/>
            <a:ext cx="6096000" cy="4062651"/>
          </a:xfrm>
          <a:prstGeom prst="rect">
            <a:avLst/>
          </a:prstGeom>
        </p:spPr>
        <p:txBody>
          <a:bodyPr>
            <a:spAutoFit/>
          </a:bodyPr>
          <a:lstStyle/>
          <a:p>
            <a:r>
              <a:rPr lang="fr-FR" sz="2000" b="1" i="0" u="sng" dirty="0" smtClean="0">
                <a:effectLst/>
              </a:rPr>
              <a:t>Lac de </a:t>
            </a:r>
            <a:r>
              <a:rPr lang="fr-FR" sz="2000" b="1" i="0" u="sng" dirty="0" err="1" smtClean="0">
                <a:effectLst/>
              </a:rPr>
              <a:t>Kournas</a:t>
            </a:r>
            <a:r>
              <a:rPr lang="fr-FR" sz="2000" dirty="0" smtClean="0"/>
              <a:t/>
            </a:r>
            <a:br>
              <a:rPr lang="fr-FR" sz="2000" dirty="0" smtClean="0"/>
            </a:br>
            <a:r>
              <a:rPr lang="fr-FR" sz="2000" b="0" i="0" dirty="0" smtClean="0">
                <a:effectLst/>
              </a:rPr>
              <a:t>Le lac </a:t>
            </a:r>
            <a:r>
              <a:rPr lang="fr-FR" sz="2000" b="0" i="0" dirty="0" err="1" smtClean="0">
                <a:effectLst/>
              </a:rPr>
              <a:t>Kournas</a:t>
            </a:r>
            <a:r>
              <a:rPr lang="fr-FR" sz="2000" b="0" i="0" dirty="0" smtClean="0">
                <a:effectLst/>
              </a:rPr>
              <a:t> est le seul lac d'eau douce de Crète. Le lac </a:t>
            </a:r>
            <a:r>
              <a:rPr lang="fr-FR" sz="2000" b="0" i="0" dirty="0" err="1" smtClean="0">
                <a:effectLst/>
              </a:rPr>
              <a:t>Kournas</a:t>
            </a:r>
            <a:r>
              <a:rPr lang="fr-FR" sz="2000" b="0" i="0" dirty="0" smtClean="0">
                <a:effectLst/>
              </a:rPr>
              <a:t> était connu sous le nom de lac </a:t>
            </a:r>
            <a:r>
              <a:rPr lang="fr-FR" sz="2000" b="0" i="0" dirty="0" err="1" smtClean="0">
                <a:effectLst/>
              </a:rPr>
              <a:t>Koressia</a:t>
            </a:r>
            <a:r>
              <a:rPr lang="fr-FR" sz="2000" b="0" i="0" dirty="0" smtClean="0">
                <a:effectLst/>
              </a:rPr>
              <a:t> dans l'antiquité, mais a ensuite pris son nom actuel du mot arabe pour lac.</a:t>
            </a:r>
            <a:r>
              <a:rPr lang="fr-FR" sz="2000" dirty="0" smtClean="0"/>
              <a:t/>
            </a:r>
            <a:br>
              <a:rPr lang="fr-FR" sz="2000" dirty="0" smtClean="0"/>
            </a:br>
            <a:r>
              <a:rPr lang="fr-FR" sz="2000" b="0" i="0" dirty="0" smtClean="0">
                <a:effectLst/>
              </a:rPr>
              <a:t>Le lac est dans un magnifique paysage, couché dans une vallée parmi les collines, à environ 4 km de </a:t>
            </a:r>
            <a:r>
              <a:rPr lang="fr-FR" sz="2000" b="0" i="0" dirty="0" err="1" smtClean="0">
                <a:effectLst/>
              </a:rPr>
              <a:t>Georgioupolis</a:t>
            </a:r>
            <a:r>
              <a:rPr lang="fr-FR" sz="2000" b="0" i="0" dirty="0" smtClean="0">
                <a:effectLst/>
              </a:rPr>
              <a:t>.</a:t>
            </a:r>
            <a:r>
              <a:rPr lang="fr-FR" sz="2000" dirty="0"/>
              <a:t> vue pittoresque dans l'une des nombreuses tavernes au bord du lac</a:t>
            </a:r>
            <a:r>
              <a:rPr lang="fr-FR" sz="2000" dirty="0" smtClean="0"/>
              <a:t>. </a:t>
            </a:r>
            <a:r>
              <a:rPr lang="fr-FR" sz="2000" dirty="0"/>
              <a:t>plutôt fréquentés par les locaux que par les touristes, bien que quelques tour </a:t>
            </a:r>
            <a:r>
              <a:rPr lang="fr-FR" sz="2000" dirty="0" err="1"/>
              <a:t>operator</a:t>
            </a:r>
            <a:r>
              <a:rPr lang="fr-FR" sz="2000" dirty="0"/>
              <a:t> font un petit crochet par le lac et les magasins de poterie qui se trouvent au </a:t>
            </a:r>
            <a:r>
              <a:rPr lang="fr-FR" sz="2000" dirty="0" smtClean="0"/>
              <a:t>bord </a:t>
            </a:r>
            <a:r>
              <a:rPr lang="fr-FR" dirty="0"/>
              <a:t>et avec un peu de chance, les </a:t>
            </a:r>
            <a:r>
              <a:rPr lang="fr-FR" b="1" dirty="0"/>
              <a:t>fameuses </a:t>
            </a:r>
            <a:r>
              <a:rPr lang="fr-FR" b="1" dirty="0" smtClean="0"/>
              <a:t>tortues.</a:t>
            </a:r>
            <a:endParaRPr lang="fr-FR" sz="2000" dirty="0"/>
          </a:p>
        </p:txBody>
      </p:sp>
    </p:spTree>
    <p:extLst>
      <p:ext uri="{BB962C8B-B14F-4D97-AF65-F5344CB8AC3E}">
        <p14:creationId xmlns:p14="http://schemas.microsoft.com/office/powerpoint/2010/main" val="151384074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96000" y="342900"/>
            <a:ext cx="3996000" cy="299700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06600" y="319308"/>
            <a:ext cx="3996000" cy="3020592"/>
          </a:xfrm>
          <a:prstGeom prst="rect">
            <a:avLst/>
          </a:prstGeom>
        </p:spPr>
      </p:pic>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200" y="342900"/>
            <a:ext cx="3996000" cy="2997000"/>
          </a:xfrm>
          <a:prstGeom prst="rect">
            <a:avLst/>
          </a:prstGeom>
        </p:spPr>
      </p:pic>
      <p:pic>
        <p:nvPicPr>
          <p:cNvPr id="8" name="Imag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3657601"/>
            <a:ext cx="3996000" cy="2882899"/>
          </a:xfrm>
          <a:prstGeom prst="rect">
            <a:avLst/>
          </a:prstGeom>
        </p:spPr>
      </p:pic>
      <p:pic>
        <p:nvPicPr>
          <p:cNvPr id="9" name="Imag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06600" y="3657608"/>
            <a:ext cx="3996000" cy="2862081"/>
          </a:xfrm>
          <a:prstGeom prst="rect">
            <a:avLst/>
          </a:prstGeom>
        </p:spPr>
      </p:pic>
      <p:pic>
        <p:nvPicPr>
          <p:cNvPr id="11" name="Imag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213200" y="3657601"/>
            <a:ext cx="3978800" cy="2882899"/>
          </a:xfrm>
          <a:prstGeom prst="rect">
            <a:avLst/>
          </a:prstGeom>
        </p:spPr>
      </p:pic>
    </p:spTree>
    <p:extLst>
      <p:ext uri="{BB962C8B-B14F-4D97-AF65-F5344CB8AC3E}">
        <p14:creationId xmlns:p14="http://schemas.microsoft.com/office/powerpoint/2010/main" val="35736212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3800" y="0"/>
            <a:ext cx="5918200" cy="3276600"/>
          </a:xfrm>
          <a:prstGeom prst="rect">
            <a:avLst/>
          </a:prstGeom>
        </p:spPr>
      </p:pic>
      <p:pic>
        <p:nvPicPr>
          <p:cNvPr id="5" name="Imag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6120000" cy="3606800"/>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00562"/>
            <a:ext cx="7164000" cy="3157439"/>
          </a:xfrm>
          <a:prstGeom prst="rect">
            <a:avLst/>
          </a:prstGeom>
        </p:spPr>
      </p:pic>
      <p:pic>
        <p:nvPicPr>
          <p:cNvPr id="8" name="Image 7"/>
          <p:cNvPicPr>
            <a:picLocks noChangeAspect="1"/>
          </p:cNvPicPr>
          <p:nvPr/>
        </p:nvPicPr>
        <p:blipFill rotWithShape="1">
          <a:blip r:embed="rId5" cstate="print">
            <a:extLst>
              <a:ext uri="{28A0092B-C50C-407E-A947-70E740481C1C}">
                <a14:useLocalDpi xmlns:a14="http://schemas.microsoft.com/office/drawing/2010/main" val="0"/>
              </a:ext>
            </a:extLst>
          </a:blip>
          <a:srcRect t="15478"/>
          <a:stretch/>
        </p:blipFill>
        <p:spPr>
          <a:xfrm>
            <a:off x="7264400" y="3390900"/>
            <a:ext cx="4927600" cy="3467100"/>
          </a:xfrm>
          <a:prstGeom prst="rect">
            <a:avLst/>
          </a:prstGeom>
        </p:spPr>
      </p:pic>
    </p:spTree>
    <p:extLst>
      <p:ext uri="{BB962C8B-B14F-4D97-AF65-F5344CB8AC3E}">
        <p14:creationId xmlns:p14="http://schemas.microsoft.com/office/powerpoint/2010/main" val="240981629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extLst>
              <a:ext uri="{28A0092B-C50C-407E-A947-70E740481C1C}">
                <a14:useLocalDpi xmlns:a14="http://schemas.microsoft.com/office/drawing/2010/main" val="0"/>
              </a:ext>
            </a:extLst>
          </a:blip>
          <a:srcRect l="2696" r="5555"/>
          <a:stretch/>
        </p:blipFill>
        <p:spPr>
          <a:xfrm>
            <a:off x="3949700" y="0"/>
            <a:ext cx="4483100"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848100" cy="6858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34400" y="0"/>
            <a:ext cx="3657600" cy="6858000"/>
          </a:xfrm>
          <a:prstGeom prst="rect">
            <a:avLst/>
          </a:prstGeom>
        </p:spPr>
      </p:pic>
    </p:spTree>
    <p:extLst>
      <p:ext uri="{BB962C8B-B14F-4D97-AF65-F5344CB8AC3E}">
        <p14:creationId xmlns:p14="http://schemas.microsoft.com/office/powerpoint/2010/main" val="11148191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0000" y="0"/>
            <a:ext cx="6732000" cy="372272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00" y="0"/>
            <a:ext cx="3822700" cy="285701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300" y="0"/>
            <a:ext cx="3888000" cy="2714958"/>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857010"/>
            <a:ext cx="5880100" cy="4003301"/>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21400" y="3051000"/>
            <a:ext cx="6054950" cy="3807000"/>
          </a:xfrm>
          <a:prstGeom prst="rect">
            <a:avLst/>
          </a:prstGeom>
        </p:spPr>
      </p:pic>
    </p:spTree>
    <p:extLst>
      <p:ext uri="{BB962C8B-B14F-4D97-AF65-F5344CB8AC3E}">
        <p14:creationId xmlns:p14="http://schemas.microsoft.com/office/powerpoint/2010/main" val="26452373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0"/>
            <a:ext cx="12192001" cy="6841855"/>
          </a:xfrm>
          <a:prstGeom prst="rect">
            <a:avLst/>
          </a:prstGeom>
        </p:spPr>
      </p:pic>
      <p:sp>
        <p:nvSpPr>
          <p:cNvPr id="5" name="Rectangle 4"/>
          <p:cNvSpPr/>
          <p:nvPr/>
        </p:nvSpPr>
        <p:spPr>
          <a:xfrm>
            <a:off x="2304399" y="221734"/>
            <a:ext cx="5660524" cy="830997"/>
          </a:xfrm>
          <a:prstGeom prst="rect">
            <a:avLst/>
          </a:prstGeom>
        </p:spPr>
        <p:txBody>
          <a:bodyPr wrap="none">
            <a:spAutoFit/>
          </a:bodyPr>
          <a:lstStyle/>
          <a:p>
            <a:r>
              <a:rPr lang="fr-FR" sz="4800" b="1" dirty="0" smtClean="0">
                <a:ln w="22225">
                  <a:solidFill>
                    <a:schemeClr val="accent2"/>
                  </a:solidFill>
                  <a:prstDash val="solid"/>
                </a:ln>
                <a:solidFill>
                  <a:schemeClr val="accent2">
                    <a:lumMod val="40000"/>
                    <a:lumOff val="60000"/>
                  </a:schemeClr>
                </a:solidFill>
                <a:latin typeface="Imprint MT Shadow" panose="04020605060303030202" pitchFamily="82" charset="0"/>
              </a:rPr>
              <a:t>Le Palais de </a:t>
            </a:r>
            <a:r>
              <a:rPr lang="fr-FR" sz="4800" b="1" dirty="0" err="1" smtClean="0">
                <a:ln w="22225">
                  <a:solidFill>
                    <a:schemeClr val="accent2"/>
                  </a:solidFill>
                  <a:prstDash val="solid"/>
                </a:ln>
                <a:solidFill>
                  <a:schemeClr val="accent2">
                    <a:lumMod val="40000"/>
                    <a:lumOff val="60000"/>
                  </a:schemeClr>
                </a:solidFill>
                <a:latin typeface="Imprint MT Shadow" panose="04020605060303030202" pitchFamily="82" charset="0"/>
              </a:rPr>
              <a:t>Knossos</a:t>
            </a:r>
            <a:endParaRPr lang="fr-FR" sz="4800" b="1" dirty="0">
              <a:ln w="22225">
                <a:solidFill>
                  <a:schemeClr val="accent2"/>
                </a:solidFill>
                <a:prstDash val="solid"/>
              </a:ln>
              <a:solidFill>
                <a:schemeClr val="accent2">
                  <a:lumMod val="40000"/>
                  <a:lumOff val="60000"/>
                </a:schemeClr>
              </a:solidFill>
              <a:latin typeface="Imprint MT Shadow" panose="04020605060303030202" pitchFamily="82" charset="0"/>
            </a:endParaRPr>
          </a:p>
        </p:txBody>
      </p:sp>
    </p:spTree>
    <p:extLst>
      <p:ext uri="{BB962C8B-B14F-4D97-AF65-F5344CB8AC3E}">
        <p14:creationId xmlns:p14="http://schemas.microsoft.com/office/powerpoint/2010/main" val="280610876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0100" y="0"/>
            <a:ext cx="8851900" cy="6858000"/>
          </a:xfrm>
          <a:prstGeom prst="rect">
            <a:avLst/>
          </a:prstGeom>
        </p:spPr>
      </p:pic>
      <p:sp>
        <p:nvSpPr>
          <p:cNvPr id="4" name="Rectangle 3"/>
          <p:cNvSpPr/>
          <p:nvPr/>
        </p:nvSpPr>
        <p:spPr>
          <a:xfrm>
            <a:off x="215900" y="140543"/>
            <a:ext cx="3022600" cy="6555641"/>
          </a:xfrm>
          <a:prstGeom prst="rect">
            <a:avLst/>
          </a:prstGeom>
        </p:spPr>
        <p:txBody>
          <a:bodyPr wrap="square">
            <a:spAutoFit/>
          </a:bodyPr>
          <a:lstStyle/>
          <a:p>
            <a:r>
              <a:rPr lang="fr-FR" sz="2000" dirty="0">
                <a:solidFill>
                  <a:srgbClr val="464646"/>
                </a:solidFill>
              </a:rPr>
              <a:t> </a:t>
            </a:r>
            <a:r>
              <a:rPr lang="fr-FR" sz="2000" dirty="0" smtClean="0">
                <a:solidFill>
                  <a:srgbClr val="464646"/>
                </a:solidFill>
              </a:rPr>
              <a:t>Le site </a:t>
            </a:r>
            <a:r>
              <a:rPr lang="fr-FR" sz="2000" dirty="0">
                <a:solidFill>
                  <a:srgbClr val="464646"/>
                </a:solidFill>
              </a:rPr>
              <a:t>de </a:t>
            </a:r>
            <a:r>
              <a:rPr lang="fr-FR" sz="2000" b="1" dirty="0" err="1">
                <a:solidFill>
                  <a:srgbClr val="464646"/>
                </a:solidFill>
              </a:rPr>
              <a:t>Knossos</a:t>
            </a:r>
            <a:r>
              <a:rPr lang="fr-FR" sz="2000" dirty="0">
                <a:solidFill>
                  <a:srgbClr val="464646"/>
                </a:solidFill>
              </a:rPr>
              <a:t> </a:t>
            </a:r>
            <a:r>
              <a:rPr lang="fr-FR" sz="2000" dirty="0" smtClean="0">
                <a:solidFill>
                  <a:srgbClr val="464646"/>
                </a:solidFill>
              </a:rPr>
              <a:t>1h-1h30</a:t>
            </a:r>
            <a:r>
              <a:rPr lang="fr-FR" sz="2000" dirty="0">
                <a:solidFill>
                  <a:srgbClr val="464646"/>
                </a:solidFill>
              </a:rPr>
              <a:t>), où on peut voir les ruines de ce qui a été le plus important des palais minoens. C’est un lieu important dans l’histoire crétoise, </a:t>
            </a:r>
            <a:r>
              <a:rPr lang="fr-FR" sz="2000" b="1" dirty="0">
                <a:solidFill>
                  <a:srgbClr val="464646"/>
                </a:solidFill>
              </a:rPr>
              <a:t>mais la visite elle-même nous </a:t>
            </a:r>
            <a:r>
              <a:rPr lang="fr-FR" sz="2000" b="1" dirty="0" smtClean="0">
                <a:solidFill>
                  <a:srgbClr val="464646"/>
                </a:solidFill>
              </a:rPr>
              <a:t>as </a:t>
            </a:r>
            <a:r>
              <a:rPr lang="fr-FR" sz="2000" b="1" dirty="0">
                <a:solidFill>
                  <a:srgbClr val="464646"/>
                </a:solidFill>
              </a:rPr>
              <a:t>quand même paru décevante : les ruines sont soit rase-motte, soit restaurées en mode bourrin avec des gros morceaux de béton, c’est assez spécial… On hésite à déconseiller complètement la </a:t>
            </a:r>
            <a:r>
              <a:rPr lang="fr-FR" sz="2000" b="1" dirty="0" smtClean="0">
                <a:solidFill>
                  <a:srgbClr val="464646"/>
                </a:solidFill>
              </a:rPr>
              <a:t>visite </a:t>
            </a:r>
            <a:r>
              <a:rPr lang="fr-FR" sz="2000" b="1" dirty="0"/>
              <a:t>le fait que le site soit détruit et en partie reconstruit par Sir Arthur Evans laisse quelque peu dubitatif. Où est l’authenticité ?</a:t>
            </a:r>
            <a:r>
              <a:rPr lang="fr-FR" sz="2000" b="1" dirty="0">
                <a:solidFill>
                  <a:srgbClr val="464646"/>
                </a:solidFill>
              </a:rPr>
              <a:t> </a:t>
            </a:r>
            <a:endParaRPr lang="fr-FR" sz="2000" b="1" dirty="0"/>
          </a:p>
        </p:txBody>
      </p:sp>
    </p:spTree>
    <p:extLst>
      <p:ext uri="{BB962C8B-B14F-4D97-AF65-F5344CB8AC3E}">
        <p14:creationId xmlns:p14="http://schemas.microsoft.com/office/powerpoint/2010/main" val="6054682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352631219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00" y="0"/>
            <a:ext cx="4500000" cy="3375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29000"/>
            <a:ext cx="4536000" cy="3402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48500" y="0"/>
            <a:ext cx="5143500" cy="6858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4250" y="0"/>
            <a:ext cx="5143500" cy="6858000"/>
          </a:xfrm>
          <a:prstGeom prst="rect">
            <a:avLst/>
          </a:prstGeom>
        </p:spPr>
      </p:pic>
    </p:spTree>
    <p:extLst>
      <p:ext uri="{BB962C8B-B14F-4D97-AF65-F5344CB8AC3E}">
        <p14:creationId xmlns:p14="http://schemas.microsoft.com/office/powerpoint/2010/main" val="216805542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58609462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27203560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l="11462" t="5160" r="11135" b="11483"/>
          <a:stretch/>
        </p:blipFill>
        <p:spPr>
          <a:xfrm>
            <a:off x="0" y="3563200"/>
            <a:ext cx="4680000" cy="3343841"/>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b="2963"/>
          <a:stretch/>
        </p:blipFill>
        <p:spPr>
          <a:xfrm>
            <a:off x="0" y="0"/>
            <a:ext cx="4680000" cy="3406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t="2037" b="11666"/>
          <a:stretch/>
        </p:blipFill>
        <p:spPr>
          <a:xfrm>
            <a:off x="4747500" y="21097"/>
            <a:ext cx="3312000" cy="3700003"/>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l="-139" t="25000" r="139" b="19630"/>
          <a:stretch/>
        </p:blipFill>
        <p:spPr>
          <a:xfrm>
            <a:off x="4747500" y="3853050"/>
            <a:ext cx="7444500" cy="3004950"/>
          </a:xfrm>
          <a:prstGeom prst="rect">
            <a:avLst/>
          </a:prstGeom>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27000" y="-2465"/>
            <a:ext cx="4065000" cy="3723565"/>
          </a:xfrm>
          <a:prstGeom prst="rect">
            <a:avLst/>
          </a:prstGeom>
        </p:spPr>
      </p:pic>
    </p:spTree>
    <p:extLst>
      <p:ext uri="{BB962C8B-B14F-4D97-AF65-F5344CB8AC3E}">
        <p14:creationId xmlns:p14="http://schemas.microsoft.com/office/powerpoint/2010/main" val="367113923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6179034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700" y="279400"/>
            <a:ext cx="3996000" cy="2997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99100" y="279400"/>
            <a:ext cx="3996000" cy="2997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85500" y="279400"/>
            <a:ext cx="3996000" cy="2997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3681700"/>
            <a:ext cx="3996000" cy="2997000"/>
          </a:xfrm>
          <a:prstGeom prst="rect">
            <a:avLst/>
          </a:prstGeom>
        </p:spPr>
      </p:pic>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9100" y="3681700"/>
            <a:ext cx="3996000" cy="2997000"/>
          </a:xfrm>
          <a:prstGeom prst="rect">
            <a:avLst/>
          </a:prstGeom>
        </p:spPr>
      </p:pic>
      <p:pic>
        <p:nvPicPr>
          <p:cNvPr id="8" name="Imag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85500" y="3681700"/>
            <a:ext cx="3996000" cy="2997000"/>
          </a:xfrm>
          <a:prstGeom prst="rect">
            <a:avLst/>
          </a:prstGeom>
        </p:spPr>
      </p:pic>
    </p:spTree>
    <p:extLst>
      <p:ext uri="{BB962C8B-B14F-4D97-AF65-F5344CB8AC3E}">
        <p14:creationId xmlns:p14="http://schemas.microsoft.com/office/powerpoint/2010/main" val="15966580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113608243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0"/>
            <a:ext cx="9144000" cy="6858000"/>
          </a:xfrm>
          <a:prstGeom prst="rect">
            <a:avLst/>
          </a:prstGeom>
        </p:spPr>
      </p:pic>
    </p:spTree>
    <p:extLst>
      <p:ext uri="{BB962C8B-B14F-4D97-AF65-F5344CB8AC3E}">
        <p14:creationId xmlns:p14="http://schemas.microsoft.com/office/powerpoint/2010/main" val="76819780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73211" y="8254"/>
            <a:ext cx="9468000" cy="6849746"/>
          </a:xfrm>
          <a:prstGeom prst="rect">
            <a:avLst/>
          </a:prstGeom>
        </p:spPr>
      </p:pic>
    </p:spTree>
    <p:extLst>
      <p:ext uri="{BB962C8B-B14F-4D97-AF65-F5344CB8AC3E}">
        <p14:creationId xmlns:p14="http://schemas.microsoft.com/office/powerpoint/2010/main" val="401799825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2725" y="1634282"/>
            <a:ext cx="1298448" cy="1444752"/>
          </a:xfrm>
          <a:prstGeom prst="rect">
            <a:avLst/>
          </a:prstGeom>
        </p:spPr>
      </p:pic>
      <p:sp>
        <p:nvSpPr>
          <p:cNvPr id="4" name="ZoneTexte 3"/>
          <p:cNvSpPr txBox="1"/>
          <p:nvPr/>
        </p:nvSpPr>
        <p:spPr>
          <a:xfrm>
            <a:off x="5428211" y="4530437"/>
            <a:ext cx="3640974" cy="369332"/>
          </a:xfrm>
          <a:prstGeom prst="rect">
            <a:avLst/>
          </a:prstGeom>
          <a:noFill/>
        </p:spPr>
        <p:txBody>
          <a:bodyPr wrap="square" rtlCol="0">
            <a:spAutoFit/>
          </a:bodyPr>
          <a:lstStyle/>
          <a:p>
            <a:r>
              <a:rPr lang="fr-FR" dirty="0" smtClean="0"/>
              <a:t>Commentaires du Net : images perso</a:t>
            </a:r>
            <a:endParaRPr lang="fr-FR" dirty="0"/>
          </a:p>
        </p:txBody>
      </p:sp>
    </p:spTree>
    <p:extLst>
      <p:ext uri="{BB962C8B-B14F-4D97-AF65-F5344CB8AC3E}">
        <p14:creationId xmlns:p14="http://schemas.microsoft.com/office/powerpoint/2010/main" val="3277806062"/>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570</Words>
  <Application>Microsoft Office PowerPoint</Application>
  <PresentationFormat>Grand écran</PresentationFormat>
  <Paragraphs>12</Paragraphs>
  <Slides>46</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46</vt:i4>
      </vt:variant>
    </vt:vector>
  </HeadingPairs>
  <TitlesOfParts>
    <vt:vector size="53" baseType="lpstr">
      <vt:lpstr>Arial</vt:lpstr>
      <vt:lpstr>Calibri</vt:lpstr>
      <vt:lpstr>Calibri Light</vt:lpstr>
      <vt:lpstr>Imprint MT Shadow</vt:lpstr>
      <vt:lpstr>Josefin Sans</vt:lpstr>
      <vt:lpstr>Raleway</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4</cp:revision>
  <dcterms:created xsi:type="dcterms:W3CDTF">2026-03-23T17:08:14Z</dcterms:created>
  <dcterms:modified xsi:type="dcterms:W3CDTF">2026-03-23T20:43:27Z</dcterms:modified>
</cp:coreProperties>
</file>