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27"/>
  </p:notesMasterIdLst>
  <p:sldIdLst>
    <p:sldId id="366" r:id="rId2"/>
    <p:sldId id="258" r:id="rId3"/>
    <p:sldId id="296" r:id="rId4"/>
    <p:sldId id="368" r:id="rId5"/>
    <p:sldId id="287" r:id="rId6"/>
    <p:sldId id="260" r:id="rId7"/>
    <p:sldId id="263" r:id="rId8"/>
    <p:sldId id="307" r:id="rId9"/>
    <p:sldId id="264" r:id="rId10"/>
    <p:sldId id="319" r:id="rId11"/>
    <p:sldId id="305" r:id="rId12"/>
    <p:sldId id="308" r:id="rId13"/>
    <p:sldId id="299" r:id="rId14"/>
    <p:sldId id="320" r:id="rId15"/>
    <p:sldId id="289" r:id="rId16"/>
    <p:sldId id="317" r:id="rId17"/>
    <p:sldId id="369" r:id="rId18"/>
    <p:sldId id="370" r:id="rId19"/>
    <p:sldId id="306" r:id="rId20"/>
    <p:sldId id="271" r:id="rId21"/>
    <p:sldId id="265" r:id="rId22"/>
    <p:sldId id="270" r:id="rId23"/>
    <p:sldId id="318" r:id="rId24"/>
    <p:sldId id="324" r:id="rId25"/>
    <p:sldId id="329" r:id="rId26"/>
  </p:sldIdLst>
  <p:sldSz cx="9720263" cy="3600450"/>
  <p:notesSz cx="6858000" cy="9144000"/>
  <p:embeddedFontLst>
    <p:embeddedFont>
      <p:font typeface="Algerian" panose="04020705040A02060702" pitchFamily="82" charset="0"/>
      <p:regular r:id="rId28"/>
    </p:embeddedFont>
    <p:embeddedFont>
      <p:font typeface="Andy" panose="020B0604020202020204" charset="0"/>
      <p:regular r:id="rId29"/>
      <p:bold r:id="rId30"/>
    </p:embeddedFont>
    <p:embeddedFont>
      <p:font typeface="Aria Script SSi" panose="02020500000000000000"/>
      <p:regular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Calibri Light" panose="020F0302020204030204" pitchFamily="34" charset="0"/>
      <p:regular r:id="rId36"/>
      <p:italic r:id="rId37"/>
    </p:embeddedFont>
    <p:embeddedFont>
      <p:font typeface="Microsoft YaHei Light" panose="020B0502040204020203" pitchFamily="34" charset="-122"/>
      <p:regular r:id="rId38"/>
    </p:embeddedFont>
    <p:embeddedFont>
      <p:font typeface="Script12 BT" panose="03080709030305060304" pitchFamily="65" charset="0"/>
      <p:regular r:id="rId3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Cknjx4kOM5l62WtOzWgyQ==" hashData="Dwv3kNZ7ld6ypsYL866IJKi4hg1Gvc/evQWOsy1gtprk/JJMUJjGdqRLs6caUeWtJhOjfjlUwiYHacCXSVwq+w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32" autoAdjust="0"/>
    <p:restoredTop sz="94660"/>
  </p:normalViewPr>
  <p:slideViewPr>
    <p:cSldViewPr snapToGrid="0">
      <p:cViewPr>
        <p:scale>
          <a:sx n="100" d="100"/>
          <a:sy n="100" d="100"/>
        </p:scale>
        <p:origin x="352" y="272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1pPr>
    <a:lvl2pPr marL="319079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2pPr>
    <a:lvl3pPr marL="638158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3pPr>
    <a:lvl4pPr marL="95723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4pPr>
    <a:lvl5pPr marL="127631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5pPr>
    <a:lvl6pPr marL="159539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6pPr>
    <a:lvl7pPr marL="191447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7pPr>
    <a:lvl8pPr marL="223355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8pPr>
    <a:lvl9pPr marL="2552632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616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029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375274"/>
      </p:ext>
    </p:extLst>
  </p:cSld>
  <p:clrMapOvr>
    <a:masterClrMapping/>
  </p:clrMapOvr>
  <p:transition spd="slow" advClick="0" advTm="1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364388"/>
      </p:ext>
    </p:extLst>
  </p:cSld>
  <p:clrMapOvr>
    <a:masterClrMapping/>
  </p:clrMapOvr>
  <p:transition spd="slow" advClick="0" advTm="12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26273"/>
      </p:ext>
    </p:extLst>
  </p:cSld>
  <p:clrMapOvr>
    <a:masterClrMapping/>
  </p:clrMapOvr>
  <p:transition spd="slow" advClick="0" advTm="12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10096"/>
      </p:ext>
    </p:extLst>
  </p:cSld>
  <p:clrMapOvr>
    <a:masterClrMapping/>
  </p:clrMapOvr>
  <p:transition spd="slow" advClick="0" advTm="12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455426"/>
      </p:ext>
    </p:extLst>
  </p:cSld>
  <p:clrMapOvr>
    <a:masterClrMapping/>
  </p:clrMapOvr>
  <p:transition spd="slow" advClick="0" advTm="12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178875"/>
      </p:ext>
    </p:extLst>
  </p:cSld>
  <p:clrMapOvr>
    <a:masterClrMapping/>
  </p:clrMapOvr>
  <p:transition spd="slow" advClick="0" advTm="12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412581"/>
      </p:ext>
    </p:extLst>
  </p:cSld>
  <p:clrMapOvr>
    <a:masterClrMapping/>
  </p:clrMapOvr>
  <p:transition spd="slow" advClick="0" advTm="12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2268234"/>
      </p:ext>
    </p:extLst>
  </p:cSld>
  <p:clrMapOvr>
    <a:masterClrMapping/>
  </p:clrMapOvr>
  <p:transition spd="slow" advClick="0" advTm="12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209997"/>
      </p:ext>
    </p:extLst>
  </p:cSld>
  <p:clrMapOvr>
    <a:masterClrMapping/>
  </p:clrMapOvr>
  <p:transition spd="slow" advClick="0" advTm="12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1939841"/>
      </p:ext>
    </p:extLst>
  </p:cSld>
  <p:clrMapOvr>
    <a:masterClrMapping/>
  </p:clrMapOvr>
  <p:transition spd="slow" advClick="0" advTm="12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004650"/>
      </p:ext>
    </p:extLst>
  </p:cSld>
  <p:clrMapOvr>
    <a:masterClrMapping/>
  </p:clrMapOvr>
  <p:transition spd="slow" advClick="0" advTm="12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7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 advClick="0" advTm="12000">
    <p:fade/>
  </p:transition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g"/><Relationship Id="rId5" Type="http://schemas.openxmlformats.org/officeDocument/2006/relationships/image" Target="../media/image59.gif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080000" y="-1"/>
            <a:ext cx="7344000" cy="1800000"/>
          </a:xfrm>
          <a:prstGeom prst="rect">
            <a:avLst/>
          </a:prstGeom>
          <a:noFill/>
          <a:ln>
            <a:noFill/>
          </a:ln>
        </p:spPr>
        <p:txBody>
          <a:bodyPr wrap="square" lIns="70542" tIns="35271" rIns="70542" bIns="35271" numCol="1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BE" sz="5541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 Script SSi" panose="02020500000000000000"/>
                <a:ea typeface="Microsoft YaHei Light" panose="020B0502040204020203" pitchFamily="34" charset="-122"/>
              </a:rPr>
              <a:t>Quelques villes de Lhassa (Tibet)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" y="3089031"/>
            <a:ext cx="2485292" cy="50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5271" rIns="70542" bIns="3527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400" b="1" dirty="0">
                <a:latin typeface="Andy" panose="03080602030302030203" pitchFamily="66" charset="0"/>
              </a:rPr>
              <a:t>Musique de relaxation tibétaine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fr-FR" altLang="fr-FR" sz="1400" b="1" dirty="0">
                <a:latin typeface="Andy" panose="03080602030302030203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1531435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4000">
        <p:sndAc>
          <p:stSnd>
            <p:snd r:embed="rId3" name="Musique-tibétaine.wav"/>
          </p:stSnd>
        </p:sndAc>
      </p:transition>
    </mc:Choice>
    <mc:Fallback>
      <p:transition advClick="0" advTm="14000">
        <p:sndAc>
          <p:stSnd>
            <p:snd r:embed="rId3" name="Musique-tibéta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3240000" y="302531"/>
            <a:ext cx="3240000" cy="247712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2160000" y="1640243"/>
            <a:ext cx="2160000" cy="1742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5382000" y="1640243"/>
            <a:ext cx="2160000" cy="1742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6" name="ZoneTexte 5"/>
          <p:cNvSpPr txBox="1"/>
          <p:nvPr/>
        </p:nvSpPr>
        <p:spPr>
          <a:xfrm>
            <a:off x="1800000" y="0"/>
            <a:ext cx="612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 err="1">
                <a:solidFill>
                  <a:schemeClr val="bg1"/>
                </a:solidFill>
                <a:latin typeface="Script12 BT" panose="03080709030305060304" pitchFamily="65" charset="0"/>
              </a:rPr>
              <a:t>Ronbuk</a:t>
            </a:r>
            <a:r>
              <a:rPr lang="fr-FR" sz="1400" b="1" dirty="0">
                <a:solidFill>
                  <a:schemeClr val="bg1"/>
                </a:solidFill>
                <a:latin typeface="Script12 BT" panose="03080709030305060304" pitchFamily="65" charset="0"/>
              </a:rPr>
              <a:t>, le plus haut monastère du monde avec vue sur l'Everest</a:t>
            </a:r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2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2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247479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391479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540695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060000" y="1"/>
            <a:ext cx="360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Vue panoramique de Lhassa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7B44002-1060-4330-B560-286087424FC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5"/>
            <a:ext cx="9720000" cy="3600000"/>
          </a:xfrm>
          <a:prstGeom prst="rect">
            <a:avLst/>
          </a:prstGeom>
        </p:spPr>
      </p:pic>
      <p:sp>
        <p:nvSpPr>
          <p:cNvPr id="7" name="AutoShape 5" descr="coupl101">
            <a:extLst>
              <a:ext uri="{FF2B5EF4-FFF2-40B4-BE49-F238E27FC236}">
                <a16:creationId xmlns:a16="http://schemas.microsoft.com/office/drawing/2014/main" id="{B13C52EA-6D72-4CC4-8BA1-6AB2216C6F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5002" y="2213675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8" name="AutoShape 7" descr="coupl101">
            <a:extLst>
              <a:ext uri="{FF2B5EF4-FFF2-40B4-BE49-F238E27FC236}">
                <a16:creationId xmlns:a16="http://schemas.microsoft.com/office/drawing/2014/main" id="{2CB8F484-C5E3-4FDC-92CF-BEA38B5163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4431" y="2460847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9" name="AutoShape 8" descr="coupl101">
            <a:extLst>
              <a:ext uri="{FF2B5EF4-FFF2-40B4-BE49-F238E27FC236}">
                <a16:creationId xmlns:a16="http://schemas.microsoft.com/office/drawing/2014/main" id="{D20AE0FC-5FB8-4645-9DCE-B64B947C5D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0710" y="1806408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0" name="AutoShape 9" descr="coupl101">
            <a:extLst>
              <a:ext uri="{FF2B5EF4-FFF2-40B4-BE49-F238E27FC236}">
                <a16:creationId xmlns:a16="http://schemas.microsoft.com/office/drawing/2014/main" id="{C7721DDC-05BE-41B2-87BA-828B2C6554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0449" y="523103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1" name="AutoShape 10" descr="coupl101">
            <a:extLst>
              <a:ext uri="{FF2B5EF4-FFF2-40B4-BE49-F238E27FC236}">
                <a16:creationId xmlns:a16="http://schemas.microsoft.com/office/drawing/2014/main" id="{ED7E2491-6F3F-43B6-8778-12FFBD8D4D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2682" y="1066223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2" name="AutoShape 11" descr="coupl101">
            <a:extLst>
              <a:ext uri="{FF2B5EF4-FFF2-40B4-BE49-F238E27FC236}">
                <a16:creationId xmlns:a16="http://schemas.microsoft.com/office/drawing/2014/main" id="{0FDCB3A8-DA45-4CD5-8534-C63F18E0D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8963" y="222955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EE1DB89-6E13-4DFE-9D10-12118ACE1FB4}"/>
              </a:ext>
            </a:extLst>
          </p:cNvPr>
          <p:cNvSpPr txBox="1"/>
          <p:nvPr/>
        </p:nvSpPr>
        <p:spPr>
          <a:xfrm>
            <a:off x="2160000" y="0"/>
            <a:ext cx="540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Le sud-ouest de la ville depuis les remparts du Potala</a:t>
            </a:r>
          </a:p>
        </p:txBody>
      </p:sp>
    </p:spTree>
    <p:extLst>
      <p:ext uri="{BB962C8B-B14F-4D97-AF65-F5344CB8AC3E}">
        <p14:creationId xmlns:p14="http://schemas.microsoft.com/office/powerpoint/2010/main" val="811256179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91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91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91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91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91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91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91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91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91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591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91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91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91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591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91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91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91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591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91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91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591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591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91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91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916000" y="0"/>
            <a:ext cx="39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fr-FR" sz="1400" b="1" dirty="0">
                <a:latin typeface="Script12 BT" pitchFamily="65" charset="0"/>
              </a:rPr>
              <a:t>L'ancien quartier de </a:t>
            </a:r>
            <a:r>
              <a:rPr lang="fr-FR" sz="1400" b="1" dirty="0" err="1">
                <a:latin typeface="Script12 BT" pitchFamily="65" charset="0"/>
              </a:rPr>
              <a:t>Barkhor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72353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2219806" y="1856469"/>
            <a:ext cx="1581427" cy="1553529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9" name="Cœur 8"/>
          <p:cNvSpPr/>
          <p:nvPr/>
        </p:nvSpPr>
        <p:spPr>
          <a:xfrm rot="17959409">
            <a:off x="2214422" y="213412"/>
            <a:ext cx="1581426" cy="1553529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0" name="Cœur 9"/>
          <p:cNvSpPr/>
          <p:nvPr/>
        </p:nvSpPr>
        <p:spPr>
          <a:xfrm rot="7093308">
            <a:off x="5919741" y="1858896"/>
            <a:ext cx="1581427" cy="1553529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1" name="Cœur 10"/>
          <p:cNvSpPr/>
          <p:nvPr/>
        </p:nvSpPr>
        <p:spPr>
          <a:xfrm rot="3117418" flipH="1">
            <a:off x="5898960" y="257139"/>
            <a:ext cx="1581427" cy="1553529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2" name="Cœur 11"/>
          <p:cNvSpPr/>
          <p:nvPr/>
        </p:nvSpPr>
        <p:spPr>
          <a:xfrm>
            <a:off x="3960000" y="28931"/>
            <a:ext cx="1800000" cy="1512246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3" name="Cœur 12"/>
          <p:cNvSpPr/>
          <p:nvPr/>
        </p:nvSpPr>
        <p:spPr>
          <a:xfrm flipV="1">
            <a:off x="3960000" y="2091325"/>
            <a:ext cx="1800000" cy="1513460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0"/>
            <a:ext cx="9719996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060000" y="0"/>
            <a:ext cx="360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Le nouveau quartier de </a:t>
            </a:r>
            <a:r>
              <a:rPr lang="fr-FR" sz="1400" b="1" dirty="0" err="1">
                <a:latin typeface="Script12 BT" panose="03080709030305060304" pitchFamily="65" charset="0"/>
              </a:rPr>
              <a:t>Barkhor</a:t>
            </a:r>
            <a:endParaRPr lang="fr-FR" sz="14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335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3960000" y="360000"/>
            <a:ext cx="1800000" cy="252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3226238" y="938249"/>
            <a:ext cx="1620000" cy="216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5137092" y="1723481"/>
            <a:ext cx="126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11" name="ZoneTexte 10"/>
          <p:cNvSpPr txBox="1"/>
          <p:nvPr/>
        </p:nvSpPr>
        <p:spPr>
          <a:xfrm>
            <a:off x="1080000" y="0"/>
            <a:ext cx="7554046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FF00"/>
                </a:solidFill>
                <a:latin typeface="Script12 BT" panose="03080709030305060304" pitchFamily="65" charset="0"/>
              </a:rPr>
              <a:t>La route de Beijing et l'esplanade de la Libération pacifique du Tibet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25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5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25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5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25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5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5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520000" y="1"/>
            <a:ext cx="468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>
                <a:latin typeface="Script12 BT" pitchFamily="65" charset="0"/>
              </a:rPr>
              <a:t>La gare ferroviaire de Lhassa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40893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" y="1"/>
            <a:ext cx="9721201" cy="3600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1802768" y="1118297"/>
            <a:ext cx="324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3052294" y="578735"/>
            <a:ext cx="3960000" cy="2661604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1675140">
            <a:off x="5479508" y="988212"/>
            <a:ext cx="324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6" name="ZoneTexte 5"/>
          <p:cNvSpPr txBox="1"/>
          <p:nvPr/>
        </p:nvSpPr>
        <p:spPr>
          <a:xfrm>
            <a:off x="2880000" y="0"/>
            <a:ext cx="3960000" cy="273600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Le monastère de </a:t>
            </a:r>
            <a:r>
              <a:rPr lang="fr-FR" sz="1400" b="1" dirty="0" err="1">
                <a:latin typeface="Script12 BT" panose="03080709030305060304" pitchFamily="65" charset="0"/>
              </a:rPr>
              <a:t>Drigung</a:t>
            </a:r>
            <a:r>
              <a:rPr lang="fr-FR" sz="1400" b="1" dirty="0">
                <a:latin typeface="Script12 BT" panose="03080709030305060304" pitchFamily="65" charset="0"/>
              </a:rPr>
              <a:t> </a:t>
            </a:r>
            <a:r>
              <a:rPr lang="fr-FR" sz="1400" b="1" dirty="0" err="1">
                <a:latin typeface="Script12 BT" panose="03080709030305060304" pitchFamily="65" charset="0"/>
              </a:rPr>
              <a:t>Til</a:t>
            </a:r>
            <a:endParaRPr lang="fr-FR" sz="14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1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1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25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25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25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175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AutoShape 6" descr="arcs-en-ciel-sur port mathurin  x"/>
          <p:cNvSpPr>
            <a:spLocks noChangeArrowheads="1"/>
          </p:cNvSpPr>
          <p:nvPr/>
        </p:nvSpPr>
        <p:spPr bwMode="auto">
          <a:xfrm>
            <a:off x="2642875" y="1384174"/>
            <a:ext cx="1612954" cy="79410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199" name="AutoShape 7" descr="arcs-en-ciel-sur port mathurin  x"/>
          <p:cNvSpPr>
            <a:spLocks noChangeArrowheads="1"/>
          </p:cNvSpPr>
          <p:nvPr/>
        </p:nvSpPr>
        <p:spPr bwMode="auto">
          <a:xfrm flipH="1">
            <a:off x="5414446" y="1384174"/>
            <a:ext cx="1612954" cy="79410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200" name="AutoShape 8" descr="arcs-en-ciel-sur port mathurin  x"/>
          <p:cNvSpPr>
            <a:spLocks noChangeArrowheads="1"/>
          </p:cNvSpPr>
          <p:nvPr/>
        </p:nvSpPr>
        <p:spPr bwMode="auto">
          <a:xfrm rot="16200000" flipH="1">
            <a:off x="4324575" y="294302"/>
            <a:ext cx="1021128" cy="1158617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201" name="AutoShape 9" descr="arcs-en-ciel-sur port mathurin  x"/>
          <p:cNvSpPr>
            <a:spLocks noChangeArrowheads="1"/>
          </p:cNvSpPr>
          <p:nvPr/>
        </p:nvSpPr>
        <p:spPr bwMode="auto">
          <a:xfrm rot="5400000" flipH="1">
            <a:off x="4324574" y="2109528"/>
            <a:ext cx="1021128" cy="1158617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202" name="Oval 10" descr="arcs-en-ciel-sur port mathurin  x"/>
          <p:cNvSpPr>
            <a:spLocks noChangeArrowheads="1"/>
          </p:cNvSpPr>
          <p:nvPr/>
        </p:nvSpPr>
        <p:spPr bwMode="auto">
          <a:xfrm>
            <a:off x="3970716" y="1188633"/>
            <a:ext cx="1730939" cy="1175760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2520000" y="0"/>
            <a:ext cx="468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Le monastère de </a:t>
            </a:r>
            <a:r>
              <a:rPr lang="fr-FR" sz="1400" b="1" dirty="0" err="1">
                <a:latin typeface="Script12 BT" pitchFamily="65" charset="0"/>
              </a:rPr>
              <a:t>Ganden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91907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199" grpId="0" animBg="1"/>
      <p:bldP spid="8200" grpId="0" animBg="1"/>
      <p:bldP spid="8201" grpId="0" animBg="1"/>
      <p:bldP spid="8202" grpId="0" animBg="1"/>
      <p:bldP spid="8202" grpId="1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Oval 6" descr="lieu de prières dans la montagne  x"/>
          <p:cNvSpPr>
            <a:spLocks noChangeArrowheads="1"/>
          </p:cNvSpPr>
          <p:nvPr/>
        </p:nvSpPr>
        <p:spPr bwMode="auto">
          <a:xfrm>
            <a:off x="3132338" y="1048371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20490" name="Oval 10" descr="lieu de prières dans la montagne  x"/>
          <p:cNvSpPr>
            <a:spLocks noChangeArrowheads="1"/>
          </p:cNvSpPr>
          <p:nvPr/>
        </p:nvSpPr>
        <p:spPr bwMode="auto">
          <a:xfrm>
            <a:off x="3384501" y="1237394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20491" name="Oval 11" descr="lieu de prières dans la montagne  x"/>
          <p:cNvSpPr>
            <a:spLocks noChangeArrowheads="1"/>
          </p:cNvSpPr>
          <p:nvPr/>
        </p:nvSpPr>
        <p:spPr bwMode="auto">
          <a:xfrm>
            <a:off x="3636664" y="1426418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20492" name="Oval 12" descr="lieu de prières dans la montagne  x"/>
          <p:cNvSpPr>
            <a:spLocks noChangeArrowheads="1"/>
          </p:cNvSpPr>
          <p:nvPr/>
        </p:nvSpPr>
        <p:spPr bwMode="auto">
          <a:xfrm>
            <a:off x="3888827" y="1615441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880000" y="1"/>
            <a:ext cx="39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Le monastère de </a:t>
            </a:r>
            <a:r>
              <a:rPr lang="fr-FR" sz="1400" b="1" dirty="0" err="1">
                <a:latin typeface="Script12 BT" pitchFamily="65" charset="0"/>
              </a:rPr>
              <a:t>Drepung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99401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xit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1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5" dur="3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9" dur="3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2" dur="3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animBg="1"/>
      <p:bldP spid="20490" grpId="0" animBg="1"/>
      <p:bldP spid="20491" grpId="0" animBg="1"/>
      <p:bldP spid="20492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0"/>
            <a:ext cx="9719996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>
            <a:off x="4255830" y="1006127"/>
            <a:ext cx="1259704" cy="1285161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>
            <a:off x="4961220" y="1006127"/>
            <a:ext cx="1259704" cy="1285161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>
            <a:off x="5666609" y="1006127"/>
            <a:ext cx="1259704" cy="1285161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>
            <a:off x="4607969" y="1649207"/>
            <a:ext cx="1259704" cy="1285160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>
            <a:off x="5313358" y="1649207"/>
            <a:ext cx="1259704" cy="1285160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>
            <a:off x="6018749" y="1649207"/>
            <a:ext cx="1259704" cy="1285160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1800000" y="-31805"/>
            <a:ext cx="6135402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chemeClr val="bg1"/>
                </a:solidFill>
                <a:latin typeface="Script12 BT" pitchFamily="65" charset="0"/>
              </a:rPr>
              <a:t>La façade du temple (ou monastère) du </a:t>
            </a:r>
            <a:r>
              <a:rPr lang="fr-FR" sz="1400" b="1" dirty="0" err="1">
                <a:solidFill>
                  <a:schemeClr val="bg1"/>
                </a:solidFill>
                <a:latin typeface="Script12 BT" pitchFamily="65" charset="0"/>
              </a:rPr>
              <a:t>Jokhang</a:t>
            </a:r>
            <a:endParaRPr lang="fr-FR" sz="1400" b="1" dirty="0">
              <a:solidFill>
                <a:schemeClr val="bg1"/>
              </a:solidFill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96074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129"/>
            <a:ext cx="9719998" cy="3597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2959988" y="674464"/>
            <a:ext cx="1725016" cy="638494"/>
          </a:xfrm>
          <a:prstGeom prst="roundRect">
            <a:avLst>
              <a:gd name="adj" fmla="val 16667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5004348" y="2232113"/>
            <a:ext cx="1755653" cy="650242"/>
          </a:xfrm>
          <a:prstGeom prst="roundRect">
            <a:avLst>
              <a:gd name="adj" fmla="val 16667"/>
            </a:avLst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2805238" y="2178768"/>
            <a:ext cx="1857608" cy="688003"/>
          </a:xfrm>
          <a:prstGeom prst="roundRect">
            <a:avLst>
              <a:gd name="adj" fmla="val 16667"/>
            </a:avLst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4953369" y="665674"/>
            <a:ext cx="1857608" cy="688003"/>
          </a:xfrm>
          <a:prstGeom prst="roundRect">
            <a:avLst>
              <a:gd name="adj" fmla="val 16667"/>
            </a:avLst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420000" y="1"/>
            <a:ext cx="288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b="1" dirty="0">
                <a:solidFill>
                  <a:srgbClr val="FFFF00"/>
                </a:solidFill>
                <a:latin typeface="Script12 BT" pitchFamily="65" charset="0"/>
              </a:rPr>
              <a:t>Le </a:t>
            </a:r>
            <a:r>
              <a:rPr lang="en-US" sz="1400" b="1" dirty="0" err="1">
                <a:solidFill>
                  <a:srgbClr val="FFFF00"/>
                </a:solidFill>
                <a:latin typeface="Script12 BT" pitchFamily="65" charset="0"/>
              </a:rPr>
              <a:t>haut</a:t>
            </a:r>
            <a:r>
              <a:rPr lang="en-US" sz="1400" b="1" dirty="0">
                <a:solidFill>
                  <a:srgbClr val="FFFF00"/>
                </a:solidFill>
                <a:latin typeface="Script12 BT" pitchFamily="65" charset="0"/>
              </a:rPr>
              <a:t> du </a:t>
            </a:r>
            <a:r>
              <a:rPr lang="en-US" sz="1400" b="1" dirty="0" err="1">
                <a:solidFill>
                  <a:srgbClr val="FFFF00"/>
                </a:solidFill>
                <a:latin typeface="Script12 BT" pitchFamily="65" charset="0"/>
              </a:rPr>
              <a:t>monastère</a:t>
            </a:r>
            <a:r>
              <a:rPr lang="en-US" sz="1400" b="1" dirty="0">
                <a:solidFill>
                  <a:srgbClr val="FFFF00"/>
                </a:solidFill>
                <a:latin typeface="Script12 BT" pitchFamily="65" charset="0"/>
              </a:rPr>
              <a:t> de Jokhang</a:t>
            </a:r>
            <a:endParaRPr lang="fr-FR" sz="1400" b="1" dirty="0">
              <a:solidFill>
                <a:srgbClr val="FFFF00"/>
              </a:solidFill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97609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5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25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AutoShape 6" descr="Cap malheureux x"/>
          <p:cNvSpPr>
            <a:spLocks noChangeArrowheads="1"/>
          </p:cNvSpPr>
          <p:nvPr/>
        </p:nvSpPr>
        <p:spPr bwMode="auto">
          <a:xfrm>
            <a:off x="3240000" y="252000"/>
            <a:ext cx="3240000" cy="3240000"/>
          </a:xfrm>
          <a:prstGeom prst="star16">
            <a:avLst>
              <a:gd name="adj" fmla="val 7463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980000" y="1"/>
            <a:ext cx="57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 Le monastère de </a:t>
            </a:r>
            <a:r>
              <a:rPr lang="fr-FR" sz="1400" b="1" dirty="0" err="1">
                <a:latin typeface="Script12 BT" pitchFamily="65" charset="0"/>
              </a:rPr>
              <a:t>Séra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47461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6" grpId="1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>
            <a:spLocks/>
          </p:cNvSpPr>
          <p:nvPr/>
        </p:nvSpPr>
        <p:spPr>
          <a:xfrm flipH="1">
            <a:off x="2042921" y="-19236"/>
            <a:ext cx="1886237" cy="35833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6" name="Losange 5"/>
          <p:cNvSpPr/>
          <p:nvPr/>
        </p:nvSpPr>
        <p:spPr>
          <a:xfrm flipH="1">
            <a:off x="3941409" y="-19236"/>
            <a:ext cx="1886237" cy="35833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7" name="Losange 6"/>
          <p:cNvSpPr/>
          <p:nvPr/>
        </p:nvSpPr>
        <p:spPr>
          <a:xfrm flipH="1">
            <a:off x="5840106" y="-19236"/>
            <a:ext cx="1886237" cy="35833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440000" y="0"/>
            <a:ext cx="684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chemeClr val="bg1"/>
                </a:solidFill>
                <a:latin typeface="Script12 BT" pitchFamily="65" charset="0"/>
              </a:rPr>
              <a:t>Le monument de la libération pacifique du Tibet sur l'esplanade du Potala</a:t>
            </a:r>
          </a:p>
        </p:txBody>
      </p:sp>
    </p:spTree>
    <p:extLst>
      <p:ext uri="{BB962C8B-B14F-4D97-AF65-F5344CB8AC3E}">
        <p14:creationId xmlns:p14="http://schemas.microsoft.com/office/powerpoint/2010/main" val="61913613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8098E-7 1.89959E-6 C 0.02991 -0.06751 0.07496 -0.11025 0.125 -0.11025 C 0.17504 -0.11025 0.22009 -0.06751 0.25 1.89959E-6 C 0.22009 0.0675 0.17504 0.11024 0.125 0.11024 C 0.07496 0.11024 0.02991 0.0675 3.68098E-7 1.89959E-6 Z " pathEditMode="relative" rAng="0" ptsTypes="AAAAA">
                                      <p:cBhvr>
                                        <p:cTn id="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0798E-7 1.89959E-6 C 0.02991 -0.06751 0.07496 -0.11025 0.125 -0.11025 C 0.17504 -0.11025 0.22009 -0.06751 0.25 1.89959E-6 C 0.22009 0.0675 0.17504 0.11024 0.125 0.11024 C 0.07496 0.11024 0.02991 0.0675 4.90798E-7 1.89959E-6 Z " pathEditMode="relative" rAng="0" ptsTypes="AAAAA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3129E-6 1.89959E-6 C 0.02991 -0.06751 0.07496 -0.11025 0.125 -0.11025 C 0.17504 -0.11025 0.22009 -0.06751 0.25 1.89959E-6 C 0.22009 0.0675 0.17504 0.11024 0.125 0.11024 C 0.07496 0.11024 0.02991 0.0675 2.33129E-6 1.89959E-6 Z " pathEditMode="relative" rAng="0" ptsTypes="AAAAA">
                                      <p:cBhvr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8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3166263" y="500920"/>
            <a:ext cx="3387103" cy="2381297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3166262" y="523227"/>
            <a:ext cx="3375873" cy="234329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4029366" y="1071795"/>
            <a:ext cx="1662943" cy="1246156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880000" y="1"/>
            <a:ext cx="39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Le « </a:t>
            </a:r>
            <a:r>
              <a:rPr lang="fr-FR" sz="1400" b="1" dirty="0" err="1">
                <a:latin typeface="Script12 BT" pitchFamily="65" charset="0"/>
              </a:rPr>
              <a:t>Norbulingka</a:t>
            </a:r>
            <a:r>
              <a:rPr lang="fr-FR" sz="1400" b="1" dirty="0">
                <a:latin typeface="Script12 BT" pitchFamily="65" charset="0"/>
              </a:rPr>
              <a:t> » nouveau palais d'été</a:t>
            </a:r>
          </a:p>
        </p:txBody>
      </p:sp>
    </p:spTree>
    <p:extLst>
      <p:ext uri="{BB962C8B-B14F-4D97-AF65-F5344CB8AC3E}">
        <p14:creationId xmlns:p14="http://schemas.microsoft.com/office/powerpoint/2010/main" val="227877874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/>
          <p:nvPr/>
        </p:nvSpPr>
        <p:spPr>
          <a:xfrm>
            <a:off x="2514019" y="161964"/>
            <a:ext cx="2204693" cy="2480809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045">
              <a:solidFill>
                <a:schemeClr val="tx1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5034843" y="161964"/>
            <a:ext cx="2204693" cy="2480809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045">
              <a:solidFill>
                <a:schemeClr val="tx1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3025421" y="685170"/>
            <a:ext cx="1224830" cy="1378227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045">
              <a:solidFill>
                <a:schemeClr val="tx1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5546248" y="697675"/>
            <a:ext cx="1224830" cy="1378227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045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0"/>
            <a:ext cx="9719993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754970" y="1"/>
            <a:ext cx="5422344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Le palais blanc du Potala</a:t>
            </a:r>
          </a:p>
        </p:txBody>
      </p:sp>
    </p:spTree>
    <p:extLst>
      <p:ext uri="{BB962C8B-B14F-4D97-AF65-F5344CB8AC3E}">
        <p14:creationId xmlns:p14="http://schemas.microsoft.com/office/powerpoint/2010/main" val="162198769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9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9508" y="2261280"/>
            <a:ext cx="1410469" cy="52239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6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8263" y="305925"/>
            <a:ext cx="1440000" cy="1440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12650" y="806409"/>
            <a:ext cx="1410469" cy="52239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49896" y="1758543"/>
            <a:ext cx="1440000" cy="1440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/>
          <p:cNvSpPr txBox="1"/>
          <p:nvPr/>
        </p:nvSpPr>
        <p:spPr>
          <a:xfrm flipH="1">
            <a:off x="1620000" y="1"/>
            <a:ext cx="648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Script12 BT" panose="03080709030305060304" pitchFamily="65" charset="0"/>
              </a:rPr>
              <a:t>Lhassa vu depuis le palais Potala ancienne résidence du </a:t>
            </a:r>
            <a:r>
              <a:rPr lang="fr-FR" sz="1400" b="1" dirty="0" err="1">
                <a:solidFill>
                  <a:schemeClr val="bg1"/>
                </a:solidFill>
                <a:latin typeface="Script12 BT" panose="03080709030305060304" pitchFamily="65" charset="0"/>
              </a:rPr>
              <a:t>Dalaï</a:t>
            </a:r>
            <a:r>
              <a:rPr lang="fr-FR" sz="1400" b="1" dirty="0">
                <a:solidFill>
                  <a:schemeClr val="bg1"/>
                </a:solidFill>
                <a:latin typeface="Script12 BT" panose="03080709030305060304" pitchFamily="65" charset="0"/>
              </a:rPr>
              <a:t> Lama</a:t>
            </a:r>
          </a:p>
        </p:txBody>
      </p:sp>
    </p:spTree>
    <p:extLst>
      <p:ext uri="{BB962C8B-B14F-4D97-AF65-F5344CB8AC3E}">
        <p14:creationId xmlns:p14="http://schemas.microsoft.com/office/powerpoint/2010/main" val="86289149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702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1363443" y="955431"/>
            <a:ext cx="1440000" cy="1440000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6332172" y="1216549"/>
            <a:ext cx="2430165" cy="1978262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4166885" y="238865"/>
            <a:ext cx="1080000" cy="1080000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700000" y="0"/>
            <a:ext cx="43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Le temple sacré du </a:t>
            </a:r>
            <a:r>
              <a:rPr lang="fr-FR" sz="1400" b="1" dirty="0" err="1">
                <a:latin typeface="Script12 BT" pitchFamily="65" charset="0"/>
              </a:rPr>
              <a:t>Jokhang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2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2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2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589"/>
            <a:ext cx="9719998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3316327" y="43766"/>
            <a:ext cx="1911122" cy="2324199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6" name="Triangle isocèle 5"/>
          <p:cNvSpPr/>
          <p:nvPr/>
        </p:nvSpPr>
        <p:spPr>
          <a:xfrm rot="2150333">
            <a:off x="4141382" y="425843"/>
            <a:ext cx="1911122" cy="2324199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7" name="Triangle isocèle 6"/>
          <p:cNvSpPr/>
          <p:nvPr/>
        </p:nvSpPr>
        <p:spPr>
          <a:xfrm rot="2150333">
            <a:off x="4892850" y="756154"/>
            <a:ext cx="1911122" cy="2324199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8" name="ZoneTexte 7"/>
          <p:cNvSpPr txBox="1"/>
          <p:nvPr/>
        </p:nvSpPr>
        <p:spPr>
          <a:xfrm>
            <a:off x="1620000" y="0"/>
            <a:ext cx="648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Mosquée de </a:t>
            </a:r>
            <a:r>
              <a:rPr lang="fr-FR" sz="1400" b="1" dirty="0" err="1">
                <a:latin typeface="Script12 BT" panose="03080709030305060304" pitchFamily="65" charset="0"/>
              </a:rPr>
              <a:t>Gya</a:t>
            </a:r>
            <a:r>
              <a:rPr lang="fr-FR" sz="1400" b="1" dirty="0">
                <a:latin typeface="Script12 BT" panose="03080709030305060304" pitchFamily="65" charset="0"/>
              </a:rPr>
              <a:t> Kache </a:t>
            </a:r>
            <a:r>
              <a:rPr lang="fr-FR" sz="1400" b="1" dirty="0" err="1">
                <a:latin typeface="Script12 BT" panose="03080709030305060304" pitchFamily="65" charset="0"/>
              </a:rPr>
              <a:t>Lhakhang</a:t>
            </a:r>
            <a:r>
              <a:rPr lang="fr-FR" sz="1400" b="1" dirty="0">
                <a:latin typeface="Script12 BT" panose="03080709030305060304" pitchFamily="65" charset="0"/>
              </a:rPr>
              <a:t> aussi appelée Grande mosquée de Lhassa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" y="0"/>
            <a:ext cx="9719988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5425507" y="1192697"/>
            <a:ext cx="1221348" cy="140301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5708794" y="798837"/>
            <a:ext cx="1221348" cy="140301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4703609" y="1154930"/>
            <a:ext cx="1221348" cy="140301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6027089" y="1192697"/>
            <a:ext cx="1221348" cy="140301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5023863" y="1605153"/>
            <a:ext cx="1221348" cy="140301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5866962" y="1718455"/>
            <a:ext cx="1221348" cy="140301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9" name="ZoneTexte 8"/>
          <p:cNvSpPr txBox="1"/>
          <p:nvPr/>
        </p:nvSpPr>
        <p:spPr>
          <a:xfrm>
            <a:off x="2700000" y="0"/>
            <a:ext cx="4320000" cy="270000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Place de la Libération Pacifique du Tibet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2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2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2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2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2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452"/>
            <a:ext cx="9720000" cy="3599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2458535" y="308958"/>
            <a:ext cx="1666965" cy="201835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6" name="Ellipse 5"/>
          <p:cNvSpPr/>
          <p:nvPr/>
        </p:nvSpPr>
        <p:spPr>
          <a:xfrm>
            <a:off x="5566908" y="290391"/>
            <a:ext cx="1666965" cy="201835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7" name="Ellipse 6"/>
          <p:cNvSpPr/>
          <p:nvPr/>
        </p:nvSpPr>
        <p:spPr>
          <a:xfrm>
            <a:off x="3960000" y="1440161"/>
            <a:ext cx="1800000" cy="201835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8" name="ZoneTexte 7"/>
          <p:cNvSpPr txBox="1"/>
          <p:nvPr/>
        </p:nvSpPr>
        <p:spPr>
          <a:xfrm>
            <a:off x="3240000" y="0"/>
            <a:ext cx="324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/>
              </a:rPr>
              <a:t>Place du </a:t>
            </a:r>
            <a:r>
              <a:rPr lang="fr-FR" sz="1400" b="1" dirty="0" err="1">
                <a:latin typeface="Script12 BT" panose="03080709030305060304"/>
              </a:rPr>
              <a:t>Jokhang</a:t>
            </a:r>
            <a:endParaRPr lang="fr-FR" sz="1400" b="1" dirty="0">
              <a:latin typeface="Script12 BT" panose="03080709030305060304"/>
            </a:endParaRP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8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AutoShape 6"/>
          <p:cNvSpPr>
            <a:spLocks noChangeArrowheads="1"/>
          </p:cNvSpPr>
          <p:nvPr/>
        </p:nvSpPr>
        <p:spPr bwMode="auto">
          <a:xfrm rot="913369">
            <a:off x="2275652" y="594151"/>
            <a:ext cx="3010759" cy="2258069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20686631" flipH="1">
            <a:off x="4420650" y="584141"/>
            <a:ext cx="3010759" cy="2258069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340000" y="0"/>
            <a:ext cx="504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Place </a:t>
            </a:r>
            <a:r>
              <a:rPr lang="fr-FR" sz="1400" b="1" dirty="0" err="1">
                <a:latin typeface="Script12 BT" pitchFamily="65" charset="0"/>
              </a:rPr>
              <a:t>Barkhor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95027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2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3971"/>
            <a:ext cx="9719998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3197188" y="514874"/>
            <a:ext cx="3600000" cy="2520000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3157212" y="408018"/>
            <a:ext cx="3600000" cy="2520000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4040953" y="1152000"/>
            <a:ext cx="1836000" cy="1152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20000" y="0"/>
            <a:ext cx="648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Porte de la vieille ville en forme de </a:t>
            </a:r>
            <a:r>
              <a:rPr lang="fr-FR" sz="1400" b="1" dirty="0" err="1">
                <a:latin typeface="Script12 BT" pitchFamily="65" charset="0"/>
              </a:rPr>
              <a:t>chörten</a:t>
            </a:r>
            <a:r>
              <a:rPr lang="fr-FR" sz="1400" b="1" dirty="0">
                <a:latin typeface="Script12 BT" pitchFamily="65" charset="0"/>
              </a:rPr>
              <a:t> et le palais du Potala</a:t>
            </a: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2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19" y="498772"/>
            <a:ext cx="2634679" cy="26350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919150" y="3199668"/>
            <a:ext cx="1882158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6188" y="1054009"/>
            <a:ext cx="1468083" cy="1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969010217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2974</TotalTime>
  <Words>190</Words>
  <Application>Microsoft Office PowerPoint</Application>
  <PresentationFormat>Personnalisé</PresentationFormat>
  <Paragraphs>30</Paragraphs>
  <Slides>25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4" baseType="lpstr">
      <vt:lpstr>Calibri</vt:lpstr>
      <vt:lpstr>Algerian</vt:lpstr>
      <vt:lpstr>Aria Script SSi</vt:lpstr>
      <vt:lpstr>Script12 BT</vt:lpstr>
      <vt:lpstr>Microsoft YaHei Light</vt:lpstr>
      <vt:lpstr>Arial</vt:lpstr>
      <vt:lpstr>Calibri Light</vt:lpstr>
      <vt:lpstr>Andy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357</cp:revision>
  <dcterms:created xsi:type="dcterms:W3CDTF">2016-02-24T09:25:33Z</dcterms:created>
  <dcterms:modified xsi:type="dcterms:W3CDTF">2026-01-21T08:42:41Z</dcterms:modified>
</cp:coreProperties>
</file>