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wiR7cFK6aPT77H30DpL2A==" hashData="UD6wY/GWsOhLKOq7DDk4BAbIUr1+jyyiQt7TS0syyUZFStoOhvc7d7FpnGDgz2/o72ol3/7o6tAJUpcSbUIb5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AAA3"/>
    <a:srgbClr val="D68045"/>
    <a:srgbClr val="41375A"/>
    <a:srgbClr val="F4E7DF"/>
    <a:srgbClr val="7F8563"/>
    <a:srgbClr val="D4D8E1"/>
    <a:srgbClr val="D7D9C9"/>
    <a:srgbClr val="C19E66"/>
    <a:srgbClr val="D3B670"/>
    <a:srgbClr val="B7AC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F27C9-F6F9-43DE-BE3A-DD881F2E3890}" type="datetimeFigureOut">
              <a:rPr lang="fr-FR" smtClean="0"/>
              <a:t>15/03/2026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4478-175C-497C-98BE-7D346AE8D1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408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F27C9-F6F9-43DE-BE3A-DD881F2E3890}" type="datetimeFigureOut">
              <a:rPr lang="fr-FR" smtClean="0"/>
              <a:t>15/03/2026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4478-175C-497C-98BE-7D346AE8D1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957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F27C9-F6F9-43DE-BE3A-DD881F2E3890}" type="datetimeFigureOut">
              <a:rPr lang="fr-FR" smtClean="0"/>
              <a:t>15/03/2026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4478-175C-497C-98BE-7D346AE8D1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271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F27C9-F6F9-43DE-BE3A-DD881F2E3890}" type="datetimeFigureOut">
              <a:rPr lang="fr-FR" smtClean="0"/>
              <a:t>15/03/2026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4478-175C-497C-98BE-7D346AE8D1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40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F27C9-F6F9-43DE-BE3A-DD881F2E3890}" type="datetimeFigureOut">
              <a:rPr lang="fr-FR" smtClean="0"/>
              <a:t>15/03/2026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4478-175C-497C-98BE-7D346AE8D1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932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F27C9-F6F9-43DE-BE3A-DD881F2E3890}" type="datetimeFigureOut">
              <a:rPr lang="fr-FR" smtClean="0"/>
              <a:t>15/03/2026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4478-175C-497C-98BE-7D346AE8D1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328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F27C9-F6F9-43DE-BE3A-DD881F2E3890}" type="datetimeFigureOut">
              <a:rPr lang="fr-FR" smtClean="0"/>
              <a:t>15/03/2026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4478-175C-497C-98BE-7D346AE8D1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701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F27C9-F6F9-43DE-BE3A-DD881F2E3890}" type="datetimeFigureOut">
              <a:rPr lang="fr-FR" smtClean="0"/>
              <a:t>15/03/2026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4478-175C-497C-98BE-7D346AE8D1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18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F27C9-F6F9-43DE-BE3A-DD881F2E3890}" type="datetimeFigureOut">
              <a:rPr lang="fr-FR" smtClean="0"/>
              <a:t>15/03/2026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4478-175C-497C-98BE-7D346AE8D1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413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F27C9-F6F9-43DE-BE3A-DD881F2E3890}" type="datetimeFigureOut">
              <a:rPr lang="fr-FR" smtClean="0"/>
              <a:t>15/03/2026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4478-175C-497C-98BE-7D346AE8D1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712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F27C9-F6F9-43DE-BE3A-DD881F2E3890}" type="datetimeFigureOut">
              <a:rPr lang="fr-FR" smtClean="0"/>
              <a:t>15/03/2026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4478-175C-497C-98BE-7D346AE8D1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114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F27C9-F6F9-43DE-BE3A-DD881F2E3890}" type="datetimeFigureOut">
              <a:rPr lang="fr-FR" smtClean="0"/>
              <a:t>15/03/2026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44478-175C-497C-98BE-7D346AE8D1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446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1"/>
            <a:ext cx="12204000" cy="685806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852" y="5200442"/>
            <a:ext cx="1298448" cy="144475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761" y="5200442"/>
            <a:ext cx="2268000" cy="1451520"/>
          </a:xfrm>
          <a:prstGeom prst="rect">
            <a:avLst/>
          </a:prstGeom>
        </p:spPr>
      </p:pic>
      <p:pic>
        <p:nvPicPr>
          <p:cNvPr id="2" name="Asian Relaxation (128kbit_AAC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469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8682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95067" y="6025634"/>
            <a:ext cx="68018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i="0" dirty="0" smtClean="0">
                <a:solidFill>
                  <a:schemeClr val="bg1"/>
                </a:solidFill>
                <a:effectLst/>
                <a:latin typeface="Roboto Condensed"/>
              </a:rPr>
              <a:t> </a:t>
            </a:r>
            <a:r>
              <a:rPr lang="fr-FR" sz="2400" b="1" i="0" u="sng" dirty="0" smtClean="0">
                <a:solidFill>
                  <a:schemeClr val="bg1"/>
                </a:solidFill>
                <a:effectLst/>
                <a:latin typeface="Roboto Condensed"/>
              </a:rPr>
              <a:t>N°1 : Le musée de l’art aquarium </a:t>
            </a:r>
            <a:r>
              <a:rPr lang="fr-FR" sz="2400" b="1" i="0" u="sng" dirty="0" err="1" smtClean="0">
                <a:solidFill>
                  <a:schemeClr val="bg1"/>
                </a:solidFill>
                <a:effectLst/>
                <a:latin typeface="Roboto Condensed"/>
              </a:rPr>
              <a:t>Nihonbashi</a:t>
            </a:r>
            <a:endParaRPr lang="fr-FR" sz="2400" b="1" i="0" dirty="0">
              <a:solidFill>
                <a:schemeClr val="bg1"/>
              </a:solidFill>
              <a:effectLst/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58179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1482" y="935385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Dans le </a:t>
            </a:r>
            <a:r>
              <a:rPr lang="fr-FR" sz="2000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quartier huppé de </a:t>
            </a:r>
            <a:r>
              <a:rPr lang="fr-FR" sz="2000" b="1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Nihonbashi</a:t>
            </a:r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à Tokyo se trouve un aquarium extraordinaire. Au milieu des bassins éclairés par des jeux de lumière, on se croirait dans un rêve !</a:t>
            </a:r>
          </a:p>
          <a:p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Tout le monde connaît le goût prononcé des Japonais pour </a:t>
            </a:r>
            <a:r>
              <a:rPr lang="fr-FR" sz="2000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l’art et les poissons d’ornement</a:t>
            </a:r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qui datent de l’époque Edo (1603 à 1868). Les bassins et leur design sont directement inspirés de cette période et mis en scène par des éclairages qui changent de couleur au rythme de la musique.</a:t>
            </a:r>
          </a:p>
          <a:p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Un mélange de modernité et de voyage dans le temps qui enchantera vos yeux. Ces magnifiques </a:t>
            </a:r>
            <a:r>
              <a:rPr lang="fr-FR" sz="2000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œuvres aquatiques</a:t>
            </a:r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ont été imaginées par </a:t>
            </a:r>
            <a:r>
              <a:rPr lang="fr-FR" sz="2000" b="1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Hidetomo</a:t>
            </a:r>
            <a:r>
              <a:rPr lang="fr-FR" sz="2000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 Kimura</a:t>
            </a:r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, un artiste spécialisé dans la construction d’aquariums insolites et expert de l’éclairage.</a:t>
            </a:r>
            <a:endParaRPr lang="fr-FR" sz="2000" b="0" i="0" dirty="0">
              <a:solidFill>
                <a:srgbClr val="2E2E2E"/>
              </a:solidFill>
              <a:effectLst/>
              <a:latin typeface="Roboto" panose="020000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000" y="213618"/>
            <a:ext cx="5976000" cy="311338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000" y="3578092"/>
            <a:ext cx="5976000" cy="30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97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B1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"/>
            <a:ext cx="12192000" cy="684836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94239" y="6017351"/>
            <a:ext cx="38122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i="0" dirty="0" smtClean="0">
                <a:solidFill>
                  <a:schemeClr val="bg1"/>
                </a:solidFill>
                <a:effectLst/>
                <a:latin typeface="Roboto Condensed"/>
              </a:rPr>
              <a:t> </a:t>
            </a:r>
            <a:r>
              <a:rPr lang="fr-FR" sz="2400" b="1" i="0" u="sng" dirty="0" smtClean="0">
                <a:solidFill>
                  <a:schemeClr val="bg1"/>
                </a:solidFill>
                <a:effectLst/>
                <a:latin typeface="Roboto Condensed"/>
              </a:rPr>
              <a:t>N°2 : Le musée du sable</a:t>
            </a:r>
            <a:endParaRPr lang="fr-FR" sz="2400" b="1" i="0" dirty="0">
              <a:solidFill>
                <a:schemeClr val="bg1"/>
              </a:solidFill>
              <a:effectLst/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294377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B1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5165" y="1382262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Dans la préfecture de Tottori, à quelques pas des dunes, figure une magnifique exposition de </a:t>
            </a:r>
            <a:r>
              <a:rPr lang="fr-FR" sz="2000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sculptures en sable géantes</a:t>
            </a:r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réalisées par des artistes internationaux.</a:t>
            </a:r>
          </a:p>
          <a:p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Tous les ans, le musée adopte un nouveau thème inspiré des civilisations du monde entier et toutes les œuvres sont renouvelées. Les </a:t>
            </a:r>
            <a:r>
              <a:rPr lang="fr-FR" sz="2000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statues éphémères</a:t>
            </a:r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racontent des histoires passionnantes et brillent par leurs détails saisissants au plus grand bonheur des visiteurs.</a:t>
            </a:r>
          </a:p>
          <a:p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Depuis la gare de </a:t>
            </a:r>
            <a:r>
              <a:rPr lang="fr-FR" sz="2000" b="1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Totorri</a:t>
            </a:r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, vous pouvez vous y rendre en bus (direction Tottori </a:t>
            </a:r>
            <a:r>
              <a:rPr lang="fr-FR" sz="2000" b="0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Sakyu</a:t>
            </a:r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). Comptez 600 yens pour visiter cette épatante exposition de plein air.</a:t>
            </a:r>
            <a:endParaRPr lang="fr-FR" sz="2000" b="0" i="0" dirty="0">
              <a:solidFill>
                <a:srgbClr val="2E2E2E"/>
              </a:solidFill>
              <a:effectLst/>
              <a:latin typeface="Roboto" panose="020000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000" y="29819"/>
            <a:ext cx="5148000" cy="335585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000" y="3425428"/>
            <a:ext cx="5148000" cy="3361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10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D9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84773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65849" y="6245951"/>
            <a:ext cx="4341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i="0" u="sng" dirty="0" smtClean="0">
                <a:solidFill>
                  <a:schemeClr val="bg1"/>
                </a:solidFill>
                <a:effectLst/>
                <a:latin typeface="Roboto Condensed"/>
              </a:rPr>
              <a:t>N°3 : Le musée des illusions</a:t>
            </a:r>
            <a:endParaRPr lang="fr-FR" sz="2400" b="1" i="0" dirty="0">
              <a:solidFill>
                <a:schemeClr val="bg1"/>
              </a:solidFill>
              <a:effectLst/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230227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D9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452" y="318536"/>
            <a:ext cx="728538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Vous aimez les </a:t>
            </a:r>
            <a:r>
              <a:rPr lang="fr-FR" sz="2000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trompes l’œil</a:t>
            </a:r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et les </a:t>
            </a:r>
            <a:r>
              <a:rPr lang="fr-FR" sz="2000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illusions d’optique</a:t>
            </a:r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? Allez faire un tour au </a:t>
            </a:r>
            <a:r>
              <a:rPr lang="fr-FR" sz="2000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Tokyo Trick Art Museum</a:t>
            </a:r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, proche de la gare Odaiba-</a:t>
            </a:r>
            <a:r>
              <a:rPr lang="fr-FR" sz="2000" b="0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Kaihinkoen</a:t>
            </a:r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Ce musée saura vous séduire avec ses tableaux et ses fresques murales grandeur nature qui </a:t>
            </a:r>
            <a:r>
              <a:rPr lang="fr-FR" sz="2000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jouent des tours à votre esprit</a:t>
            </a:r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. Ici le visiteur ne fait qu’un avec les œuvres. Pour activer la magie du Trick Art, il suffit de se mettre en scène.</a:t>
            </a:r>
          </a:p>
          <a:p>
            <a:r>
              <a:rPr lang="fr-FR" sz="2000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Une bonne façon de s’amuser en famille ou avec ses amis un jour de pluie.</a:t>
            </a:r>
            <a:endParaRPr lang="fr-FR" sz="2000" b="0" i="0" dirty="0">
              <a:solidFill>
                <a:srgbClr val="2E2E2E"/>
              </a:solidFill>
              <a:effectLst/>
              <a:latin typeface="Roboto" panose="020000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7588" y="89452"/>
            <a:ext cx="4505325" cy="669958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52" y="3180858"/>
            <a:ext cx="7020000" cy="3608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18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AC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8375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95547" y="282473"/>
            <a:ext cx="2624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i="0" u="sng" dirty="0" smtClean="0">
                <a:solidFill>
                  <a:schemeClr val="bg1"/>
                </a:solidFill>
                <a:effectLst/>
                <a:latin typeface="Roboto Condensed"/>
              </a:rPr>
              <a:t>N°4 : Le musée </a:t>
            </a:r>
            <a:r>
              <a:rPr lang="fr-FR" b="1" i="0" u="sng" dirty="0" err="1" smtClean="0">
                <a:solidFill>
                  <a:schemeClr val="bg1"/>
                </a:solidFill>
                <a:effectLst/>
                <a:latin typeface="Roboto Condensed"/>
              </a:rPr>
              <a:t>Ghibli</a:t>
            </a:r>
            <a:r>
              <a:rPr lang="fr-FR" b="1" i="0" dirty="0" smtClean="0">
                <a:solidFill>
                  <a:schemeClr val="bg1"/>
                </a:solidFill>
                <a:effectLst/>
                <a:latin typeface="Roboto Condensed"/>
              </a:rPr>
              <a:t> </a:t>
            </a:r>
            <a:endParaRPr lang="fr-FR" b="1" i="0" dirty="0">
              <a:solidFill>
                <a:schemeClr val="bg1"/>
              </a:solidFill>
              <a:effectLst/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63907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AC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7895" y="344693"/>
            <a:ext cx="357228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Qui n’a jamais entendu parler de l’illustre réalisateur japonais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Hayao Miyazaki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? Le musée </a:t>
            </a:r>
            <a:r>
              <a:rPr lang="fr-FR" b="0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Ghibli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 dévoile les secrets des célèbres œuvres du studio fondé par le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maître de l’animation japonais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et son associé </a:t>
            </a:r>
            <a:r>
              <a:rPr lang="fr-FR" b="1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Isao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fr-FR" b="1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Takahata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Situé au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parc Inokashira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, le bâtiment s’inspire de l’univers coloré et naturel des célèbres films d’animation. Vous pourrez y apprendre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les techniques de fabrication d’un dessin animé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, de l’élaboration des croquis à l’animation,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visionner des courts métrages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ou encore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découvrir les coulisses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de vos animés préférés.</a:t>
            </a:r>
          </a:p>
          <a:p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Le musée se situe près de la station de métro Mitaka.</a:t>
            </a:r>
            <a:endParaRPr lang="fr-FR" b="0" i="0" dirty="0">
              <a:solidFill>
                <a:srgbClr val="2E2E2E"/>
              </a:solidFill>
              <a:effectLst/>
              <a:latin typeface="Roboto" panose="020000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6000" y="572962"/>
            <a:ext cx="4176000" cy="519237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122" y="570259"/>
            <a:ext cx="4212000" cy="519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47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9E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910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665596" y="6187039"/>
            <a:ext cx="2791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i="0" u="sng" dirty="0" smtClean="0">
                <a:solidFill>
                  <a:srgbClr val="2E2E2E"/>
                </a:solidFill>
                <a:effectLst/>
                <a:latin typeface="Roboto Condensed"/>
              </a:rPr>
              <a:t>N°5 : Le musée du ninja</a:t>
            </a:r>
            <a:endParaRPr lang="fr-FR" b="1" i="0" dirty="0">
              <a:solidFill>
                <a:srgbClr val="2E2E2E"/>
              </a:solidFill>
              <a:effectLst/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242620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9E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391" y="1075924"/>
            <a:ext cx="544308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A </a:t>
            </a:r>
            <a:r>
              <a:rPr lang="fr-FR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Iga</a:t>
            </a:r>
            <a:r>
              <a:rPr lang="fr-FR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, dans la préfecture de Mie, vous trouverez le musée ninja </a:t>
            </a:r>
            <a:r>
              <a:rPr lang="fr-FR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Iga-ryū</a:t>
            </a:r>
            <a:r>
              <a:rPr lang="fr-FR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à quelques pas du château d’</a:t>
            </a:r>
            <a:r>
              <a:rPr lang="fr-FR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Ueno</a:t>
            </a:r>
            <a:r>
              <a:rPr lang="fr-FR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r>
              <a:rPr lang="fr-FR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Ce musée retrace l’histoire des ninjas et présente les différentes techniques </a:t>
            </a:r>
            <a:r>
              <a:rPr lang="fr-FR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ninjutsu</a:t>
            </a:r>
            <a:r>
              <a:rPr lang="fr-FR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 ainsi que de nombreux outils et objets quotidiens utilisés par ces derniers.</a:t>
            </a:r>
          </a:p>
          <a:p>
            <a:r>
              <a:rPr lang="fr-FR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Passage secret, mur pivotant, </a:t>
            </a:r>
            <a:r>
              <a:rPr lang="fr-FR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shuriken</a:t>
            </a:r>
            <a:r>
              <a:rPr lang="fr-FR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… mettez-vous dans la peau d’un ninja le temps d’une escapade au musée et découvrez tous les secrets et astuces de ces célèbres espions japonais.</a:t>
            </a:r>
          </a:p>
          <a:p>
            <a:r>
              <a:rPr lang="fr-FR" dirty="0">
                <a:latin typeface="Roboto" panose="02000000000000000000" pitchFamily="2" charset="0"/>
                <a:ea typeface="Roboto" panose="02000000000000000000" pitchFamily="2" charset="0"/>
              </a:rPr>
              <a:t>En haut à gauche : reproductions de </a:t>
            </a:r>
            <a:r>
              <a:rPr lang="fr-FR" dirty="0" err="1">
                <a:latin typeface="Roboto" panose="02000000000000000000" pitchFamily="2" charset="0"/>
                <a:ea typeface="Roboto" panose="02000000000000000000" pitchFamily="2" charset="0"/>
              </a:rPr>
              <a:t>shuriken</a:t>
            </a:r>
            <a:r>
              <a:rPr lang="fr-FR" dirty="0">
                <a:latin typeface="Roboto" panose="02000000000000000000" pitchFamily="2" charset="0"/>
                <a:ea typeface="Roboto" panose="02000000000000000000" pitchFamily="2" charset="0"/>
              </a:rPr>
              <a:t> ; en haut à droite : « Araignée d’eau », permettant de marcher sur l’eau ; en bas à gauche : sabre ninja, avec un trucage dans la garde et le fourreau ; en bas à droite : costume de ninja.</a:t>
            </a:r>
            <a:endParaRPr lang="fr-FR" i="0" dirty="0">
              <a:solidFill>
                <a:srgbClr val="2E2E2E"/>
              </a:solidFill>
              <a:effectLst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480" y="982524"/>
            <a:ext cx="6516000" cy="4370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69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D8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65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02365" y="432857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000" b="1" i="0" u="sng" dirty="0" smtClean="0">
                <a:solidFill>
                  <a:srgbClr val="2E2E2E"/>
                </a:solidFill>
                <a:effectLst/>
                <a:latin typeface="Roboto Condensed"/>
              </a:rPr>
              <a:t>N°6 : Le musée de </a:t>
            </a:r>
            <a:r>
              <a:rPr lang="fr-FR" sz="2000" b="1" i="0" u="sng" dirty="0" err="1" smtClean="0">
                <a:solidFill>
                  <a:srgbClr val="2E2E2E"/>
                </a:solidFill>
                <a:effectLst/>
                <a:latin typeface="Roboto Condensed"/>
              </a:rPr>
              <a:t>Snoopy</a:t>
            </a:r>
            <a:endParaRPr lang="fr-FR" sz="2000" b="1" i="0" dirty="0" smtClean="0">
              <a:solidFill>
                <a:srgbClr val="2E2E2E"/>
              </a:solidFill>
              <a:effectLst/>
              <a:latin typeface="Roboto Condensed"/>
            </a:endParaRPr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456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D8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618" y="3374827"/>
            <a:ext cx="55880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Le fameux chien de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Charlie Brown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est particulièrement apprécié au Japon, si bien qu’il dispose de sa propre maison à Tokyo à quelques minutes à pieds de la gare de </a:t>
            </a:r>
            <a:r>
              <a:rPr lang="fr-FR" b="0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Minami-Machida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. De quoi réjouir les amoureux de la bande dessinée de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Charles Schulz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qui auront l’occasion de mieux connaître le créateur des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Peanuts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tout en s’imprégnant de l’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univers vintage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La visite débute par une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sculpture gigantesque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à l’effigie de la star internationale. Personnage emblématique de la culture pop, </a:t>
            </a:r>
            <a:r>
              <a:rPr lang="fr-FR" b="1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Snoopy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n’a pas fini de vous étonner.</a:t>
            </a:r>
            <a:endParaRPr lang="fr-FR" b="0" i="0" dirty="0">
              <a:solidFill>
                <a:srgbClr val="2E2E2E"/>
              </a:solidFill>
              <a:effectLst/>
              <a:latin typeface="Roboto" panose="020000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000" y="3405789"/>
            <a:ext cx="6120000" cy="338535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739" y="0"/>
            <a:ext cx="4824000" cy="32534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000" y="26612"/>
            <a:ext cx="4860000" cy="3226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59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7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86334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97618" y="6037229"/>
            <a:ext cx="38892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i="0" u="sng" dirty="0" smtClean="0">
                <a:solidFill>
                  <a:schemeClr val="bg1"/>
                </a:solidFill>
                <a:effectLst/>
                <a:latin typeface="Roboto Condensed"/>
              </a:rPr>
              <a:t>N°7 : Le musée du Petit Prince</a:t>
            </a:r>
            <a:endParaRPr lang="fr-FR" sz="2000" b="1" i="0" dirty="0">
              <a:solidFill>
                <a:schemeClr val="bg1"/>
              </a:solidFill>
              <a:effectLst/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17882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7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618" y="4142098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A l’ouest de Tokyo se situe le musée du personnage iconique de Saint Exupéry.</a:t>
            </a:r>
          </a:p>
          <a:p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Évadez-vous le temps d’une excursion avec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le Petit Prince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, dans un endroit charmant et poétique. Vous remarquerez les nombreux clins d’œil (et les clichés amusants sur notre vieil hexagone vu par les Japonais).</a:t>
            </a:r>
            <a:endParaRPr lang="fr-FR" b="0" i="0" dirty="0">
              <a:solidFill>
                <a:srgbClr val="2E2E2E"/>
              </a:solidFill>
              <a:effectLst/>
              <a:latin typeface="Roboto" panose="020000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704" y="14744"/>
            <a:ext cx="3600000" cy="2700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704" y="2862000"/>
            <a:ext cx="5328000" cy="399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639" y="6527"/>
            <a:ext cx="3600000" cy="270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78" y="6527"/>
            <a:ext cx="3672000" cy="269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29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85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5"/>
            <a:ext cx="12192001" cy="68592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25406" y="262595"/>
            <a:ext cx="4445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i="0" u="sng" dirty="0" smtClean="0">
                <a:solidFill>
                  <a:srgbClr val="2E2E2E"/>
                </a:solidFill>
                <a:effectLst/>
                <a:latin typeface="Roboto Condensed"/>
              </a:rPr>
              <a:t>N°8 : Le musée international du manga</a:t>
            </a:r>
            <a:endParaRPr lang="fr-FR" b="1" i="0" dirty="0">
              <a:solidFill>
                <a:srgbClr val="2E2E2E"/>
              </a:solidFill>
              <a:effectLst/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85274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85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2000" y="6"/>
            <a:ext cx="3600000" cy="685799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078" y="0"/>
            <a:ext cx="4140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5078" y="1028343"/>
            <a:ext cx="40260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Pour les fans de </a:t>
            </a:r>
            <a:r>
              <a:rPr lang="fr-FR" b="1" i="0" dirty="0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manga</a:t>
            </a:r>
            <a:r>
              <a:rPr lang="fr-FR" b="0" i="0" dirty="0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 et de la </a:t>
            </a:r>
            <a:r>
              <a:rPr lang="fr-FR" b="1" i="0" dirty="0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culture </a:t>
            </a:r>
            <a:r>
              <a:rPr lang="fr-FR" b="1" i="0" dirty="0" err="1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otaku</a:t>
            </a:r>
            <a:r>
              <a:rPr lang="fr-FR" b="0" i="0" dirty="0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, le musée international du manga est un incontournable.</a:t>
            </a:r>
          </a:p>
          <a:p>
            <a:r>
              <a:rPr lang="fr-FR" b="0" i="0" dirty="0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Il se trouve à Kyoto, à côté du château </a:t>
            </a:r>
            <a:r>
              <a:rPr lang="fr-FR" b="0" i="0" dirty="0" err="1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Nijo</a:t>
            </a:r>
            <a:r>
              <a:rPr lang="fr-FR" b="0" i="0" dirty="0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. Pour s’y rendre depuis la gare de Kyoto il suffit de prendre la ligne de métro </a:t>
            </a:r>
            <a:r>
              <a:rPr lang="fr-FR" b="0" i="0" dirty="0" err="1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Karasuma</a:t>
            </a:r>
            <a:r>
              <a:rPr lang="fr-FR" b="0" i="0" dirty="0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 et de descendre à la station </a:t>
            </a:r>
            <a:r>
              <a:rPr lang="fr-FR" b="0" i="0" dirty="0" err="1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Karasuma-Oike</a:t>
            </a:r>
            <a:r>
              <a:rPr lang="fr-FR" b="0" i="0" dirty="0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 qui se trouve à deux pas du musée.</a:t>
            </a:r>
          </a:p>
          <a:p>
            <a:r>
              <a:rPr lang="fr-FR" b="0" i="0" dirty="0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Pour environ 1000 yens, vous profiterez d’une immense bibliothèque sur 3 étages qui présente pas moins de </a:t>
            </a:r>
            <a:r>
              <a:rPr lang="fr-FR" b="1" i="0" dirty="0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300 000 mangas</a:t>
            </a:r>
            <a:r>
              <a:rPr lang="fr-FR" b="0" i="0" dirty="0" smtClean="0">
                <a:solidFill>
                  <a:srgbClr val="F4E7DF"/>
                </a:solidFill>
                <a:effectLst/>
                <a:latin typeface="Roboto" panose="02000000000000000000" pitchFamily="2" charset="0"/>
              </a:rPr>
              <a:t> ainsi que toute l’histoire de la bande dessinée japonaise.</a:t>
            </a:r>
            <a:endParaRPr lang="fr-FR" b="0" i="0" dirty="0">
              <a:solidFill>
                <a:srgbClr val="F4E7DF"/>
              </a:solidFill>
              <a:effectLst/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14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37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"/>
            <a:ext cx="12192000" cy="684049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5288" y="214196"/>
            <a:ext cx="372054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i="0" u="sng" dirty="0" smtClean="0">
                <a:solidFill>
                  <a:schemeClr val="bg1"/>
                </a:solidFill>
                <a:effectLst/>
                <a:latin typeface="Roboto Condensed"/>
              </a:rPr>
              <a:t>N°9 Le musée des parasites</a:t>
            </a:r>
            <a:endParaRPr lang="fr-FR" sz="2000" b="1" i="0" dirty="0" smtClean="0">
              <a:solidFill>
                <a:schemeClr val="bg1"/>
              </a:solidFill>
              <a:effectLst/>
              <a:latin typeface="Roboto Condensed"/>
            </a:endParaRPr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5886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375A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5773" y="566678"/>
            <a:ext cx="464633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Si vous êtes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passionné de science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, ce musée insolite situé dans le quartier de Meguro à Tokyo se révèle particulièrement instructif et vous enchantera. Toutefois l’expérience se transformera en véritable cauchemar pour les hypochondriaques.</a:t>
            </a:r>
          </a:p>
          <a:p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Découvrez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la diversité des espèces indésirables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qui infestent les êtres vivants depuis la nuit des temps. Vous aurez probablement de grandes surprises en parcourant les 2 étages du musée comme ce gigantesque ténia de 8m de long !</a:t>
            </a:r>
            <a:endParaRPr lang="fr-FR" b="0" i="0" dirty="0">
              <a:solidFill>
                <a:srgbClr val="2E2E2E"/>
              </a:solidFill>
              <a:effectLst/>
              <a:latin typeface="Roboto" panose="020000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0889" y="0"/>
            <a:ext cx="3321111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346" y="0"/>
            <a:ext cx="39243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76" y="4095489"/>
            <a:ext cx="3204000" cy="2762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50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017" y="441499"/>
            <a:ext cx="53575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i="0" u="sng" dirty="0" smtClean="0">
                <a:solidFill>
                  <a:schemeClr val="bg1"/>
                </a:solidFill>
                <a:effectLst/>
                <a:latin typeface="Roboto Condensed"/>
              </a:rPr>
              <a:t>N°10 : Le musée des nouilles instantanées</a:t>
            </a:r>
            <a:endParaRPr lang="fr-FR" sz="2000" b="1" i="0" dirty="0">
              <a:solidFill>
                <a:schemeClr val="bg1"/>
              </a:solidFill>
              <a:effectLst/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133426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8045">
            <a:alpha val="5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4679" y="1740718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Nourriture favorite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des étudiants, les nouilles instantanées sont une révolution alimentaire qui date de l’après-guerre au Japon.</a:t>
            </a:r>
          </a:p>
          <a:p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Leur créateur : </a:t>
            </a:r>
            <a:r>
              <a:rPr lang="fr-FR" b="1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Momofuku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 Ando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. Retrouvez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son histoire et sa philosophie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au </a:t>
            </a:r>
            <a:r>
              <a:rPr lang="fr-FR" b="0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Cup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fr-FR" b="0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Noodles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 Museum, situé à Yokohama à quelques minutes à pieds de la station </a:t>
            </a:r>
            <a:r>
              <a:rPr lang="fr-FR" b="0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Minatomirai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Bonne nouvelle : l’entrée est gratuite. Lors de cette expérience insolite, vous aurez l’occasion de fabriquer votre propre </a:t>
            </a:r>
            <a:r>
              <a:rPr lang="fr-FR" b="0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ramen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 pour 300 yens ou encore de vous promener dans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l’impressionnante galerie de nouilles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afin de vous mettre en appétit.</a:t>
            </a:r>
            <a:endParaRPr lang="fr-FR" b="0" i="0" dirty="0">
              <a:solidFill>
                <a:srgbClr val="2E2E2E"/>
              </a:solidFill>
              <a:effectLst/>
              <a:latin typeface="Roboto" panose="020000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25"/>
          <a:stretch/>
        </p:blipFill>
        <p:spPr>
          <a:xfrm>
            <a:off x="6801678" y="0"/>
            <a:ext cx="5256000" cy="336551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" t="10580" r="2101" b="17391"/>
          <a:stretch/>
        </p:blipFill>
        <p:spPr>
          <a:xfrm>
            <a:off x="6801678" y="3510047"/>
            <a:ext cx="5256000" cy="3347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87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AA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7"/>
            <a:ext cx="12192001" cy="685933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-2" y="5935951"/>
            <a:ext cx="60330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 </a:t>
            </a:r>
            <a:r>
              <a:rPr lang="fr-FR" b="1" u="sng" dirty="0" smtClean="0">
                <a:solidFill>
                  <a:schemeClr val="bg1"/>
                </a:solidFill>
              </a:rPr>
              <a:t>N°11</a:t>
            </a:r>
            <a:r>
              <a:rPr lang="fr-FR" b="1" u="sng" dirty="0">
                <a:solidFill>
                  <a:schemeClr val="bg1"/>
                </a:solidFill>
              </a:rPr>
              <a:t> : Le musée des pierres qui ressemblent à des visages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dirty="0" smtClean="0">
                <a:solidFill>
                  <a:schemeClr val="bg1"/>
                </a:solidFill>
              </a:rPr>
              <a:t/>
            </a:r>
            <a:br>
              <a:rPr lang="fr-FR" dirty="0" smtClean="0">
                <a:solidFill>
                  <a:schemeClr val="bg1"/>
                </a:solidFill>
              </a:rPr>
            </a:b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8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AA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3278" y="3875731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Le musée </a:t>
            </a:r>
            <a:r>
              <a:rPr lang="fr-FR" b="0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Chinsekikan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 « </a:t>
            </a:r>
            <a:r>
              <a:rPr lang="fr-FR" b="0" i="1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mur des pierres étranges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» en japonais, rassemble pas moins de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1700 pierres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qui s’apparentent à des 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figures populaires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avec un peu (beaucoup) d’imagination. Tous les cailloux ont été collectés par son fondateur </a:t>
            </a:r>
            <a:r>
              <a:rPr lang="fr-FR" b="1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Shozo</a:t>
            </a:r>
            <a:r>
              <a:rPr lang="fr-FR" b="1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fr-FR" b="1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Hayama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 durant 50 ans. C’est donc le travail de ce grand collectionneur atteint de </a:t>
            </a:r>
            <a:r>
              <a:rPr lang="fr-FR" b="0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paréidolie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 (manie de voir des visages sur tout et n’importe quoi) que vous pouvez admirer dans la ville de </a:t>
            </a:r>
            <a:r>
              <a:rPr lang="fr-FR" b="0" i="0" dirty="0" err="1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Chichibu</a:t>
            </a:r>
            <a:r>
              <a:rPr lang="fr-FR" b="0" i="0" dirty="0" smtClean="0">
                <a:solidFill>
                  <a:srgbClr val="2E2E2E"/>
                </a:solidFill>
                <a:effectLst/>
                <a:latin typeface="Roboto" panose="02000000000000000000" pitchFamily="2" charset="0"/>
              </a:rPr>
              <a:t> au nord-ouest de Tokyo.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52" y="188844"/>
            <a:ext cx="3528000" cy="3087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7952" y="3597965"/>
            <a:ext cx="4716000" cy="314085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375" y="188844"/>
            <a:ext cx="5328000" cy="30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4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"/>
            <a:ext cx="12192000" cy="684757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384983"/>
            <a:ext cx="3048000" cy="21145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227" y="3230326"/>
            <a:ext cx="1298448" cy="144475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909455" y="4896196"/>
            <a:ext cx="384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et images du NET: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270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1202</Words>
  <Application>Microsoft Office PowerPoint</Application>
  <PresentationFormat>Grand écran</PresentationFormat>
  <Paragraphs>44</Paragraphs>
  <Slides>24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Roboto</vt:lpstr>
      <vt:lpstr>Roboto Condensed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11</cp:revision>
  <dcterms:created xsi:type="dcterms:W3CDTF">2026-03-15T12:41:57Z</dcterms:created>
  <dcterms:modified xsi:type="dcterms:W3CDTF">2026-03-15T15:57:59Z</dcterms:modified>
</cp:coreProperties>
</file>