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73" r:id="rId3"/>
    <p:sldId id="257" r:id="rId4"/>
    <p:sldId id="269" r:id="rId5"/>
    <p:sldId id="264" r:id="rId6"/>
    <p:sldId id="262" r:id="rId7"/>
    <p:sldId id="258" r:id="rId8"/>
    <p:sldId id="274" r:id="rId9"/>
    <p:sldId id="265" r:id="rId10"/>
    <p:sldId id="275" r:id="rId11"/>
    <p:sldId id="266" r:id="rId12"/>
    <p:sldId id="276" r:id="rId13"/>
    <p:sldId id="267" r:id="rId14"/>
    <p:sldId id="277" r:id="rId15"/>
    <p:sldId id="268" r:id="rId16"/>
    <p:sldId id="278" r:id="rId17"/>
    <p:sldId id="270" r:id="rId18"/>
    <p:sldId id="279" r:id="rId19"/>
    <p:sldId id="272" r:id="rId20"/>
    <p:sldId id="27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2ButQenq+LFKQYznQTVjw==" hashData="+g4PFwBZUQ6ezbZpIK6ThRAZuFcI5ucDuKkHFf05gP5jMbIzjTR81TDhskMfNIpYVT09gPCTjV/5IXsZGbJSs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5" d="100"/>
          <a:sy n="75" d="100"/>
        </p:scale>
        <p:origin x="-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1881419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373420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2025097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7566811-59BF-4259-8779-B4432145D509}"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2706489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7566811-59BF-4259-8779-B4432145D509}" type="datetimeFigureOut">
              <a:rPr lang="fr-FR" smtClean="0"/>
              <a:t>15/03/2026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2429023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7566811-59BF-4259-8779-B4432145D509}" type="datetimeFigureOut">
              <a:rPr lang="fr-FR" smtClean="0"/>
              <a:t>15/03/2026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966103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7566811-59BF-4259-8779-B4432145D509}" type="datetimeFigureOut">
              <a:rPr lang="fr-FR" smtClean="0"/>
              <a:t>15/03/2026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3158020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7566811-59BF-4259-8779-B4432145D509}"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3365651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7566811-59BF-4259-8779-B4432145D509}"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3279504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143772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3078FF1-0B5A-40B0-BB3E-3CB117267AFA}" type="slidenum">
              <a:rPr lang="fr-FR" smtClean="0"/>
              <a:t>‹N°›</a:t>
            </a:fld>
            <a:endParaRPr lang="fr-FR"/>
          </a:p>
        </p:txBody>
      </p:sp>
    </p:spTree>
    <p:extLst>
      <p:ext uri="{BB962C8B-B14F-4D97-AF65-F5344CB8AC3E}">
        <p14:creationId xmlns:p14="http://schemas.microsoft.com/office/powerpoint/2010/main" val="165788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66811-59BF-4259-8779-B4432145D509}" type="datetimeFigureOut">
              <a:rPr lang="fr-FR" smtClean="0"/>
              <a:t>15/03/2026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078FF1-0B5A-40B0-BB3E-3CB117267AFA}" type="slidenum">
              <a:rPr lang="fr-FR" smtClean="0"/>
              <a:t>‹N°›</a:t>
            </a:fld>
            <a:endParaRPr lang="fr-FR"/>
          </a:p>
        </p:txBody>
      </p:sp>
    </p:spTree>
    <p:extLst>
      <p:ext uri="{BB962C8B-B14F-4D97-AF65-F5344CB8AC3E}">
        <p14:creationId xmlns:p14="http://schemas.microsoft.com/office/powerpoint/2010/main" val="20244190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hyperlink" Target="https://universdujapon.com/blogs/japon/hachiko"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2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
        <p:nvSpPr>
          <p:cNvPr id="3" name="ZoneTexte 2"/>
          <p:cNvSpPr txBox="1"/>
          <p:nvPr/>
        </p:nvSpPr>
        <p:spPr>
          <a:xfrm>
            <a:off x="1282700" y="1701800"/>
            <a:ext cx="4102100" cy="2554545"/>
          </a:xfrm>
          <a:prstGeom prst="rect">
            <a:avLst/>
          </a:prstGeom>
          <a:noFill/>
        </p:spPr>
        <p:txBody>
          <a:bodyPr wrap="square" rtlCol="0">
            <a:spAutoFit/>
          </a:bodyPr>
          <a:lstStyle/>
          <a:p>
            <a:r>
              <a:rPr lang="fr-FR" sz="16000" dirty="0">
                <a:solidFill>
                  <a:schemeClr val="bg1"/>
                </a:solidFill>
              </a:rPr>
              <a:t>9</a:t>
            </a:r>
            <a:endParaRPr lang="fr-FR" sz="16000" dirty="0">
              <a:solidFill>
                <a:schemeClr val="bg1"/>
              </a:solidFill>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01076" y="5183124"/>
            <a:ext cx="1298448" cy="1444752"/>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7750" y="4992036"/>
            <a:ext cx="2556000" cy="1635840"/>
          </a:xfrm>
          <a:prstGeom prst="rect">
            <a:avLst/>
          </a:prstGeom>
        </p:spPr>
      </p:pic>
      <p:sp>
        <p:nvSpPr>
          <p:cNvPr id="6" name="ZoneTexte 5"/>
          <p:cNvSpPr txBox="1"/>
          <p:nvPr/>
        </p:nvSpPr>
        <p:spPr>
          <a:xfrm>
            <a:off x="9399524" y="1701799"/>
            <a:ext cx="2260600" cy="2554545"/>
          </a:xfrm>
          <a:prstGeom prst="rect">
            <a:avLst/>
          </a:prstGeom>
          <a:noFill/>
        </p:spPr>
        <p:txBody>
          <a:bodyPr wrap="square" rtlCol="0">
            <a:spAutoFit/>
          </a:bodyPr>
          <a:lstStyle/>
          <a:p>
            <a:r>
              <a:rPr lang="fr-FR" sz="16000" dirty="0" smtClean="0">
                <a:solidFill>
                  <a:schemeClr val="bg1"/>
                </a:solidFill>
              </a:rPr>
              <a:t>ET</a:t>
            </a:r>
            <a:endParaRPr lang="fr-FR" sz="16000" dirty="0">
              <a:solidFill>
                <a:schemeClr val="bg1"/>
              </a:solidFill>
            </a:endParaRPr>
          </a:p>
        </p:txBody>
      </p:sp>
      <p:pic>
        <p:nvPicPr>
          <p:cNvPr id="7" name="Asian Relaxation Song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0389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Tree>
    <p:extLst>
      <p:ext uri="{BB962C8B-B14F-4D97-AF65-F5344CB8AC3E}">
        <p14:creationId xmlns:p14="http://schemas.microsoft.com/office/powerpoint/2010/main" val="7517556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000" y="863598"/>
            <a:ext cx="7920000" cy="4672510"/>
          </a:xfrm>
          <a:prstGeom prst="rect">
            <a:avLst/>
          </a:prstGeom>
        </p:spPr>
      </p:pic>
      <p:sp>
        <p:nvSpPr>
          <p:cNvPr id="4" name="Rectangle 3"/>
          <p:cNvSpPr/>
          <p:nvPr/>
        </p:nvSpPr>
        <p:spPr>
          <a:xfrm>
            <a:off x="6701435" y="6005098"/>
            <a:ext cx="4275529" cy="369332"/>
          </a:xfrm>
          <a:prstGeom prst="rect">
            <a:avLst/>
          </a:prstGeom>
        </p:spPr>
        <p:txBody>
          <a:bodyPr wrap="none">
            <a:spAutoFit/>
          </a:bodyPr>
          <a:lstStyle/>
          <a:p>
            <a:r>
              <a:rPr lang="fr-FR" b="1" smtClean="0">
                <a:solidFill>
                  <a:srgbClr val="2E2E2E"/>
                </a:solidFill>
                <a:latin typeface="Roboto Condensed"/>
              </a:rPr>
              <a:t>La Carpe Koï : un poisson courageux</a:t>
            </a:r>
            <a:endParaRPr lang="fr-FR" b="1" i="0" dirty="0">
              <a:solidFill>
                <a:srgbClr val="2E2E2E"/>
              </a:solidFill>
              <a:effectLst/>
              <a:latin typeface="Roboto Condensed"/>
            </a:endParaRPr>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22848" y="3083052"/>
            <a:ext cx="146304" cy="691896"/>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22848" y="3083052"/>
            <a:ext cx="146304" cy="691896"/>
          </a:xfrm>
          <a:prstGeom prst="rect">
            <a:avLst/>
          </a:prstGeom>
        </p:spPr>
      </p:pic>
      <p:pic>
        <p:nvPicPr>
          <p:cNvPr id="8" name="Imag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796" y="3421710"/>
            <a:ext cx="695452" cy="3288908"/>
          </a:xfrm>
          <a:prstGeom prst="rect">
            <a:avLst/>
          </a:prstGeom>
        </p:spPr>
      </p:pic>
      <p:sp>
        <p:nvSpPr>
          <p:cNvPr id="9" name="Rectangle 8"/>
          <p:cNvSpPr/>
          <p:nvPr/>
        </p:nvSpPr>
        <p:spPr>
          <a:xfrm>
            <a:off x="599694" y="742119"/>
            <a:ext cx="3252978" cy="5632311"/>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Le Japon élève les </a:t>
            </a:r>
            <a:r>
              <a:rPr lang="fr-FR" b="1" dirty="0">
                <a:solidFill>
                  <a:srgbClr val="2E2E2E"/>
                </a:solidFill>
                <a:latin typeface="Roboto" panose="02000000000000000000" pitchFamily="2" charset="0"/>
              </a:rPr>
              <a:t>carpes Koï</a:t>
            </a:r>
            <a:r>
              <a:rPr lang="fr-FR" dirty="0">
                <a:solidFill>
                  <a:srgbClr val="2E2E2E"/>
                </a:solidFill>
                <a:latin typeface="Roboto" panose="02000000000000000000" pitchFamily="2" charset="0"/>
              </a:rPr>
              <a:t> avec passion depuis des siècles. Ce poisson ornemental est particulièrement apprécié pour ses couleurs vives et sa symbolique. Dans les légendes japonaises, la carpe koï réputée pour braver les courants illustre </a:t>
            </a:r>
            <a:r>
              <a:rPr lang="fr-FR" b="1" dirty="0">
                <a:solidFill>
                  <a:srgbClr val="2E2E2E"/>
                </a:solidFill>
                <a:latin typeface="Roboto" panose="02000000000000000000" pitchFamily="2" charset="0"/>
              </a:rPr>
              <a:t>le courage et la persévérance</a:t>
            </a:r>
            <a:r>
              <a:rPr lang="fr-FR" dirty="0">
                <a:solidFill>
                  <a:srgbClr val="2E2E2E"/>
                </a:solidFill>
                <a:latin typeface="Roboto" panose="02000000000000000000" pitchFamily="2" charset="0"/>
              </a:rPr>
              <a:t>. A noter que ce poisson japonais est largement représenté dans les arts, ainsi que dans les tatouages. Lors de la fête de </a:t>
            </a:r>
            <a:r>
              <a:rPr lang="fr-FR" i="1" dirty="0" err="1">
                <a:solidFill>
                  <a:srgbClr val="2E2E2E"/>
                </a:solidFill>
                <a:latin typeface="Roboto" panose="02000000000000000000" pitchFamily="2" charset="0"/>
              </a:rPr>
              <a:t>Kodomo</a:t>
            </a:r>
            <a:r>
              <a:rPr lang="fr-FR" i="1" dirty="0">
                <a:solidFill>
                  <a:srgbClr val="2E2E2E"/>
                </a:solidFill>
                <a:latin typeface="Roboto" panose="02000000000000000000" pitchFamily="2" charset="0"/>
              </a:rPr>
              <a:t> no hi</a:t>
            </a:r>
            <a:r>
              <a:rPr lang="fr-FR" dirty="0">
                <a:solidFill>
                  <a:srgbClr val="2E2E2E"/>
                </a:solidFill>
                <a:latin typeface="Roboto" panose="02000000000000000000" pitchFamily="2" charset="0"/>
              </a:rPr>
              <a:t> qui célèbre les enfants, on la retrouve sous forme de fanions décoratifs pour insuffler le bon exemple.</a:t>
            </a:r>
            <a:endParaRPr lang="fr-FR" dirty="0"/>
          </a:p>
        </p:txBody>
      </p:sp>
    </p:spTree>
    <p:extLst>
      <p:ext uri="{BB962C8B-B14F-4D97-AF65-F5344CB8AC3E}">
        <p14:creationId xmlns:p14="http://schemas.microsoft.com/office/powerpoint/2010/main" val="167476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303"/>
          <a:stretch/>
        </p:blipFill>
        <p:spPr>
          <a:xfrm>
            <a:off x="0" y="-49"/>
            <a:ext cx="12204000" cy="6858049"/>
          </a:xfrm>
          <a:prstGeom prst="rect">
            <a:avLst/>
          </a:prstGeom>
        </p:spPr>
      </p:pic>
    </p:spTree>
    <p:extLst>
      <p:ext uri="{BB962C8B-B14F-4D97-AF65-F5344CB8AC3E}">
        <p14:creationId xmlns:p14="http://schemas.microsoft.com/office/powerpoint/2010/main" val="19478322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2886" y="1088574"/>
            <a:ext cx="7920000" cy="4666272"/>
          </a:xfrm>
          <a:prstGeom prst="rect">
            <a:avLst/>
          </a:prstGeom>
        </p:spPr>
      </p:pic>
      <p:sp>
        <p:nvSpPr>
          <p:cNvPr id="4" name="Rectangle 3"/>
          <p:cNvSpPr/>
          <p:nvPr/>
        </p:nvSpPr>
        <p:spPr>
          <a:xfrm>
            <a:off x="107950" y="51556"/>
            <a:ext cx="3836986" cy="6740307"/>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Parmi les animaux qui ont la belle vie au Japon, nous pouvons citer le chat. Cet animal mystérieux et élégant est l’un des plus respectés au Pays du soleil Levant. Si bien qu’il était interdit de le domestiquer autrefois. Star du folklore japonais, le chat est considéré comme un </a:t>
            </a:r>
            <a:r>
              <a:rPr lang="fr-FR" b="1" dirty="0">
                <a:solidFill>
                  <a:srgbClr val="2E2E2E"/>
                </a:solidFill>
                <a:latin typeface="Roboto" panose="02000000000000000000" pitchFamily="2" charset="0"/>
              </a:rPr>
              <a:t>animal porte-bonheur</a:t>
            </a:r>
            <a:r>
              <a:rPr lang="fr-FR" dirty="0">
                <a:solidFill>
                  <a:srgbClr val="2E2E2E"/>
                </a:solidFill>
                <a:latin typeface="Roboto" panose="02000000000000000000" pitchFamily="2" charset="0"/>
              </a:rPr>
              <a:t> dans la culture nippone à l’image du </a:t>
            </a:r>
            <a:r>
              <a:rPr lang="fr-FR" dirty="0" err="1">
                <a:solidFill>
                  <a:srgbClr val="2E2E2E"/>
                </a:solidFill>
                <a:latin typeface="Roboto" panose="02000000000000000000" pitchFamily="2" charset="0"/>
              </a:rPr>
              <a:t>Maneki</a:t>
            </a:r>
            <a:r>
              <a:rPr lang="fr-FR" dirty="0">
                <a:solidFill>
                  <a:srgbClr val="2E2E2E"/>
                </a:solidFill>
                <a:latin typeface="Roboto" panose="02000000000000000000" pitchFamily="2" charset="0"/>
              </a:rPr>
              <a:t> </a:t>
            </a:r>
            <a:r>
              <a:rPr lang="fr-FR" dirty="0" err="1">
                <a:solidFill>
                  <a:srgbClr val="2E2E2E"/>
                </a:solidFill>
                <a:latin typeface="Roboto" panose="02000000000000000000" pitchFamily="2" charset="0"/>
              </a:rPr>
              <a:t>Neko</a:t>
            </a:r>
            <a:r>
              <a:rPr lang="fr-FR" dirty="0">
                <a:solidFill>
                  <a:srgbClr val="2E2E2E"/>
                </a:solidFill>
                <a:latin typeface="Roboto" panose="02000000000000000000" pitchFamily="2" charset="0"/>
              </a:rPr>
              <a:t>… vous savez cette petite figurine qui vous qui vous salue à l’entrée des magasins ? Ce petit chat est inspiré du </a:t>
            </a:r>
            <a:r>
              <a:rPr lang="fr-FR" b="1" dirty="0">
                <a:solidFill>
                  <a:srgbClr val="2E2E2E"/>
                </a:solidFill>
                <a:latin typeface="Roboto" panose="02000000000000000000" pitchFamily="2" charset="0"/>
              </a:rPr>
              <a:t>bobtail japonais</a:t>
            </a:r>
            <a:r>
              <a:rPr lang="fr-FR" dirty="0">
                <a:solidFill>
                  <a:srgbClr val="2E2E2E"/>
                </a:solidFill>
                <a:latin typeface="Roboto" panose="02000000000000000000" pitchFamily="2" charset="0"/>
              </a:rPr>
              <a:t>, une race de félin à queue courte et enroulée sur elle-même. L’antagoniste du </a:t>
            </a:r>
            <a:r>
              <a:rPr lang="fr-FR" dirty="0" err="1">
                <a:solidFill>
                  <a:srgbClr val="2E2E2E"/>
                </a:solidFill>
                <a:latin typeface="Roboto" panose="02000000000000000000" pitchFamily="2" charset="0"/>
              </a:rPr>
              <a:t>Maneki-Neko</a:t>
            </a:r>
            <a:r>
              <a:rPr lang="fr-FR" dirty="0">
                <a:solidFill>
                  <a:srgbClr val="2E2E2E"/>
                </a:solidFill>
                <a:latin typeface="Roboto" panose="02000000000000000000" pitchFamily="2" charset="0"/>
              </a:rPr>
              <a:t> est le </a:t>
            </a:r>
            <a:r>
              <a:rPr lang="fr-FR" dirty="0" err="1">
                <a:solidFill>
                  <a:srgbClr val="2E2E2E"/>
                </a:solidFill>
                <a:latin typeface="Roboto" panose="02000000000000000000" pitchFamily="2" charset="0"/>
              </a:rPr>
              <a:t>Bakeneko</a:t>
            </a:r>
            <a:r>
              <a:rPr lang="fr-FR" dirty="0">
                <a:solidFill>
                  <a:srgbClr val="2E2E2E"/>
                </a:solidFill>
                <a:latin typeface="Roboto" panose="02000000000000000000" pitchFamily="2" charset="0"/>
              </a:rPr>
              <a:t>, une créature monstrueuse capable de dévorer son maître. Par ailleurs, le chat occupe une place importante dans les arts où il serait le sujet préféré de célèbres peintres.</a:t>
            </a:r>
            <a:endParaRPr lang="fr-FR" dirty="0"/>
          </a:p>
        </p:txBody>
      </p:sp>
      <p:sp>
        <p:nvSpPr>
          <p:cNvPr id="5" name="Rectangle 4"/>
          <p:cNvSpPr/>
          <p:nvPr/>
        </p:nvSpPr>
        <p:spPr>
          <a:xfrm>
            <a:off x="6565900" y="5853938"/>
            <a:ext cx="4597400" cy="923330"/>
          </a:xfrm>
          <a:prstGeom prst="rect">
            <a:avLst/>
          </a:prstGeom>
        </p:spPr>
        <p:txBody>
          <a:bodyPr wrap="square">
            <a:spAutoFit/>
          </a:bodyPr>
          <a:lstStyle/>
          <a:p>
            <a:r>
              <a:rPr lang="fr-FR" b="1" dirty="0">
                <a:solidFill>
                  <a:srgbClr val="2E2E2E"/>
                </a:solidFill>
                <a:latin typeface="Roboto Condensed"/>
              </a:rPr>
              <a:t>Le chat : le félin adulé du Japon</a:t>
            </a:r>
          </a:p>
          <a:p>
            <a:r>
              <a:rPr lang="fr-FR" dirty="0"/>
              <a:t/>
            </a:r>
            <a:br>
              <a:rPr lang="fr-FR" dirty="0"/>
            </a:br>
            <a:endParaRPr lang="fr-FR" dirty="0"/>
          </a:p>
        </p:txBody>
      </p:sp>
    </p:spTree>
    <p:extLst>
      <p:ext uri="{BB962C8B-B14F-4D97-AF65-F5344CB8AC3E}">
        <p14:creationId xmlns:p14="http://schemas.microsoft.com/office/powerpoint/2010/main" val="1696353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
            <a:ext cx="12168000" cy="6781851"/>
          </a:xfrm>
          <a:prstGeom prst="rect">
            <a:avLst/>
          </a:prstGeom>
        </p:spPr>
      </p:pic>
    </p:spTree>
    <p:extLst>
      <p:ext uri="{BB962C8B-B14F-4D97-AF65-F5344CB8AC3E}">
        <p14:creationId xmlns:p14="http://schemas.microsoft.com/office/powerpoint/2010/main" val="39044561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9724" y="1077937"/>
            <a:ext cx="7920000" cy="4687546"/>
          </a:xfrm>
          <a:prstGeom prst="rect">
            <a:avLst/>
          </a:prstGeom>
        </p:spPr>
      </p:pic>
      <p:sp>
        <p:nvSpPr>
          <p:cNvPr id="4" name="Rectangle 3"/>
          <p:cNvSpPr/>
          <p:nvPr/>
        </p:nvSpPr>
        <p:spPr>
          <a:xfrm>
            <a:off x="6096000" y="6119785"/>
            <a:ext cx="4326826" cy="369332"/>
          </a:xfrm>
          <a:prstGeom prst="rect">
            <a:avLst/>
          </a:prstGeom>
        </p:spPr>
        <p:txBody>
          <a:bodyPr wrap="none">
            <a:spAutoFit/>
          </a:bodyPr>
          <a:lstStyle/>
          <a:p>
            <a:r>
              <a:rPr lang="fr-FR" b="1" dirty="0">
                <a:solidFill>
                  <a:srgbClr val="2E2E2E"/>
                </a:solidFill>
                <a:latin typeface="Roboto Condensed"/>
              </a:rPr>
              <a:t>La grue japonaise : l’oiseau de la paix</a:t>
            </a:r>
            <a:endParaRPr lang="fr-FR" b="1" i="0" dirty="0">
              <a:solidFill>
                <a:srgbClr val="2E2E2E"/>
              </a:solidFill>
              <a:effectLst/>
              <a:latin typeface="Roboto Condensed"/>
            </a:endParaRPr>
          </a:p>
        </p:txBody>
      </p:sp>
      <p:sp>
        <p:nvSpPr>
          <p:cNvPr id="5" name="Rectangle 4"/>
          <p:cNvSpPr/>
          <p:nvPr/>
        </p:nvSpPr>
        <p:spPr>
          <a:xfrm>
            <a:off x="127000" y="1077937"/>
            <a:ext cx="3709948" cy="5355312"/>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Au Japon, la grue est un animal sacré qui évoque la longévité et la fidélité. Cet </a:t>
            </a:r>
            <a:r>
              <a:rPr lang="fr-FR" b="1" dirty="0">
                <a:solidFill>
                  <a:srgbClr val="2E2E2E"/>
                </a:solidFill>
                <a:latin typeface="Roboto" panose="02000000000000000000" pitchFamily="2" charset="0"/>
              </a:rPr>
              <a:t>oiseau porte-bonheur</a:t>
            </a:r>
            <a:r>
              <a:rPr lang="fr-FR" dirty="0">
                <a:solidFill>
                  <a:srgbClr val="2E2E2E"/>
                </a:solidFill>
                <a:latin typeface="Roboto" panose="02000000000000000000" pitchFamily="2" charset="0"/>
              </a:rPr>
              <a:t> est souvent représenté sur les tissus ou les papiers. De même, on la retrouve sur les billets de 1000 yens.</a:t>
            </a:r>
          </a:p>
          <a:p>
            <a:r>
              <a:rPr lang="fr-FR" dirty="0">
                <a:solidFill>
                  <a:srgbClr val="2E2E2E"/>
                </a:solidFill>
                <a:latin typeface="Roboto" panose="02000000000000000000" pitchFamily="2" charset="0"/>
              </a:rPr>
              <a:t>La </a:t>
            </a:r>
            <a:r>
              <a:rPr lang="fr-FR" b="1" dirty="0">
                <a:solidFill>
                  <a:srgbClr val="2E2E2E"/>
                </a:solidFill>
                <a:latin typeface="Roboto" panose="02000000000000000000" pitchFamily="2" charset="0"/>
              </a:rPr>
              <a:t>grue japonaise</a:t>
            </a:r>
            <a:r>
              <a:rPr lang="fr-FR" dirty="0">
                <a:solidFill>
                  <a:srgbClr val="2E2E2E"/>
                </a:solidFill>
                <a:latin typeface="Roboto" panose="02000000000000000000" pitchFamily="2" charset="0"/>
              </a:rPr>
              <a:t> est un très bel oiseau avec un corps blanc aux extrémités noires et une tête coiffée de plumes rouges. Malheureusement, l’espèce est de plus en plus rare. Saviez-vous que ces oiseaux migrateurs vivent avec leur partenaire jusqu’à ce que la mort les sépare ? Raison pour laquelle la grue est un </a:t>
            </a:r>
            <a:r>
              <a:rPr lang="fr-FR" b="1" dirty="0">
                <a:solidFill>
                  <a:srgbClr val="2E2E2E"/>
                </a:solidFill>
                <a:latin typeface="Roboto" panose="02000000000000000000" pitchFamily="2" charset="0"/>
              </a:rPr>
              <a:t>symbole d’amour et de fidélité</a:t>
            </a:r>
            <a:r>
              <a:rPr lang="fr-FR" dirty="0">
                <a:solidFill>
                  <a:srgbClr val="2E2E2E"/>
                </a:solidFill>
                <a:latin typeface="Roboto" panose="02000000000000000000" pitchFamily="2" charset="0"/>
              </a:rPr>
              <a:t> dans la culture japonaise.</a:t>
            </a:r>
            <a:endParaRPr lang="fr-FR" b="0" i="0" dirty="0">
              <a:solidFill>
                <a:srgbClr val="2E2E2E"/>
              </a:solidFill>
              <a:effectLst/>
              <a:latin typeface="Roboto" panose="02000000000000000000" pitchFamily="2" charset="0"/>
            </a:endParaRPr>
          </a:p>
        </p:txBody>
      </p:sp>
    </p:spTree>
    <p:extLst>
      <p:ext uri="{BB962C8B-B14F-4D97-AF65-F5344CB8AC3E}">
        <p14:creationId xmlns:p14="http://schemas.microsoft.com/office/powerpoint/2010/main" val="3328533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
            <a:ext cx="12192000" cy="6858001"/>
          </a:xfrm>
          <a:prstGeom prst="rect">
            <a:avLst/>
          </a:prstGeom>
        </p:spPr>
      </p:pic>
    </p:spTree>
    <p:extLst>
      <p:ext uri="{BB962C8B-B14F-4D97-AF65-F5344CB8AC3E}">
        <p14:creationId xmlns:p14="http://schemas.microsoft.com/office/powerpoint/2010/main" val="1810992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7661" y="1099158"/>
            <a:ext cx="7920000" cy="4645104"/>
          </a:xfrm>
          <a:prstGeom prst="rect">
            <a:avLst/>
          </a:prstGeom>
        </p:spPr>
      </p:pic>
      <p:sp>
        <p:nvSpPr>
          <p:cNvPr id="5" name="Rectangle 4"/>
          <p:cNvSpPr/>
          <p:nvPr/>
        </p:nvSpPr>
        <p:spPr>
          <a:xfrm>
            <a:off x="6096000" y="6122350"/>
            <a:ext cx="4237057" cy="369332"/>
          </a:xfrm>
          <a:prstGeom prst="rect">
            <a:avLst/>
          </a:prstGeom>
        </p:spPr>
        <p:txBody>
          <a:bodyPr wrap="none">
            <a:spAutoFit/>
          </a:bodyPr>
          <a:lstStyle/>
          <a:p>
            <a:r>
              <a:rPr lang="fr-FR" b="1" dirty="0">
                <a:solidFill>
                  <a:srgbClr val="2E2E2E"/>
                </a:solidFill>
                <a:latin typeface="Roboto Condensed"/>
              </a:rPr>
              <a:t>Le papillon : reflet de l’âme au Japon</a:t>
            </a:r>
            <a:endParaRPr lang="fr-FR" b="1" i="0" dirty="0">
              <a:solidFill>
                <a:srgbClr val="2E2E2E"/>
              </a:solidFill>
              <a:effectLst/>
              <a:latin typeface="Roboto Condensed"/>
            </a:endParaRP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733" y="3743452"/>
            <a:ext cx="631952" cy="2988606"/>
          </a:xfrm>
          <a:prstGeom prst="rect">
            <a:avLst/>
          </a:prstGeom>
        </p:spPr>
      </p:pic>
      <p:sp>
        <p:nvSpPr>
          <p:cNvPr id="8" name="Rectangle 7"/>
          <p:cNvSpPr/>
          <p:nvPr/>
        </p:nvSpPr>
        <p:spPr>
          <a:xfrm>
            <a:off x="477709" y="1800082"/>
            <a:ext cx="3370391" cy="3416320"/>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Le papillon a une signification bien particulière au Japon. Il est </a:t>
            </a:r>
            <a:r>
              <a:rPr lang="fr-FR" b="1" dirty="0">
                <a:solidFill>
                  <a:srgbClr val="2E2E2E"/>
                </a:solidFill>
                <a:latin typeface="Roboto" panose="02000000000000000000" pitchFamily="2" charset="0"/>
              </a:rPr>
              <a:t>l’incarnation de l’âme des défunts</a:t>
            </a:r>
            <a:r>
              <a:rPr lang="fr-FR" dirty="0">
                <a:solidFill>
                  <a:srgbClr val="2E2E2E"/>
                </a:solidFill>
                <a:latin typeface="Roboto" panose="02000000000000000000" pitchFamily="2" charset="0"/>
              </a:rPr>
              <a:t>. Au Pays du Soleil levant, une croyance raconte que l’esprit des morts prend la forme d’un papillon pour s’envoler vers la vie éternelle. Ces majestueux insectes volants représentent aussi l’éclosion de la féminité chez les jeunes filles.</a:t>
            </a:r>
            <a:endParaRPr lang="fr-FR" dirty="0"/>
          </a:p>
        </p:txBody>
      </p:sp>
    </p:spTree>
    <p:extLst>
      <p:ext uri="{BB962C8B-B14F-4D97-AF65-F5344CB8AC3E}">
        <p14:creationId xmlns:p14="http://schemas.microsoft.com/office/powerpoint/2010/main" val="13235279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44500"/>
          </a:xfrm>
          <a:prstGeom prst="rect">
            <a:avLst/>
          </a:prstGeom>
        </p:spPr>
      </p:pic>
    </p:spTree>
    <p:extLst>
      <p:ext uri="{BB962C8B-B14F-4D97-AF65-F5344CB8AC3E}">
        <p14:creationId xmlns:p14="http://schemas.microsoft.com/office/powerpoint/2010/main" val="453132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000" y="1395412"/>
            <a:ext cx="7920000" cy="4494095"/>
          </a:xfrm>
          <a:prstGeom prst="rect">
            <a:avLst/>
          </a:prstGeom>
        </p:spPr>
      </p:pic>
      <p:sp>
        <p:nvSpPr>
          <p:cNvPr id="4" name="Rectangle 3"/>
          <p:cNvSpPr/>
          <p:nvPr/>
        </p:nvSpPr>
        <p:spPr>
          <a:xfrm>
            <a:off x="5689600" y="5889507"/>
            <a:ext cx="6096000" cy="923330"/>
          </a:xfrm>
          <a:prstGeom prst="rect">
            <a:avLst/>
          </a:prstGeom>
        </p:spPr>
        <p:txBody>
          <a:bodyPr>
            <a:spAutoFit/>
          </a:bodyPr>
          <a:lstStyle/>
          <a:p>
            <a:r>
              <a:rPr lang="fr-FR" b="1" dirty="0">
                <a:solidFill>
                  <a:srgbClr val="2E2E2E"/>
                </a:solidFill>
                <a:latin typeface="Roboto Condensed"/>
              </a:rPr>
              <a:t>La grenouille : symbole de bonne fortune</a:t>
            </a:r>
          </a:p>
          <a:p>
            <a:r>
              <a:rPr lang="fr-FR" dirty="0"/>
              <a:t/>
            </a:r>
            <a:br>
              <a:rPr lang="fr-FR" dirty="0"/>
            </a:br>
            <a:endParaRPr lang="fr-FR" dirty="0"/>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892" y="4264152"/>
            <a:ext cx="518939" cy="2454148"/>
          </a:xfrm>
          <a:prstGeom prst="rect">
            <a:avLst/>
          </a:prstGeom>
        </p:spPr>
      </p:pic>
      <p:sp>
        <p:nvSpPr>
          <p:cNvPr id="7" name="Rectangle 6"/>
          <p:cNvSpPr/>
          <p:nvPr/>
        </p:nvSpPr>
        <p:spPr>
          <a:xfrm>
            <a:off x="639831" y="1395412"/>
            <a:ext cx="3452638" cy="4247317"/>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Au Japon, les grenouilles et les crapauds sont appelés « </a:t>
            </a:r>
            <a:r>
              <a:rPr lang="fr-FR" dirty="0" err="1">
                <a:solidFill>
                  <a:srgbClr val="2E2E2E"/>
                </a:solidFill>
                <a:latin typeface="Roboto" panose="02000000000000000000" pitchFamily="2" charset="0"/>
              </a:rPr>
              <a:t>kaeru</a:t>
            </a:r>
            <a:r>
              <a:rPr lang="fr-FR" dirty="0">
                <a:solidFill>
                  <a:srgbClr val="2E2E2E"/>
                </a:solidFill>
                <a:latin typeface="Roboto" panose="02000000000000000000" pitchFamily="2" charset="0"/>
              </a:rPr>
              <a:t> », ce qui signifie « retour » en japonais. On dit que ces petits amphibiens portent </a:t>
            </a:r>
            <a:r>
              <a:rPr lang="fr-FR" b="1" dirty="0">
                <a:solidFill>
                  <a:srgbClr val="2E2E2E"/>
                </a:solidFill>
                <a:latin typeface="Roboto" panose="02000000000000000000" pitchFamily="2" charset="0"/>
              </a:rPr>
              <a:t>chance aux voyageurs</a:t>
            </a:r>
            <a:r>
              <a:rPr lang="fr-FR" dirty="0">
                <a:solidFill>
                  <a:srgbClr val="2E2E2E"/>
                </a:solidFill>
                <a:latin typeface="Roboto" panose="02000000000000000000" pitchFamily="2" charset="0"/>
              </a:rPr>
              <a:t>. C’est pourquoi les aventuriers emportent parfois des amulettes de grenouille pour revenir chez eux sains et saufs. Les Japonais aiment également glisser une grenouille dans leur portefeuille pour s’assurer que l’argent revienne.</a:t>
            </a:r>
            <a:endParaRPr lang="fr-FR" dirty="0"/>
          </a:p>
        </p:txBody>
      </p:sp>
    </p:spTree>
    <p:extLst>
      <p:ext uri="{BB962C8B-B14F-4D97-AF65-F5344CB8AC3E}">
        <p14:creationId xmlns:p14="http://schemas.microsoft.com/office/powerpoint/2010/main" val="33018006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240"/>
          <a:stretch/>
        </p:blipFill>
        <p:spPr>
          <a:xfrm>
            <a:off x="0" y="0"/>
            <a:ext cx="12192000" cy="6794500"/>
          </a:xfrm>
          <a:prstGeom prst="rect">
            <a:avLst/>
          </a:prstGeom>
        </p:spPr>
      </p:pic>
      <p:sp>
        <p:nvSpPr>
          <p:cNvPr id="3" name="Rectangle 2"/>
          <p:cNvSpPr/>
          <p:nvPr/>
        </p:nvSpPr>
        <p:spPr>
          <a:xfrm>
            <a:off x="2829795" y="361434"/>
            <a:ext cx="5961888" cy="523220"/>
          </a:xfrm>
          <a:prstGeom prst="rect">
            <a:avLst/>
          </a:prstGeom>
        </p:spPr>
        <p:txBody>
          <a:bodyPr wrap="none">
            <a:spAutoFit/>
          </a:bodyPr>
          <a:lstStyle/>
          <a:p>
            <a:r>
              <a:rPr lang="fr-FR"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Roboto Condensed"/>
              </a:rPr>
              <a:t>La chouette : le rapace protecteur</a:t>
            </a:r>
            <a:endParaRPr lang="fr-FR" sz="2800" b="1" i="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Roboto Condensed"/>
            </a:endParaRPr>
          </a:p>
        </p:txBody>
      </p:sp>
    </p:spTree>
    <p:extLst>
      <p:ext uri="{BB962C8B-B14F-4D97-AF65-F5344CB8AC3E}">
        <p14:creationId xmlns:p14="http://schemas.microsoft.com/office/powerpoint/2010/main" val="1995456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000" y="1097993"/>
            <a:ext cx="7920000" cy="4647434"/>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68852"/>
            <a:ext cx="619252" cy="2928546"/>
          </a:xfrm>
          <a:prstGeom prst="rect">
            <a:avLst/>
          </a:prstGeom>
        </p:spPr>
      </p:pic>
      <p:sp>
        <p:nvSpPr>
          <p:cNvPr id="6" name="Rectangle 5"/>
          <p:cNvSpPr/>
          <p:nvPr/>
        </p:nvSpPr>
        <p:spPr>
          <a:xfrm>
            <a:off x="309626" y="1645929"/>
            <a:ext cx="3814800" cy="3416320"/>
          </a:xfrm>
          <a:prstGeom prst="rect">
            <a:avLst/>
          </a:prstGeom>
          <a:solidFill>
            <a:schemeClr val="bg1">
              <a:lumMod val="95000"/>
            </a:schemeClr>
          </a:solidFill>
        </p:spPr>
        <p:txBody>
          <a:bodyPr wrap="square">
            <a:spAutoFit/>
          </a:bodyPr>
          <a:lstStyle/>
          <a:p>
            <a:r>
              <a:rPr lang="fr-FR" dirty="0">
                <a:latin typeface="Roboto" panose="02000000000000000000" pitchFamily="2" charset="0"/>
                <a:ea typeface="Roboto" panose="02000000000000000000" pitchFamily="2" charset="0"/>
              </a:rPr>
              <a:t>Au Japon, la chouette est un </a:t>
            </a:r>
            <a:r>
              <a:rPr lang="fr-FR" b="1" dirty="0">
                <a:latin typeface="Roboto" panose="02000000000000000000" pitchFamily="2" charset="0"/>
                <a:ea typeface="Roboto" panose="02000000000000000000" pitchFamily="2" charset="0"/>
              </a:rPr>
              <a:t>symbole de protection et de chance</a:t>
            </a:r>
            <a:r>
              <a:rPr lang="fr-FR" dirty="0">
                <a:latin typeface="Roboto" panose="02000000000000000000" pitchFamily="2" charset="0"/>
                <a:ea typeface="Roboto" panose="02000000000000000000" pitchFamily="2" charset="0"/>
              </a:rPr>
              <a:t> qui représente le savoir,</a:t>
            </a:r>
          </a:p>
          <a:p>
            <a:r>
              <a:rPr lang="fr-FR" dirty="0">
                <a:latin typeface="Roboto" panose="02000000000000000000" pitchFamily="2" charset="0"/>
                <a:ea typeface="Roboto" panose="02000000000000000000" pitchFamily="2" charset="0"/>
              </a:rPr>
              <a:t> la connaissance et la bienveillance. Ce rapace est utilisé comme talisman. Toutefois, certaines espèces sont considérées comme démoniaques. </a:t>
            </a:r>
          </a:p>
          <a:p>
            <a:r>
              <a:rPr lang="fr-FR" dirty="0">
                <a:latin typeface="Roboto" panose="02000000000000000000" pitchFamily="2" charset="0"/>
                <a:ea typeface="Roboto" panose="02000000000000000000" pitchFamily="2" charset="0"/>
              </a:rPr>
              <a:t>C’est le cas de la chouette effraie. Plus récemment, des bars à hibou ont ouvert leurs portes au Pays du Soleil Levant</a:t>
            </a:r>
            <a:endParaRPr lang="fr-FR" b="1" dirty="0">
              <a:solidFill>
                <a:srgbClr val="2E2E2E"/>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6199665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11155"/>
          <a:stretch/>
        </p:blipFill>
        <p:spPr>
          <a:xfrm>
            <a:off x="0" y="0"/>
            <a:ext cx="12192000" cy="6831000"/>
          </a:xfrm>
          <a:prstGeom prst="rect">
            <a:avLst/>
          </a:prstGeom>
        </p:spPr>
      </p:pic>
      <p:sp>
        <p:nvSpPr>
          <p:cNvPr id="4" name="Rectangle 3"/>
          <p:cNvSpPr/>
          <p:nvPr/>
        </p:nvSpPr>
        <p:spPr>
          <a:xfrm>
            <a:off x="1914527" y="247134"/>
            <a:ext cx="7956024" cy="646331"/>
          </a:xfrm>
          <a:prstGeom prst="rect">
            <a:avLst/>
          </a:prstGeom>
        </p:spPr>
        <p:txBody>
          <a:bodyPr wrap="none">
            <a:spAutoFit/>
          </a:bodyPr>
          <a:lstStyle/>
          <a:p>
            <a:r>
              <a:rPr lang="fr-FR" sz="3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Roboto Condensed"/>
              </a:rPr>
              <a:t>Le lapin : animal sacré de l’archipel</a:t>
            </a:r>
            <a:endParaRPr lang="fr-FR" sz="3600" b="1" i="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Roboto Condensed"/>
            </a:endParaRPr>
          </a:p>
        </p:txBody>
      </p:sp>
    </p:spTree>
    <p:extLst>
      <p:ext uri="{BB962C8B-B14F-4D97-AF65-F5344CB8AC3E}">
        <p14:creationId xmlns:p14="http://schemas.microsoft.com/office/powerpoint/2010/main" val="27936590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000" y="1099997"/>
            <a:ext cx="7920000" cy="4643426"/>
          </a:xfrm>
          <a:prstGeom prst="rect">
            <a:avLst/>
          </a:prstGeom>
        </p:spPr>
      </p:pic>
      <p:sp>
        <p:nvSpPr>
          <p:cNvPr id="4" name="Rectangle 3"/>
          <p:cNvSpPr/>
          <p:nvPr/>
        </p:nvSpPr>
        <p:spPr>
          <a:xfrm>
            <a:off x="6562727" y="5924089"/>
            <a:ext cx="4070345" cy="369332"/>
          </a:xfrm>
          <a:prstGeom prst="rect">
            <a:avLst/>
          </a:prstGeom>
        </p:spPr>
        <p:txBody>
          <a:bodyPr wrap="none">
            <a:spAutoFit/>
          </a:bodyPr>
          <a:lstStyle/>
          <a:p>
            <a:r>
              <a:rPr lang="fr-FR" b="1" dirty="0">
                <a:solidFill>
                  <a:srgbClr val="2E2E2E"/>
                </a:solidFill>
                <a:latin typeface="Roboto Condensed"/>
              </a:rPr>
              <a:t>Le lapin : animal sacré de l’archipel</a:t>
            </a:r>
            <a:endParaRPr lang="fr-FR" b="1" i="0" dirty="0">
              <a:solidFill>
                <a:srgbClr val="2E2E2E"/>
              </a:solidFill>
              <a:effectLst/>
              <a:latin typeface="Roboto Condensed"/>
            </a:endParaRPr>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397" y="4353052"/>
            <a:ext cx="497455" cy="2352548"/>
          </a:xfrm>
          <a:prstGeom prst="rect">
            <a:avLst/>
          </a:prstGeom>
        </p:spPr>
      </p:pic>
      <p:sp>
        <p:nvSpPr>
          <p:cNvPr id="7" name="Rectangle 6"/>
          <p:cNvSpPr/>
          <p:nvPr/>
        </p:nvSpPr>
        <p:spPr>
          <a:xfrm>
            <a:off x="345124" y="1021053"/>
            <a:ext cx="3689499" cy="4801314"/>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Si le lapin est très présent dans le folklore et la culture japonaise, ce n’est pas uniquement pour sa frimousse adorable et son côté </a:t>
            </a:r>
            <a:r>
              <a:rPr lang="fr-FR" dirty="0" err="1">
                <a:solidFill>
                  <a:srgbClr val="2E2E2E"/>
                </a:solidFill>
                <a:latin typeface="Roboto" panose="02000000000000000000" pitchFamily="2" charset="0"/>
              </a:rPr>
              <a:t>kawaii</a:t>
            </a:r>
            <a:r>
              <a:rPr lang="fr-FR" dirty="0">
                <a:solidFill>
                  <a:srgbClr val="2E2E2E"/>
                </a:solidFill>
                <a:latin typeface="Roboto" panose="02000000000000000000" pitchFamily="2" charset="0"/>
              </a:rPr>
              <a:t>. Le lapin est un personnage bien ancré dans la mythologie nippone. Si on le retrouve dans les mangas et les boutiques souvenirs, on peut aussi le vénérer au sanctuaire shinto de </a:t>
            </a:r>
            <a:r>
              <a:rPr lang="fr-FR" dirty="0" err="1">
                <a:solidFill>
                  <a:srgbClr val="2E2E2E"/>
                </a:solidFill>
                <a:latin typeface="Roboto" panose="02000000000000000000" pitchFamily="2" charset="0"/>
              </a:rPr>
              <a:t>Hakuto-jinja</a:t>
            </a:r>
            <a:r>
              <a:rPr lang="fr-FR" dirty="0">
                <a:solidFill>
                  <a:srgbClr val="2E2E2E"/>
                </a:solidFill>
                <a:latin typeface="Roboto" panose="02000000000000000000" pitchFamily="2" charset="0"/>
              </a:rPr>
              <a:t> consacré à la </a:t>
            </a:r>
            <a:r>
              <a:rPr lang="fr-FR" b="1" dirty="0">
                <a:solidFill>
                  <a:srgbClr val="2E2E2E"/>
                </a:solidFill>
                <a:latin typeface="Roboto" panose="02000000000000000000" pitchFamily="2" charset="0"/>
              </a:rPr>
              <a:t>légende du lapin blanc d’</a:t>
            </a:r>
            <a:r>
              <a:rPr lang="fr-FR" b="1" dirty="0" err="1">
                <a:solidFill>
                  <a:srgbClr val="2E2E2E"/>
                </a:solidFill>
                <a:latin typeface="Roboto" panose="02000000000000000000" pitchFamily="2" charset="0"/>
              </a:rPr>
              <a:t>Inaba</a:t>
            </a:r>
            <a:r>
              <a:rPr lang="fr-FR" dirty="0">
                <a:solidFill>
                  <a:srgbClr val="2E2E2E"/>
                </a:solidFill>
                <a:latin typeface="Roboto" panose="02000000000000000000" pitchFamily="2" charset="0"/>
              </a:rPr>
              <a:t>. Symbole d’amour et de guérison, de nombreux couples rendent visite au lapin blanc pour bénir leur union ou soigner des maladies de peau.</a:t>
            </a:r>
            <a:endParaRPr lang="fr-FR" dirty="0"/>
          </a:p>
        </p:txBody>
      </p:sp>
    </p:spTree>
    <p:extLst>
      <p:ext uri="{BB962C8B-B14F-4D97-AF65-F5344CB8AC3E}">
        <p14:creationId xmlns:p14="http://schemas.microsoft.com/office/powerpoint/2010/main" val="2356570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749443" y="412234"/>
            <a:ext cx="6335389" cy="461665"/>
          </a:xfrm>
          <a:prstGeom prst="rect">
            <a:avLst/>
          </a:prstGeom>
        </p:spPr>
        <p:txBody>
          <a:bodyPr wrap="none">
            <a:spAutoFit/>
          </a:bodyPr>
          <a:lstStyle/>
          <a:p>
            <a:r>
              <a:rPr lang="fr-FR" sz="2400" b="1" dirty="0">
                <a:solidFill>
                  <a:srgbClr val="2E2E2E"/>
                </a:solidFill>
                <a:latin typeface="Roboto Condensed"/>
              </a:rPr>
              <a:t>La tortue : symbole de longévité au Japon</a:t>
            </a:r>
            <a:endParaRPr lang="fr-FR" sz="2400" b="1" i="0" dirty="0">
              <a:solidFill>
                <a:srgbClr val="2E2E2E"/>
              </a:solidFill>
              <a:effectLst/>
              <a:latin typeface="Roboto Condensed"/>
            </a:endParaRPr>
          </a:p>
        </p:txBody>
      </p:sp>
    </p:spTree>
    <p:extLst>
      <p:ext uri="{BB962C8B-B14F-4D97-AF65-F5344CB8AC3E}">
        <p14:creationId xmlns:p14="http://schemas.microsoft.com/office/powerpoint/2010/main" val="40627548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0200" y="1300160"/>
            <a:ext cx="7920000" cy="4626438"/>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0" y="4441952"/>
            <a:ext cx="473286" cy="2238248"/>
          </a:xfrm>
          <a:prstGeom prst="rect">
            <a:avLst/>
          </a:prstGeom>
        </p:spPr>
      </p:pic>
      <p:sp>
        <p:nvSpPr>
          <p:cNvPr id="6" name="Rectangle 5"/>
          <p:cNvSpPr/>
          <p:nvPr/>
        </p:nvSpPr>
        <p:spPr>
          <a:xfrm>
            <a:off x="473286" y="1489720"/>
            <a:ext cx="3535114" cy="4247317"/>
          </a:xfrm>
          <a:prstGeom prst="rect">
            <a:avLst/>
          </a:prstGeom>
          <a:solidFill>
            <a:schemeClr val="bg1">
              <a:lumMod val="95000"/>
            </a:schemeClr>
          </a:solidFill>
        </p:spPr>
        <p:txBody>
          <a:bodyPr wrap="square">
            <a:spAutoFit/>
          </a:bodyPr>
          <a:lstStyle/>
          <a:p>
            <a:r>
              <a:rPr lang="fr-FR" b="1" dirty="0">
                <a:latin typeface="Roboto" panose="02000000000000000000" pitchFamily="2" charset="0"/>
                <a:ea typeface="Roboto" panose="02000000000000000000" pitchFamily="2" charset="0"/>
              </a:rPr>
              <a:t>Symbole de longévité et de bon augure</a:t>
            </a:r>
            <a:r>
              <a:rPr lang="fr-FR" dirty="0">
                <a:latin typeface="Roboto" panose="02000000000000000000" pitchFamily="2" charset="0"/>
                <a:ea typeface="Roboto" panose="02000000000000000000" pitchFamily="2" charset="0"/>
              </a:rPr>
              <a:t> au Japon, la tortue est également associée à notre bonne vieille Terre. Cet animal fait l’objet de nombreuses légendes dont la plus connue remonte au Nihon-</a:t>
            </a:r>
            <a:r>
              <a:rPr lang="fr-FR" dirty="0" err="1">
                <a:latin typeface="Roboto" panose="02000000000000000000" pitchFamily="2" charset="0"/>
                <a:ea typeface="Roboto" panose="02000000000000000000" pitchFamily="2" charset="0"/>
              </a:rPr>
              <a:t>Shoki</a:t>
            </a:r>
            <a:r>
              <a:rPr lang="fr-FR" dirty="0">
                <a:latin typeface="Roboto" panose="02000000000000000000" pitchFamily="2" charset="0"/>
                <a:ea typeface="Roboto" panose="02000000000000000000" pitchFamily="2" charset="0"/>
              </a:rPr>
              <a:t>,</a:t>
            </a:r>
          </a:p>
          <a:p>
            <a:r>
              <a:rPr lang="fr-FR" dirty="0">
                <a:latin typeface="Roboto" panose="02000000000000000000" pitchFamily="2" charset="0"/>
                <a:ea typeface="Roboto" panose="02000000000000000000" pitchFamily="2" charset="0"/>
              </a:rPr>
              <a:t> un ouvrage très ancien sur les origines du Japon et de la dynastie. La </a:t>
            </a:r>
            <a:r>
              <a:rPr lang="fr-FR" b="1" dirty="0">
                <a:latin typeface="Roboto" panose="02000000000000000000" pitchFamily="2" charset="0"/>
                <a:ea typeface="Roboto" panose="02000000000000000000" pitchFamily="2" charset="0"/>
              </a:rPr>
              <a:t>légende d’</a:t>
            </a:r>
            <a:r>
              <a:rPr lang="fr-FR" b="1" dirty="0" err="1">
                <a:latin typeface="Roboto" panose="02000000000000000000" pitchFamily="2" charset="0"/>
                <a:ea typeface="Roboto" panose="02000000000000000000" pitchFamily="2" charset="0"/>
              </a:rPr>
              <a:t>Urashima</a:t>
            </a:r>
            <a:r>
              <a:rPr lang="fr-FR" b="1" dirty="0">
                <a:latin typeface="Roboto" panose="02000000000000000000" pitchFamily="2" charset="0"/>
                <a:ea typeface="Roboto" panose="02000000000000000000" pitchFamily="2" charset="0"/>
              </a:rPr>
              <a:t> Taro</a:t>
            </a:r>
            <a:r>
              <a:rPr lang="fr-FR" dirty="0">
                <a:latin typeface="Roboto" panose="02000000000000000000" pitchFamily="2" charset="0"/>
                <a:ea typeface="Roboto" panose="02000000000000000000" pitchFamily="2" charset="0"/>
              </a:rPr>
              <a:t> raconte l’histoire d’un homme qui sauve un bébé tortue. Pour le remercier, la mère du petit rescapé l’invite dans son Royaume aquatique.</a:t>
            </a:r>
            <a:endParaRPr lang="fr-FR" b="1" dirty="0">
              <a:solidFill>
                <a:srgbClr val="2E2E2E"/>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390742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
            <a:ext cx="12192000" cy="6853731"/>
          </a:xfrm>
          <a:prstGeom prst="rect">
            <a:avLst/>
          </a:prstGeom>
        </p:spPr>
      </p:pic>
    </p:spTree>
    <p:extLst>
      <p:ext uri="{BB962C8B-B14F-4D97-AF65-F5344CB8AC3E}">
        <p14:creationId xmlns:p14="http://schemas.microsoft.com/office/powerpoint/2010/main" val="26779859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6075" y="1317624"/>
            <a:ext cx="7920000" cy="4628069"/>
          </a:xfrm>
          <a:prstGeom prst="rect">
            <a:avLst/>
          </a:prstGeom>
        </p:spPr>
      </p:pic>
      <p:sp>
        <p:nvSpPr>
          <p:cNvPr id="4" name="Rectangle 3"/>
          <p:cNvSpPr/>
          <p:nvPr/>
        </p:nvSpPr>
        <p:spPr>
          <a:xfrm>
            <a:off x="5402034" y="6209890"/>
            <a:ext cx="5096332" cy="369332"/>
          </a:xfrm>
          <a:prstGeom prst="rect">
            <a:avLst/>
          </a:prstGeom>
        </p:spPr>
        <p:txBody>
          <a:bodyPr wrap="none">
            <a:spAutoFit/>
          </a:bodyPr>
          <a:lstStyle/>
          <a:p>
            <a:r>
              <a:rPr lang="fr-FR" b="1" dirty="0">
                <a:solidFill>
                  <a:srgbClr val="2E2E2E"/>
                </a:solidFill>
                <a:latin typeface="Roboto Condensed"/>
              </a:rPr>
              <a:t>L’Akita </a:t>
            </a:r>
            <a:r>
              <a:rPr lang="fr-FR" b="1" dirty="0" err="1">
                <a:solidFill>
                  <a:srgbClr val="2E2E2E"/>
                </a:solidFill>
                <a:latin typeface="Roboto Condensed"/>
              </a:rPr>
              <a:t>Inu</a:t>
            </a:r>
            <a:r>
              <a:rPr lang="fr-FR" b="1" dirty="0">
                <a:solidFill>
                  <a:srgbClr val="2E2E2E"/>
                </a:solidFill>
                <a:latin typeface="Roboto Condensed"/>
              </a:rPr>
              <a:t> : le chien le plus vénéré au Japon</a:t>
            </a:r>
            <a:endParaRPr lang="fr-FR" b="1" i="0" dirty="0">
              <a:solidFill>
                <a:srgbClr val="2E2E2E"/>
              </a:solidFill>
              <a:effectLst/>
              <a:latin typeface="Roboto Condensed"/>
            </a:endParaRPr>
          </a:p>
        </p:txBody>
      </p:sp>
      <p:sp>
        <p:nvSpPr>
          <p:cNvPr id="5" name="Rectangle 4"/>
          <p:cNvSpPr/>
          <p:nvPr/>
        </p:nvSpPr>
        <p:spPr>
          <a:xfrm>
            <a:off x="163550" y="1316243"/>
            <a:ext cx="3544850" cy="5078313"/>
          </a:xfrm>
          <a:prstGeom prst="rect">
            <a:avLst/>
          </a:prstGeom>
          <a:solidFill>
            <a:schemeClr val="bg1">
              <a:lumMod val="95000"/>
            </a:schemeClr>
          </a:solidFill>
        </p:spPr>
        <p:txBody>
          <a:bodyPr wrap="square">
            <a:spAutoFit/>
          </a:bodyPr>
          <a:lstStyle/>
          <a:p>
            <a:r>
              <a:rPr lang="fr-FR" dirty="0">
                <a:solidFill>
                  <a:srgbClr val="2E2E2E"/>
                </a:solidFill>
                <a:latin typeface="Roboto" panose="02000000000000000000" pitchFamily="2" charset="0"/>
              </a:rPr>
              <a:t>Véritable fierté des japonais, cette race de chien originaire de la région d’Akita était réputée pour chasser l’ours autrefois. </a:t>
            </a:r>
            <a:r>
              <a:rPr lang="fr-FR" b="1" dirty="0">
                <a:solidFill>
                  <a:srgbClr val="2E2E2E"/>
                </a:solidFill>
                <a:latin typeface="Roboto" panose="02000000000000000000" pitchFamily="2" charset="0"/>
              </a:rPr>
              <a:t>Son courage et sa loyauté</a:t>
            </a:r>
            <a:r>
              <a:rPr lang="fr-FR" dirty="0">
                <a:solidFill>
                  <a:srgbClr val="2E2E2E"/>
                </a:solidFill>
                <a:latin typeface="Roboto" panose="02000000000000000000" pitchFamily="2" charset="0"/>
              </a:rPr>
              <a:t> en font le chien le plus apprécié du Japon. Par ailleurs, de nombreuses statues et événements lui sont dédiés. C’est une race qui ressemble au Spitz mais en plus grande, avec un poil épais. Ce chien japonais est particulièrement fidèle, comme peut le témoigner </a:t>
            </a:r>
            <a:r>
              <a:rPr lang="fr-FR" u="sng" dirty="0">
                <a:solidFill>
                  <a:srgbClr val="2B00FF"/>
                </a:solidFill>
                <a:latin typeface="Roboto" panose="02000000000000000000" pitchFamily="2" charset="0"/>
                <a:hlinkClick r:id="rId4" tooltip="L’histoire vraie d’Hachiko, le chien le plus célèbre du Japon"/>
              </a:rPr>
              <a:t>l’histoire d’</a:t>
            </a:r>
            <a:r>
              <a:rPr lang="fr-FR" u="sng" dirty="0" err="1">
                <a:solidFill>
                  <a:srgbClr val="2B00FF"/>
                </a:solidFill>
                <a:latin typeface="Roboto" panose="02000000000000000000" pitchFamily="2" charset="0"/>
                <a:hlinkClick r:id="rId4" tooltip="L’histoire vraie d’Hachiko, le chien le plus célèbre du Japon"/>
              </a:rPr>
              <a:t>Hachiko</a:t>
            </a:r>
            <a:r>
              <a:rPr lang="fr-FR" dirty="0">
                <a:solidFill>
                  <a:srgbClr val="2E2E2E"/>
                </a:solidFill>
                <a:latin typeface="Roboto" panose="02000000000000000000" pitchFamily="2" charset="0"/>
              </a:rPr>
              <a:t>, un Akita célèbre qui attendit son défunt maître pendant 10 ans à la gare de Shibuya.</a:t>
            </a:r>
            <a:endParaRPr lang="fr-FR" dirty="0"/>
          </a:p>
        </p:txBody>
      </p:sp>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3550" y="6394556"/>
            <a:ext cx="725450" cy="365885"/>
          </a:xfrm>
          <a:prstGeom prst="rect">
            <a:avLst/>
          </a:prstGeom>
        </p:spPr>
      </p:pic>
    </p:spTree>
    <p:extLst>
      <p:ext uri="{BB962C8B-B14F-4D97-AF65-F5344CB8AC3E}">
        <p14:creationId xmlns:p14="http://schemas.microsoft.com/office/powerpoint/2010/main" val="38844314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342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2776" y="5068824"/>
            <a:ext cx="1298448" cy="144475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3436" y="2178050"/>
            <a:ext cx="4212000" cy="1479572"/>
          </a:xfrm>
          <a:prstGeom prst="rect">
            <a:avLst/>
          </a:prstGeom>
        </p:spPr>
      </p:pic>
      <p:sp>
        <p:nvSpPr>
          <p:cNvPr id="5" name="ZoneTexte 4"/>
          <p:cNvSpPr txBox="1"/>
          <p:nvPr/>
        </p:nvSpPr>
        <p:spPr>
          <a:xfrm>
            <a:off x="6159500" y="4203700"/>
            <a:ext cx="4432300" cy="369332"/>
          </a:xfrm>
          <a:prstGeom prst="rect">
            <a:avLst/>
          </a:prstGeom>
          <a:noFill/>
        </p:spPr>
        <p:txBody>
          <a:bodyPr wrap="square" rtlCol="0">
            <a:spAutoFit/>
          </a:bodyPr>
          <a:lstStyle/>
          <a:p>
            <a:r>
              <a:rPr lang="fr-FR" dirty="0" smtClean="0"/>
              <a:t>Commentaires et images du NET:</a:t>
            </a:r>
            <a:endParaRPr lang="fr-FR" dirty="0"/>
          </a:p>
        </p:txBody>
      </p:sp>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895" y="4388366"/>
            <a:ext cx="446431" cy="2378980"/>
          </a:xfrm>
          <a:prstGeom prst="rect">
            <a:avLst/>
          </a:prstGeom>
        </p:spPr>
      </p:pic>
    </p:spTree>
    <p:extLst>
      <p:ext uri="{BB962C8B-B14F-4D97-AF65-F5344CB8AC3E}">
        <p14:creationId xmlns:p14="http://schemas.microsoft.com/office/powerpoint/2010/main" val="203867576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930</Words>
  <Application>Microsoft Office PowerPoint</Application>
  <PresentationFormat>Grand écran</PresentationFormat>
  <Paragraphs>28</Paragraphs>
  <Slides>20</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20</vt:i4>
      </vt:variant>
    </vt:vector>
  </HeadingPairs>
  <TitlesOfParts>
    <vt:vector size="26" baseType="lpstr">
      <vt:lpstr>Arial</vt:lpstr>
      <vt:lpstr>Calibri</vt:lpstr>
      <vt:lpstr>Calibri Light</vt:lpstr>
      <vt:lpstr>Roboto</vt:lpstr>
      <vt:lpstr>Roboto Condensed</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2026-03-15T16:17:09Z</dcterms:created>
  <dcterms:modified xsi:type="dcterms:W3CDTF">2026-03-15T18:45:47Z</dcterms:modified>
</cp:coreProperties>
</file>