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302" r:id="rId3"/>
    <p:sldId id="257" r:id="rId4"/>
    <p:sldId id="264" r:id="rId5"/>
    <p:sldId id="307" r:id="rId6"/>
    <p:sldId id="265" r:id="rId7"/>
    <p:sldId id="311" r:id="rId8"/>
    <p:sldId id="266" r:id="rId9"/>
    <p:sldId id="303" r:id="rId10"/>
    <p:sldId id="312" r:id="rId11"/>
    <p:sldId id="267" r:id="rId12"/>
    <p:sldId id="304" r:id="rId13"/>
    <p:sldId id="269" r:id="rId14"/>
    <p:sldId id="273" r:id="rId15"/>
    <p:sldId id="274" r:id="rId16"/>
    <p:sldId id="275" r:id="rId17"/>
    <p:sldId id="276" r:id="rId18"/>
    <p:sldId id="277" r:id="rId19"/>
    <p:sldId id="305" r:id="rId20"/>
    <p:sldId id="309" r:id="rId21"/>
    <p:sldId id="278" r:id="rId22"/>
    <p:sldId id="280" r:id="rId23"/>
    <p:sldId id="281" r:id="rId24"/>
    <p:sldId id="284" r:id="rId25"/>
    <p:sldId id="286" r:id="rId26"/>
    <p:sldId id="287" r:id="rId27"/>
    <p:sldId id="290" r:id="rId28"/>
    <p:sldId id="298" r:id="rId29"/>
    <p:sldId id="301" r:id="rId30"/>
    <p:sldId id="296" r:id="rId31"/>
  </p:sldIdLst>
  <p:sldSz cx="8785225" cy="6516688"/>
  <p:notesSz cx="6858000" cy="9144000"/>
  <p:defaultTextStyle>
    <a:defPPr>
      <a:defRPr lang="fr-FR"/>
    </a:defPPr>
    <a:lvl1pPr algn="l" defTabSz="873125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36563" indent="20638" algn="l" defTabSz="873125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873125" indent="41275" algn="l" defTabSz="873125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11275" indent="60325" algn="l" defTabSz="873125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747838" indent="80963" algn="l" defTabSz="873125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053">
          <p15:clr>
            <a:srgbClr val="A4A3A4"/>
          </p15:clr>
        </p15:guide>
        <p15:guide id="2" pos="27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2" autoAdjust="0"/>
    <p:restoredTop sz="94660"/>
  </p:normalViewPr>
  <p:slideViewPr>
    <p:cSldViewPr>
      <p:cViewPr varScale="1">
        <p:scale>
          <a:sx n="56" d="100"/>
          <a:sy n="56" d="100"/>
        </p:scale>
        <p:origin x="1258" y="38"/>
      </p:cViewPr>
      <p:guideLst>
        <p:guide orient="horz" pos="2053"/>
        <p:guide pos="27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391FDD-B179-4970-B450-FEFDC4C5909C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19188" y="685800"/>
            <a:ext cx="4619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6A82434-9AD3-422B-9295-9C7854E3DC9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83873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58892" y="2024398"/>
            <a:ext cx="7467441" cy="13968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17784" y="3692790"/>
            <a:ext cx="6149658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5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5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3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0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15D65-12BE-4482-BE96-989C5D8B0DFB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E4BB8-9F33-4DBC-8D6E-37DE6FE5CEC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839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0CD0D-269E-4A21-BDF1-D42C0DFF7958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AEA91-0E03-4435-8ED4-5F9939F1051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563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3972" y="4187576"/>
            <a:ext cx="7467441" cy="129428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93972" y="2762051"/>
            <a:ext cx="7467441" cy="1425525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1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5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869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58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2304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6022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9739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74343-AA79-4BFD-B164-FB991F746B65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B4FB-6323-48A6-ACFB-E427897E18E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519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9261" y="1520561"/>
            <a:ext cx="3880141" cy="430071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65823" y="1520561"/>
            <a:ext cx="3880141" cy="430071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37C3F-692B-4883-816B-A9D588B93CFF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589F8-19A4-4BFA-B7A4-958003674C4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313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9261" y="1458713"/>
            <a:ext cx="3881667" cy="6079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175" indent="0">
              <a:buNone/>
              <a:defRPr sz="1900" b="1"/>
            </a:lvl2pPr>
            <a:lvl3pPr marL="874349" indent="0">
              <a:buNone/>
              <a:defRPr sz="1700" b="1"/>
            </a:lvl3pPr>
            <a:lvl4pPr marL="1311524" indent="0">
              <a:buNone/>
              <a:defRPr sz="1500" b="1"/>
            </a:lvl4pPr>
            <a:lvl5pPr marL="1748699" indent="0">
              <a:buNone/>
              <a:defRPr sz="1500" b="1"/>
            </a:lvl5pPr>
            <a:lvl6pPr marL="2185873" indent="0">
              <a:buNone/>
              <a:defRPr sz="1500" b="1"/>
            </a:lvl6pPr>
            <a:lvl7pPr marL="2623048" indent="0">
              <a:buNone/>
              <a:defRPr sz="1500" b="1"/>
            </a:lvl7pPr>
            <a:lvl8pPr marL="3060222" indent="0">
              <a:buNone/>
              <a:defRPr sz="1500" b="1"/>
            </a:lvl8pPr>
            <a:lvl9pPr marL="3497397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61" y="2066635"/>
            <a:ext cx="3881667" cy="3754639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62773" y="1458713"/>
            <a:ext cx="3883191" cy="6079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175" indent="0">
              <a:buNone/>
              <a:defRPr sz="1900" b="1"/>
            </a:lvl2pPr>
            <a:lvl3pPr marL="874349" indent="0">
              <a:buNone/>
              <a:defRPr sz="1700" b="1"/>
            </a:lvl3pPr>
            <a:lvl4pPr marL="1311524" indent="0">
              <a:buNone/>
              <a:defRPr sz="1500" b="1"/>
            </a:lvl4pPr>
            <a:lvl5pPr marL="1748699" indent="0">
              <a:buNone/>
              <a:defRPr sz="1500" b="1"/>
            </a:lvl5pPr>
            <a:lvl6pPr marL="2185873" indent="0">
              <a:buNone/>
              <a:defRPr sz="1500" b="1"/>
            </a:lvl6pPr>
            <a:lvl7pPr marL="2623048" indent="0">
              <a:buNone/>
              <a:defRPr sz="1500" b="1"/>
            </a:lvl7pPr>
            <a:lvl8pPr marL="3060222" indent="0">
              <a:buNone/>
              <a:defRPr sz="1500" b="1"/>
            </a:lvl8pPr>
            <a:lvl9pPr marL="3497397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462773" y="2066635"/>
            <a:ext cx="3883191" cy="3754639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47F1A-57C7-48F5-94E6-75E7456F7B02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027F6-426D-4293-BA1A-370D8433928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199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CB7DE-B195-4E9E-B59B-1BB7B8944E5D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B13A04-6270-4B42-8185-F2D9496767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836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2C9F0-37E1-423A-B752-877E2F993C08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154D7-5094-4E21-BBCD-3D89E7D8BCF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03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9262" y="259461"/>
            <a:ext cx="2890278" cy="110421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34779" y="259461"/>
            <a:ext cx="4911185" cy="556181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9262" y="1363678"/>
            <a:ext cx="2890278" cy="4457596"/>
          </a:xfrm>
        </p:spPr>
        <p:txBody>
          <a:bodyPr/>
          <a:lstStyle>
            <a:lvl1pPr marL="0" indent="0">
              <a:buNone/>
              <a:defRPr sz="1300"/>
            </a:lvl1pPr>
            <a:lvl2pPr marL="437175" indent="0">
              <a:buNone/>
              <a:defRPr sz="1100"/>
            </a:lvl2pPr>
            <a:lvl3pPr marL="874349" indent="0">
              <a:buNone/>
              <a:defRPr sz="1000"/>
            </a:lvl3pPr>
            <a:lvl4pPr marL="1311524" indent="0">
              <a:buNone/>
              <a:defRPr sz="900"/>
            </a:lvl4pPr>
            <a:lvl5pPr marL="1748699" indent="0">
              <a:buNone/>
              <a:defRPr sz="900"/>
            </a:lvl5pPr>
            <a:lvl6pPr marL="2185873" indent="0">
              <a:buNone/>
              <a:defRPr sz="900"/>
            </a:lvl6pPr>
            <a:lvl7pPr marL="2623048" indent="0">
              <a:buNone/>
              <a:defRPr sz="900"/>
            </a:lvl7pPr>
            <a:lvl8pPr marL="3060222" indent="0">
              <a:buNone/>
              <a:defRPr sz="900"/>
            </a:lvl8pPr>
            <a:lvl9pPr marL="349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7543A-1ED6-44BD-81EE-E670C0D58DA4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FEFF7-093A-4D57-A607-DA689C1DDAC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3177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21966" y="4561682"/>
            <a:ext cx="5271135" cy="53853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21966" y="582278"/>
            <a:ext cx="5271135" cy="3910013"/>
          </a:xfrm>
        </p:spPr>
        <p:txBody>
          <a:bodyPr rtlCol="0">
            <a:normAutofit/>
          </a:bodyPr>
          <a:lstStyle>
            <a:lvl1pPr marL="0" indent="0">
              <a:buNone/>
              <a:defRPr sz="3100"/>
            </a:lvl1pPr>
            <a:lvl2pPr marL="437175" indent="0">
              <a:buNone/>
              <a:defRPr sz="2700"/>
            </a:lvl2pPr>
            <a:lvl3pPr marL="874349" indent="0">
              <a:buNone/>
              <a:defRPr sz="2300"/>
            </a:lvl3pPr>
            <a:lvl4pPr marL="1311524" indent="0">
              <a:buNone/>
              <a:defRPr sz="1900"/>
            </a:lvl4pPr>
            <a:lvl5pPr marL="1748699" indent="0">
              <a:buNone/>
              <a:defRPr sz="1900"/>
            </a:lvl5pPr>
            <a:lvl6pPr marL="2185873" indent="0">
              <a:buNone/>
              <a:defRPr sz="1900"/>
            </a:lvl6pPr>
            <a:lvl7pPr marL="2623048" indent="0">
              <a:buNone/>
              <a:defRPr sz="1900"/>
            </a:lvl7pPr>
            <a:lvl8pPr marL="3060222" indent="0">
              <a:buNone/>
              <a:defRPr sz="1900"/>
            </a:lvl8pPr>
            <a:lvl9pPr marL="3497397" indent="0">
              <a:buNone/>
              <a:defRPr sz="19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21966" y="5100214"/>
            <a:ext cx="5271135" cy="764805"/>
          </a:xfrm>
        </p:spPr>
        <p:txBody>
          <a:bodyPr/>
          <a:lstStyle>
            <a:lvl1pPr marL="0" indent="0">
              <a:buNone/>
              <a:defRPr sz="1300"/>
            </a:lvl1pPr>
            <a:lvl2pPr marL="437175" indent="0">
              <a:buNone/>
              <a:defRPr sz="1100"/>
            </a:lvl2pPr>
            <a:lvl3pPr marL="874349" indent="0">
              <a:buNone/>
              <a:defRPr sz="1000"/>
            </a:lvl3pPr>
            <a:lvl4pPr marL="1311524" indent="0">
              <a:buNone/>
              <a:defRPr sz="900"/>
            </a:lvl4pPr>
            <a:lvl5pPr marL="1748699" indent="0">
              <a:buNone/>
              <a:defRPr sz="900"/>
            </a:lvl5pPr>
            <a:lvl6pPr marL="2185873" indent="0">
              <a:buNone/>
              <a:defRPr sz="900"/>
            </a:lvl6pPr>
            <a:lvl7pPr marL="2623048" indent="0">
              <a:buNone/>
              <a:defRPr sz="900"/>
            </a:lvl7pPr>
            <a:lvl8pPr marL="3060222" indent="0">
              <a:buNone/>
              <a:defRPr sz="900"/>
            </a:lvl8pPr>
            <a:lvl9pPr marL="349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FA1E6-ECB5-415D-B986-7C2505FA4F4B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3A076-B6C5-4C5D-9185-46BA7562CF6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693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06110-A59A-4376-9223-196B7C4356C4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DFAFC-2648-4B6D-B4E0-CD286C686D8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988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369288" y="260970"/>
            <a:ext cx="1976676" cy="556030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9261" y="260970"/>
            <a:ext cx="5783606" cy="556030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F9047-40EB-48EE-B775-3E61CA377D30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EA6FC-F2D5-405C-A86E-EB746124B52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058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4807">
            <a:alpha val="6588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39738" y="260350"/>
            <a:ext cx="7905750" cy="10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7435" tIns="43717" rIns="87435" bIns="437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39738" y="1520825"/>
            <a:ext cx="79057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7435" tIns="43717" rIns="87435" bIns="43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9738" y="6040438"/>
            <a:ext cx="2049462" cy="346075"/>
          </a:xfrm>
          <a:prstGeom prst="rect">
            <a:avLst/>
          </a:prstGeom>
        </p:spPr>
        <p:txBody>
          <a:bodyPr vert="horz" lIns="87435" tIns="43717" rIns="87435" bIns="43717" rtlCol="0" anchor="ctr"/>
          <a:lstStyle>
            <a:lvl1pPr algn="l" defTabSz="874349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723C8D-A88B-4B51-A059-9A06374B60FD}" type="datetimeFigureOut">
              <a:rPr lang="fr-FR"/>
              <a:pPr>
                <a:defRPr/>
              </a:pPr>
              <a:t>11/03/2026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01963" y="6040438"/>
            <a:ext cx="2781300" cy="346075"/>
          </a:xfrm>
          <a:prstGeom prst="rect">
            <a:avLst/>
          </a:prstGeom>
        </p:spPr>
        <p:txBody>
          <a:bodyPr vert="horz" lIns="87435" tIns="43717" rIns="87435" bIns="43717" rtlCol="0" anchor="ctr"/>
          <a:lstStyle>
            <a:lvl1pPr algn="ctr" defTabSz="874349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296025" y="6040438"/>
            <a:ext cx="2049463" cy="346075"/>
          </a:xfrm>
          <a:prstGeom prst="rect">
            <a:avLst/>
          </a:prstGeom>
        </p:spPr>
        <p:txBody>
          <a:bodyPr vert="horz" wrap="square" lIns="87435" tIns="43717" rIns="87435" bIns="43717" numCol="1" anchor="ctr" anchorCtr="0" compatLnSpc="1">
            <a:prstTxWarp prst="textNoShape">
              <a:avLst/>
            </a:prstTxWarp>
          </a:bodyPr>
          <a:lstStyle>
            <a:lvl1pPr algn="r">
              <a:defRPr sz="11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DB86CC9-7E5B-47B1-8134-CC786D1A772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xStyles>
    <p:titleStyle>
      <a:lvl1pPr algn="ctr" defTabSz="873125" rtl="0" fontAlgn="base"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873125" rtl="0" fontAlgn="base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2pPr>
      <a:lvl3pPr algn="ctr" defTabSz="873125" rtl="0" fontAlgn="base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3pPr>
      <a:lvl4pPr algn="ctr" defTabSz="873125" rtl="0" fontAlgn="base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4pPr>
      <a:lvl5pPr algn="ctr" defTabSz="873125" rtl="0" fontAlgn="base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5pPr>
      <a:lvl6pPr marL="457200" algn="ctr" defTabSz="873125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6pPr>
      <a:lvl7pPr marL="914400" algn="ctr" defTabSz="873125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7pPr>
      <a:lvl8pPr marL="1371600" algn="ctr" defTabSz="873125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8pPr>
      <a:lvl9pPr marL="1828800" algn="ctr" defTabSz="873125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</a:defRPr>
      </a:lvl9pPr>
    </p:titleStyle>
    <p:bodyStyle>
      <a:lvl1pPr marL="327025" indent="-327025" algn="l" defTabSz="873125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09613" indent="-273050" algn="l" defTabSz="873125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00" indent="-217488" algn="l" defTabSz="873125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763" indent="-217488" algn="l" defTabSz="873125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913" indent="-217488" algn="l" defTabSz="873125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461" indent="-218587" algn="l" defTabSz="874349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635" indent="-218587" algn="l" defTabSz="874349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8810" indent="-218587" algn="l" defTabSz="874349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5984" indent="-218587" algn="l" defTabSz="874349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175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349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524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699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5873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048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222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397" algn="l" defTabSz="87434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Image1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2" descr="Image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79400"/>
            <a:ext cx="8308975" cy="595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1194" y="2743200"/>
            <a:ext cx="80614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LES GORGES DU TARN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900" y="4810125"/>
            <a:ext cx="1609725" cy="1428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  <p:sndAc>
          <p:stSnd loop="1">
            <p:snd r:embed="rId2" name="Musique Guitare 5.wav"/>
          </p:stSnd>
        </p:sndAc>
      </p:transition>
    </mc:Choice>
    <mc:Fallback>
      <p:transition spd="slow" advTm="6000">
        <p:fade/>
        <p:sndAc>
          <p:stSnd loop="1">
            <p:snd r:embed="rId2" name="Musique Guitare 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2" descr="St-Chély-du-Tarn  m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ZoneTexte 3"/>
          <p:cNvSpPr txBox="1">
            <a:spLocks noChangeArrowheads="1"/>
          </p:cNvSpPr>
          <p:nvPr/>
        </p:nvSpPr>
        <p:spPr bwMode="auto">
          <a:xfrm>
            <a:off x="514350" y="306388"/>
            <a:ext cx="77565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Seules quarante résurgences viennent alimenter la rivière tout au long de son </a:t>
            </a:r>
          </a:p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parcours dans les gorges, dont la plupart jaillissent des plus proches falaises.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5" descr="Image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84163"/>
            <a:ext cx="8289925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ZoneTexte 3"/>
          <p:cNvSpPr txBox="1">
            <a:spLocks noChangeArrowheads="1"/>
          </p:cNvSpPr>
          <p:nvPr/>
        </p:nvSpPr>
        <p:spPr bwMode="auto">
          <a:xfrm>
            <a:off x="1281113" y="377825"/>
            <a:ext cx="622300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il y a plusieurs villages pittoresques le long de la route à visiter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2" descr="la  malene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ZoneTexte 3"/>
          <p:cNvSpPr txBox="1">
            <a:spLocks noChangeArrowheads="1"/>
          </p:cNvSpPr>
          <p:nvPr/>
        </p:nvSpPr>
        <p:spPr bwMode="auto">
          <a:xfrm>
            <a:off x="109538" y="306388"/>
            <a:ext cx="85661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La Malène : en plein cœur des gorges du Tarn, le bourg jouit d'une réputation nationale</a:t>
            </a:r>
          </a:p>
          <a:p>
            <a:pPr eaLnBrk="1" hangingPunct="1"/>
            <a:r>
              <a:rPr lang="fr-FR" altLang="fr-FR"/>
              <a:t> et internationale. Ce village a connu des heures difficiles au cours de son histoire,</a:t>
            </a:r>
          </a:p>
          <a:p>
            <a:pPr eaLnBrk="1" hangingPunct="1"/>
            <a:r>
              <a:rPr lang="fr-FR" altLang="fr-FR"/>
              <a:t> le rocher de la barre en porte encore les stigmates noircit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2" descr="Les Bateliers de La Malène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ZoneTexte 3"/>
          <p:cNvSpPr txBox="1">
            <a:spLocks noChangeArrowheads="1"/>
          </p:cNvSpPr>
          <p:nvPr/>
        </p:nvSpPr>
        <p:spPr bwMode="auto">
          <a:xfrm>
            <a:off x="2974975" y="306388"/>
            <a:ext cx="283527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Les Bateliers de La Malène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2" descr="les vignes A partir des Vignes, le défilé des Gorges devient presque rectiligne profilant une symétrie quasi parfaite à partir de la rivière jusqu'aux berges aux pentes couvertes de profondes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ZoneTexte 3"/>
          <p:cNvSpPr txBox="1">
            <a:spLocks noChangeArrowheads="1"/>
          </p:cNvSpPr>
          <p:nvPr/>
        </p:nvSpPr>
        <p:spPr bwMode="auto">
          <a:xfrm>
            <a:off x="146050" y="377825"/>
            <a:ext cx="849947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A partir des Vignes, le défilé des Gorges devient presque rectiligne profilant une </a:t>
            </a:r>
          </a:p>
          <a:p>
            <a:pPr eaLnBrk="1" hangingPunct="1"/>
            <a:r>
              <a:rPr lang="fr-FR" altLang="fr-FR"/>
              <a:t>symétrie quasi parfaite à partir de la rivière jusqu'aux berges aux pentes couvertes et</a:t>
            </a:r>
          </a:p>
          <a:p>
            <a:pPr eaLnBrk="1" hangingPunct="1"/>
            <a:r>
              <a:rPr lang="fr-FR" altLang="fr-FR"/>
              <a:t> profondes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C:\Users\Fiorentino\Pictures\Prades - Gorges du Tarn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ZoneTexte 5"/>
          <p:cNvSpPr txBox="1">
            <a:spLocks noChangeArrowheads="1"/>
          </p:cNvSpPr>
          <p:nvPr/>
        </p:nvSpPr>
        <p:spPr bwMode="auto">
          <a:xfrm>
            <a:off x="3240088" y="306388"/>
            <a:ext cx="23034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600"/>
              <a:t>Prades Gorges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2" descr="point sublime Saint-Georges-de-Levejac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93688"/>
            <a:ext cx="8280400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ZoneTexte 3"/>
          <p:cNvSpPr txBox="1">
            <a:spLocks noChangeArrowheads="1"/>
          </p:cNvSpPr>
          <p:nvPr/>
        </p:nvSpPr>
        <p:spPr bwMode="auto">
          <a:xfrm>
            <a:off x="2351088" y="306388"/>
            <a:ext cx="40830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point sublime Saint-Georges-de-Levejac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2" descr="castelbouc   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90513"/>
            <a:ext cx="8280400" cy="593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ZoneTexte 3"/>
          <p:cNvSpPr txBox="1">
            <a:spLocks noChangeArrowheads="1"/>
          </p:cNvSpPr>
          <p:nvPr/>
        </p:nvSpPr>
        <p:spPr bwMode="auto">
          <a:xfrm>
            <a:off x="3722688" y="306388"/>
            <a:ext cx="13398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Castelbouc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3" descr="St-Chély-du-Tarn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ZoneTexte 3"/>
          <p:cNvSpPr txBox="1">
            <a:spLocks noChangeArrowheads="1"/>
          </p:cNvSpPr>
          <p:nvPr/>
        </p:nvSpPr>
        <p:spPr bwMode="auto">
          <a:xfrm>
            <a:off x="504825" y="306388"/>
            <a:ext cx="80438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St Chely du transité sur la rive gauche du Tarn, le petit village a gardé une belle </a:t>
            </a:r>
          </a:p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architecture traditionnelle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3" descr="Saint Chély du Tarn  b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ZoneTexte 3"/>
          <p:cNvSpPr txBox="1">
            <a:spLocks noChangeArrowheads="1"/>
          </p:cNvSpPr>
          <p:nvPr/>
        </p:nvSpPr>
        <p:spPr bwMode="auto">
          <a:xfrm>
            <a:off x="3348038" y="306388"/>
            <a:ext cx="20891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Saint Chély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2" descr="st chely du tarn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ZoneTexte 3"/>
          <p:cNvSpPr txBox="1">
            <a:spLocks noChangeArrowheads="1"/>
          </p:cNvSpPr>
          <p:nvPr/>
        </p:nvSpPr>
        <p:spPr bwMode="auto">
          <a:xfrm>
            <a:off x="3494088" y="306388"/>
            <a:ext cx="17970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St Chely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2" descr="Saint-Georges-de-Lévéjac - Gorges du Tarn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ZoneTexte 3"/>
          <p:cNvSpPr txBox="1">
            <a:spLocks noChangeArrowheads="1"/>
          </p:cNvSpPr>
          <p:nvPr/>
        </p:nvSpPr>
        <p:spPr bwMode="auto">
          <a:xfrm>
            <a:off x="2176463" y="233363"/>
            <a:ext cx="44323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Saint Georges de Lévéjac  Gorges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2" descr="Image3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76225"/>
            <a:ext cx="8302625" cy="596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ZoneTexte 3"/>
          <p:cNvSpPr txBox="1">
            <a:spLocks noChangeArrowheads="1"/>
          </p:cNvSpPr>
          <p:nvPr/>
        </p:nvSpPr>
        <p:spPr bwMode="auto">
          <a:xfrm>
            <a:off x="504825" y="306388"/>
            <a:ext cx="79914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b="1"/>
              <a:t>Un nid d’aigle dans la vallée des vautours :Le château de PEYRELADE</a:t>
            </a:r>
            <a:r>
              <a:rPr lang="fr-FR" altLang="fr-FR"/>
              <a:t/>
            </a:r>
            <a:br>
              <a:rPr lang="fr-FR" altLang="fr-FR"/>
            </a:br>
            <a:endParaRPr lang="fr-FR" altLang="fr-FR"/>
          </a:p>
          <a:p>
            <a:pPr eaLnBrk="1" hangingPunct="1"/>
            <a:r>
              <a:rPr lang="fr-FR" altLang="fr-FR"/>
              <a:t/>
            </a:r>
            <a:br>
              <a:rPr lang="fr-FR" altLang="fr-FR"/>
            </a:br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2" descr="Image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84163"/>
            <a:ext cx="8289925" cy="59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ZoneTexte 3"/>
          <p:cNvSpPr txBox="1">
            <a:spLocks noChangeArrowheads="1"/>
          </p:cNvSpPr>
          <p:nvPr/>
        </p:nvSpPr>
        <p:spPr bwMode="auto">
          <a:xfrm>
            <a:off x="1871663" y="306388"/>
            <a:ext cx="51752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Tour et piton rocheux sur lequel s'appuie le château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2" descr="Image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77813"/>
            <a:ext cx="8308975" cy="596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ZoneTexte 3"/>
          <p:cNvSpPr txBox="1">
            <a:spLocks noChangeArrowheads="1"/>
          </p:cNvSpPr>
          <p:nvPr/>
        </p:nvSpPr>
        <p:spPr bwMode="auto">
          <a:xfrm>
            <a:off x="227013" y="306388"/>
            <a:ext cx="83312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Ce château forteresse de part sa situation a été un des plus  important du Rouergue</a:t>
            </a:r>
            <a:br>
              <a:rPr lang="fr-FR" altLang="fr-FR"/>
            </a:br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2" descr="Image2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76225"/>
            <a:ext cx="8302625" cy="596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ZoneTexte 3"/>
          <p:cNvSpPr txBox="1">
            <a:spLocks noChangeArrowheads="1"/>
          </p:cNvSpPr>
          <p:nvPr/>
        </p:nvSpPr>
        <p:spPr bwMode="auto">
          <a:xfrm>
            <a:off x="2659063" y="306388"/>
            <a:ext cx="34671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Le pont Cassé à Rozier sur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2" descr="Image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276225"/>
            <a:ext cx="8299450" cy="596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ZoneTexte 3"/>
          <p:cNvSpPr txBox="1">
            <a:spLocks noChangeArrowheads="1"/>
          </p:cNvSpPr>
          <p:nvPr/>
        </p:nvSpPr>
        <p:spPr bwMode="auto">
          <a:xfrm>
            <a:off x="1385888" y="161925"/>
            <a:ext cx="60134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Sainte-Enimie est accrochée au Causse sur le  bord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2" descr="sainte-enimie-2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ZoneTexte 3"/>
          <p:cNvSpPr txBox="1">
            <a:spLocks noChangeArrowheads="1"/>
          </p:cNvSpPr>
          <p:nvPr/>
        </p:nvSpPr>
        <p:spPr bwMode="auto">
          <a:xfrm>
            <a:off x="3744913" y="306388"/>
            <a:ext cx="15430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Sainte-Enimie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3" descr="la chapelle Saint Saturnin st emilie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ZoneTexte 4"/>
          <p:cNvSpPr txBox="1">
            <a:spLocks noChangeArrowheads="1"/>
          </p:cNvSpPr>
          <p:nvPr/>
        </p:nvSpPr>
        <p:spPr bwMode="auto">
          <a:xfrm>
            <a:off x="3887788" y="306388"/>
            <a:ext cx="15938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Sainte Enimie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 2" descr="Image3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279400"/>
            <a:ext cx="8305800" cy="595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ZoneTexte 3"/>
          <p:cNvSpPr txBox="1">
            <a:spLocks noChangeArrowheads="1"/>
          </p:cNvSpPr>
          <p:nvPr/>
        </p:nvSpPr>
        <p:spPr bwMode="auto">
          <a:xfrm>
            <a:off x="2879725" y="306388"/>
            <a:ext cx="2662238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Sainte Enimie les Gorges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 3" descr="Image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80988"/>
            <a:ext cx="8302625" cy="595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ZoneTexte 3"/>
          <p:cNvSpPr txBox="1">
            <a:spLocks noChangeArrowheads="1"/>
          </p:cNvSpPr>
          <p:nvPr/>
        </p:nvSpPr>
        <p:spPr bwMode="auto">
          <a:xfrm>
            <a:off x="3868738" y="306388"/>
            <a:ext cx="10477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Peyrelau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3" descr="Block1163006!_!Les-gorges-du-Tarn_lightbox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ZoneTexte 3"/>
          <p:cNvSpPr txBox="1">
            <a:spLocks noChangeArrowheads="1"/>
          </p:cNvSpPr>
          <p:nvPr/>
        </p:nvSpPr>
        <p:spPr bwMode="auto">
          <a:xfrm>
            <a:off x="3360738" y="233363"/>
            <a:ext cx="206375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Les gorges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 2" descr="eau merveilleusement claire entre des parois abruptes très colorées ; des plages de galets offrent en prime lieu de pique-nique et de baignade !...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ZoneTexte 3"/>
          <p:cNvSpPr txBox="1">
            <a:spLocks noChangeArrowheads="1"/>
          </p:cNvSpPr>
          <p:nvPr/>
        </p:nvSpPr>
        <p:spPr bwMode="auto">
          <a:xfrm>
            <a:off x="382588" y="377825"/>
            <a:ext cx="80200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Eau merveilleusement claire entre des parois abruptes très colorées ; des plages</a:t>
            </a:r>
          </a:p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 degalets offrent en prime lieu de pique-nique et de baignade !...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2" descr="Hourtous-gorges-du-Tarn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ZoneTexte 3"/>
          <p:cNvSpPr txBox="1">
            <a:spLocks noChangeArrowheads="1"/>
          </p:cNvSpPr>
          <p:nvPr/>
        </p:nvSpPr>
        <p:spPr bwMode="auto">
          <a:xfrm>
            <a:off x="3079750" y="306388"/>
            <a:ext cx="26257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Hourtous gorges du Tarn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2" descr="Le Rozier et Les Vignes, le canyon constitue un couloir grandiose, régulier, pratiquement rectiligne, cerné de falaises très découpées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ZoneTexte 3"/>
          <p:cNvSpPr txBox="1">
            <a:spLocks noChangeArrowheads="1"/>
          </p:cNvSpPr>
          <p:nvPr/>
        </p:nvSpPr>
        <p:spPr bwMode="auto">
          <a:xfrm>
            <a:off x="650875" y="306388"/>
            <a:ext cx="74834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Le Rozier et Les Vignes, le canyon constitue un couloir grandiose, régulier, </a:t>
            </a:r>
          </a:p>
          <a:p>
            <a:pPr eaLnBrk="1" hangingPunct="1"/>
            <a:r>
              <a:rPr lang="fr-FR" altLang="fr-FR"/>
              <a:t>pratiquement rectiligne, cerné de falaises très découpées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2" descr="Pas de Soucy, encombré par un chaos de rochers détachés des parois, sous lequel la rivière disparaît sur une centaine de mètres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8892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ZoneTexte 3"/>
          <p:cNvSpPr txBox="1">
            <a:spLocks noChangeArrowheads="1"/>
          </p:cNvSpPr>
          <p:nvPr/>
        </p:nvSpPr>
        <p:spPr bwMode="auto">
          <a:xfrm>
            <a:off x="576263" y="306388"/>
            <a:ext cx="76327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Pas de Soucy, encombré par un chaos de rochers détachés des parois, sous</a:t>
            </a:r>
          </a:p>
          <a:p>
            <a:pPr eaLnBrk="1" hangingPunct="1"/>
            <a:r>
              <a:rPr lang="fr-FR" altLang="fr-FR"/>
              <a:t> lequel la rivière disparaît sur une centaine de mètres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 4" descr="Image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77813"/>
            <a:ext cx="8302625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Image 3" descr="C'est au village du Rozier, situé au confluent du Tarn et de La Jonte  que commence vraiment le canyon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306388"/>
            <a:ext cx="8280400" cy="593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3" descr="Image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AFEFF"/>
              </a:clrFrom>
              <a:clrTo>
                <a:srgbClr val="FA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77887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 2" descr="Les gorges se poursuivent jusqu'à hauteur du village d'Ispagnac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ZoneTexte 3"/>
          <p:cNvSpPr txBox="1">
            <a:spLocks noChangeArrowheads="1"/>
          </p:cNvSpPr>
          <p:nvPr/>
        </p:nvSpPr>
        <p:spPr bwMode="auto">
          <a:xfrm>
            <a:off x="1193800" y="306388"/>
            <a:ext cx="63976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31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Les gorges se poursuivent jusqu'à hauteur du village d'Ispagnac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908" y="5098028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2" y="5065225"/>
            <a:ext cx="1578695" cy="8937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Gorges du Tarn de Carmin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Gorges du Tarn de Carminé</Template>
  <TotalTime>35</TotalTime>
  <Words>315</Words>
  <Application>Microsoft Office PowerPoint</Application>
  <PresentationFormat>Personnalisé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Arial</vt:lpstr>
      <vt:lpstr>Calibri</vt:lpstr>
      <vt:lpstr>Les Gorges du Tarn de Carminé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gorges du Tarn</dc:title>
  <dc:creator>BEYAERT Jean-Louis</dc:creator>
  <cp:lastModifiedBy>user</cp:lastModifiedBy>
  <cp:revision>9</cp:revision>
  <dcterms:created xsi:type="dcterms:W3CDTF">2010-10-22T05:16:03Z</dcterms:created>
  <dcterms:modified xsi:type="dcterms:W3CDTF">2026-03-11T19:01:59Z</dcterms:modified>
  <cp:contentStatus/>
</cp:coreProperties>
</file>