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23"/>
  </p:notesMasterIdLst>
  <p:handoutMasterIdLst>
    <p:handoutMasterId r:id="rId24"/>
  </p:handoutMasterIdLst>
  <p:sldIdLst>
    <p:sldId id="333" r:id="rId5"/>
    <p:sldId id="334" r:id="rId6"/>
    <p:sldId id="282" r:id="rId7"/>
    <p:sldId id="335" r:id="rId8"/>
    <p:sldId id="347" r:id="rId9"/>
    <p:sldId id="348" r:id="rId10"/>
    <p:sldId id="338" r:id="rId11"/>
    <p:sldId id="336" r:id="rId12"/>
    <p:sldId id="341" r:id="rId13"/>
    <p:sldId id="342" r:id="rId14"/>
    <p:sldId id="343" r:id="rId15"/>
    <p:sldId id="339" r:id="rId16"/>
    <p:sldId id="344" r:id="rId17"/>
    <p:sldId id="345" r:id="rId18"/>
    <p:sldId id="340" r:id="rId19"/>
    <p:sldId id="346" r:id="rId20"/>
    <p:sldId id="349" r:id="rId21"/>
    <p:sldId id="337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4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 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987551867219917E-3"/>
                  <c:y val="1.161946259985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88520055325035"/>
                      <c:h val="5.08932461873638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10D-4CB0-A380-7CA66EF30B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venir Next LT Pro" panose="020B0504020202020204" pitchFamily="34" charset="77"/>
                    <a:ea typeface="Source Sans Pro Black" panose="020B0503030403020204" pitchFamily="34" charset="0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Marge bénéficiaire nette</c:v>
                </c:pt>
                <c:pt idx="1">
                  <c:v>Marge brute</c:v>
                </c:pt>
                <c:pt idx="2">
                  <c:v>Taux de conversion des prospects</c:v>
                </c:pt>
                <c:pt idx="3">
                  <c:v>Taux de rétention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0.33889999999999998</c:v>
                </c:pt>
                <c:pt idx="1">
                  <c:v>0.68899999999999995</c:v>
                </c:pt>
                <c:pt idx="2">
                  <c:v>2.4E-2</c:v>
                </c:pt>
                <c:pt idx="3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5-4BFC-A64E-D0B402117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7527776"/>
        <c:axId val="727528608"/>
      </c:barChart>
      <c:catAx>
        <c:axId val="7275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cs"/>
              </a:defRPr>
            </a:pPr>
            <a:endParaRPr lang="fr-FR"/>
          </a:p>
        </c:txPr>
        <c:crossAx val="727528608"/>
        <c:crosses val="autoZero"/>
        <c:auto val="1"/>
        <c:lblAlgn val="ctr"/>
        <c:lblOffset val="100"/>
        <c:noMultiLvlLbl val="0"/>
      </c:catAx>
      <c:valAx>
        <c:axId val="72752860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pPr>
            <a:endParaRPr lang="fr-FR"/>
          </a:p>
        </c:txPr>
        <c:crossAx val="727527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27D075F3-F595-4504-9F27-07459C9A0A1F}" type="datetime1">
              <a:rPr lang="fr-FR" smtClean="0"/>
              <a:t>19/03/2026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D77777AE-A626-4F47-81EF-9ADAA3528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65E12684-8410-4249-9150-93D2A98FE751}" type="datetime1">
              <a:rPr lang="fr-FR" smtClean="0"/>
              <a:pPr/>
              <a:t>19/03/2026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E1449098-A5DD-8745-9BDA-7818ECA2289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73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1449098-A5DD-8745-9BDA-7818ECA2289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85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Forme libre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fr-FR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30" name="Forme libre : Forme 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28" name="Forme libre : Forme 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1" name="Forme libre 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3" name="Espace réservé du texte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fr-FR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fr-FR" sz="2400" b="0">
                <a:solidFill>
                  <a:schemeClr val="bg1"/>
                </a:solidFill>
                <a:latin typeface="+mn-lt"/>
              </a:defRPr>
            </a:lvl2pPr>
            <a:lvl3pPr>
              <a:defRPr lang="fr-FR" sz="2400" b="0">
                <a:solidFill>
                  <a:schemeClr val="bg1"/>
                </a:solidFill>
                <a:latin typeface="+mn-lt"/>
              </a:defRPr>
            </a:lvl3pPr>
            <a:lvl4pPr>
              <a:defRPr lang="fr-FR" sz="2400" b="0">
                <a:solidFill>
                  <a:schemeClr val="bg1"/>
                </a:solidFill>
                <a:latin typeface="+mn-lt"/>
              </a:defRPr>
            </a:lvl4pPr>
            <a:lvl5pPr>
              <a:defRPr lang="fr-FR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’icô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fr-FR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’image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fr-FR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Espace réservé d’image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fr-FR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rtlCol="0" anchor="ctr"/>
          <a:lstStyle>
            <a:lvl1pPr algn="l"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au de comparaison 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0" name="Forme libre : Forme 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fr-FR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fr-FR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fr-FR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 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pic>
        <p:nvPicPr>
          <p:cNvPr id="3" name="Graphisme 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orme libre : Forme 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 gauch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re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3" name="Espace réservé du pied de page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85" name="Espace réservé du numéro de diapositive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6" name="Forme libre 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 droi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3" name="Espace réservé du pied de page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85" name="Espace réservé du numéro de diapositive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5" name="Forme libre 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10" name="Forme libre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11" name="Graphisme 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à jour trimestriel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fr-FR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fr-FR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fr-FR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fr-FR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sme 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7" name="Espace réservé du texte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fr-FR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fr-FR" sz="2400" b="0">
                <a:solidFill>
                  <a:schemeClr val="bg1"/>
                </a:solidFill>
                <a:latin typeface="+mn-lt"/>
              </a:defRPr>
            </a:lvl2pPr>
            <a:lvl3pPr>
              <a:defRPr lang="fr-FR" sz="2400" b="0">
                <a:solidFill>
                  <a:schemeClr val="bg1"/>
                </a:solidFill>
                <a:latin typeface="+mn-lt"/>
              </a:defRPr>
            </a:lvl3pPr>
            <a:lvl4pPr>
              <a:defRPr lang="fr-FR" sz="2400" b="0">
                <a:solidFill>
                  <a:schemeClr val="bg1"/>
                </a:solidFill>
                <a:latin typeface="+mn-lt"/>
              </a:defRPr>
            </a:lvl4pPr>
            <a:lvl5pPr>
              <a:defRPr lang="fr-FR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fr-FR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fr-FR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e l’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fr-FR"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fr-FR" sz="1400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6" name="Graphisme 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 rtlCol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fr-FR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orme libre : Forme 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fr-FR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fr-FR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’équipe de droi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3" name="Espace réservé du pied de page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85" name="Espace réservé du numéro de diapositive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Espace réservé d’image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’image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’équipe de gauch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5" name="Espace réservé du numéro de diapositive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Espace réservé d’image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’image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fr-FR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TOUT LE PERSONNEL DE CONTOSO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versair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fr-FR" sz="2400" smtClean="0">
                <a:solidFill>
                  <a:schemeClr val="bg1"/>
                </a:solidFill>
              </a:defRPr>
            </a:lvl1pPr>
            <a:lvl2pPr>
              <a:defRPr lang="fr-FR" sz="2400" smtClean="0">
                <a:solidFill>
                  <a:schemeClr val="bg1"/>
                </a:solidFill>
              </a:defRPr>
            </a:lvl2pPr>
            <a:lvl3pPr>
              <a:defRPr lang="fr-FR" sz="24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pPr marL="347472" lvl="0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/>
              <a:t>Cliquez pour modifier les styles du texte du masque</a:t>
            </a:r>
          </a:p>
          <a:p>
            <a:pPr marL="347472" lvl="1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/>
              <a:t>Deuxième niveau</a:t>
            </a:r>
          </a:p>
          <a:p>
            <a:pPr marL="347472" lvl="2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/>
              <a:t>Troisième niveau</a:t>
            </a:r>
          </a:p>
          <a:p>
            <a:pPr marL="347472" lvl="3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/>
              <a:t>Quatrième niveau</a:t>
            </a:r>
          </a:p>
          <a:p>
            <a:pPr marL="347472" lvl="4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fr-FR" sz="3800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lang="fr-FR" sz="1400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g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1" name="Forme libre : Forme 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fr-FR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fr-FR"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fld id="{5D9ACC8A-FA13-47DD-9722-0749C5E70D5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fr-FR"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fr-FR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r-FR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r-FR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r-FR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r-FR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fr-FR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sv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1527142"/>
            <a:ext cx="4681728" cy="224933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CONTOSO </a:t>
            </a:r>
            <a:br>
              <a:rPr lang="fr-FR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fr-FR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TOUT LE PERSONNEL</a:t>
            </a:r>
            <a:endParaRPr lang="fr-FR" dirty="0"/>
          </a:p>
        </p:txBody>
      </p:sp>
      <p:pic>
        <p:nvPicPr>
          <p:cNvPr id="4" name="Caméra 3" descr="Objet Cameo">
            <a:extLst>
              <a:ext uri="{FF2B5EF4-FFF2-40B4-BE49-F238E27FC236}">
                <a16:creationId xmlns:a16="http://schemas.microsoft.com/office/drawing/2014/main" id="{5FE4ADD6-B592-56C2-9E30-E0271B47371E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b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Mises à jour et points forts à l’échelle de l’entreprise </a:t>
            </a:r>
            <a:endParaRPr lang="fr-FR" sz="2400" b="0" spc="0" dirty="0">
              <a:solidFill>
                <a:schemeClr val="bg1"/>
              </a:solidFill>
              <a:latin typeface="Avenir Next LT Pro" panose="020B0504020202020204" pitchFamily="34" charset="77"/>
              <a:cs typeface="Segoe UI"/>
            </a:endParaRP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97D0A-994C-90DB-7BAF-3AABEBA2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20XX POINTS FORTS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AF1CAF-67BF-D186-5B86-140B7E4128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Grands moments</a:t>
            </a:r>
          </a:p>
        </p:txBody>
      </p:sp>
      <p:pic>
        <p:nvPicPr>
          <p:cNvPr id="12" name="Espace réservé d’image 11" descr="Graphique linéaire avec remplissage uni">
            <a:extLst>
              <a:ext uri="{FF2B5EF4-FFF2-40B4-BE49-F238E27FC236}">
                <a16:creationId xmlns:a16="http://schemas.microsoft.com/office/drawing/2014/main" id="{56F577E0-6992-5DE1-6DC3-6286561EE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AEC62C3-EFF7-54EE-5235-48020489F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79394"/>
            <a:ext cx="2441448" cy="6588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Croissance des ventes de 4,5 %</a:t>
            </a:r>
          </a:p>
        </p:txBody>
      </p:sp>
      <p:pic>
        <p:nvPicPr>
          <p:cNvPr id="13" name="Espace réservé d’image 12" descr="Argent avec remplissage uni">
            <a:extLst>
              <a:ext uri="{FF2B5EF4-FFF2-40B4-BE49-F238E27FC236}">
                <a16:creationId xmlns:a16="http://schemas.microsoft.com/office/drawing/2014/main" id="{2D5661BC-9B41-C53F-7960-FFF3C33B6F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E77A6065-CCB8-FA19-7B6E-D93010D7BA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733077"/>
            <a:ext cx="2441448" cy="6588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Flux de trésorerie net de 13,2 millions $</a:t>
            </a:r>
          </a:p>
        </p:txBody>
      </p:sp>
      <p:pic>
        <p:nvPicPr>
          <p:cNvPr id="14" name="Espace réservé d’image 13" descr="Flèche : Demi-tour vertical avec remplissage uni">
            <a:extLst>
              <a:ext uri="{FF2B5EF4-FFF2-40B4-BE49-F238E27FC236}">
                <a16:creationId xmlns:a16="http://schemas.microsoft.com/office/drawing/2014/main" id="{C4C85770-35F4-F1B4-E2DD-B4919A6B0D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2647987-4CB0-E511-FA5C-1A1F17FC53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36087"/>
            <a:ext cx="2441448" cy="6588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Réduction des émissions de GES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6FDE4C-298C-13F5-3E1B-1F39D1623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2EB0BE-9B17-5E43-9777-038379D8D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pic>
        <p:nvPicPr>
          <p:cNvPr id="54" name="Caméra 53" descr="Objet Cameo">
            <a:extLst>
              <a:ext uri="{FF2B5EF4-FFF2-40B4-BE49-F238E27FC236}">
                <a16:creationId xmlns:a16="http://schemas.microsoft.com/office/drawing/2014/main" id="{4A7C249F-90D8-D058-31C3-41BC59FACD18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4384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lf="http://schemas.microsoft.com/office/drawing/2021/livefeed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20XX POINTS FAIBLES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39721D-8F30-B0F5-1D79-8E5D62E20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42313D-8A74-C7D2-1018-ED646000CA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Coût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EB684-8EF9-4F71-0863-C7E0E90E86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Matières premières</a:t>
            </a:r>
          </a:p>
          <a:p>
            <a:pPr rtl="0"/>
            <a:r>
              <a:rPr lang="fr-FR" dirty="0"/>
              <a:t>Énergie</a:t>
            </a:r>
          </a:p>
          <a:p>
            <a:pPr rtl="0"/>
            <a:r>
              <a:rPr lang="fr-FR" dirty="0"/>
              <a:t>Transport</a:t>
            </a:r>
          </a:p>
          <a:p>
            <a:pPr rtl="0"/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B842146-62CF-D602-CF31-A3312DBA73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Logistique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5429D7-37DD-6B73-9942-3D5C77D7668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Interruptions de la croissance du marché</a:t>
            </a:r>
          </a:p>
          <a:p>
            <a:pPr rtl="0"/>
            <a:r>
              <a:rPr lang="fr-FR"/>
              <a:t>Volumes inférieurs au T4</a:t>
            </a:r>
          </a:p>
          <a:p>
            <a:pPr rtl="0"/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B21404C-8185-D013-784D-FE99FEABFC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Croissance</a:t>
            </a:r>
          </a:p>
          <a:p>
            <a:pPr rtl="0"/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A568E3C-9D15-D59C-8D03-6873D888AAF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Capacité d’entreposage réduite au T4</a:t>
            </a:r>
          </a:p>
          <a:p>
            <a:pPr rtl="0"/>
            <a:r>
              <a:rPr lang="fr-FR"/>
              <a:t>Nombre limité d’entrepôts</a:t>
            </a:r>
          </a:p>
          <a:p>
            <a:pPr rtl="0"/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1B3FBF-9756-C40A-A7A1-55D30F4E3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pic>
        <p:nvPicPr>
          <p:cNvPr id="10" name="Caméra 9" descr="Objet Cameo">
            <a:extLst>
              <a:ext uri="{FF2B5EF4-FFF2-40B4-BE49-F238E27FC236}">
                <a16:creationId xmlns:a16="http://schemas.microsoft.com/office/drawing/2014/main" id="{51B28397-094B-CAE4-8B20-A80B16E0DF66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9488" y="0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840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4732D-CA87-5F29-02B7-03B9EEA9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903" y="676656"/>
            <a:ext cx="4236720" cy="549554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PROJETS ACTUELS ET MÉTRIQUES CLÉS</a:t>
            </a:r>
            <a:endParaRPr lang="fr-FR" dirty="0"/>
          </a:p>
        </p:txBody>
      </p:sp>
      <p:pic>
        <p:nvPicPr>
          <p:cNvPr id="3" name="Caméra 2" descr="Objet Cameo">
            <a:extLst>
              <a:ext uri="{FF2B5EF4-FFF2-40B4-BE49-F238E27FC236}">
                <a16:creationId xmlns:a16="http://schemas.microsoft.com/office/drawing/2014/main" id="{527159CB-EE21-78E3-70B4-AD7FAE0A183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379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méra 6" descr="Objet Cameo">
            <a:extLst>
              <a:ext uri="{FF2B5EF4-FFF2-40B4-BE49-F238E27FC236}">
                <a16:creationId xmlns:a16="http://schemas.microsoft.com/office/drawing/2014/main" id="{6179457F-6BD7-8A8B-B220-7A6E0D5B7E1D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368F4F0-2842-4918-7C8F-98FED866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PROJET </a:t>
            </a:r>
            <a:br>
              <a:rPr lang="fr-FR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fr-FR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ÉTAT DU RAPPORT</a:t>
            </a:r>
            <a:br>
              <a:rPr lang="fr-FR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fr-FR" dirty="0"/>
          </a:p>
        </p:txBody>
      </p:sp>
      <p:graphicFrame>
        <p:nvGraphicFramePr>
          <p:cNvPr id="6" name="Tableau 9">
            <a:extLst>
              <a:ext uri="{FF2B5EF4-FFF2-40B4-BE49-F238E27FC236}">
                <a16:creationId xmlns:a16="http://schemas.microsoft.com/office/drawing/2014/main" id="{C2AB2D30-7154-C545-8FB0-6851541C1D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9065953"/>
              </p:ext>
            </p:extLst>
          </p:nvPr>
        </p:nvGraphicFramePr>
        <p:xfrm>
          <a:off x="722313" y="1947863"/>
          <a:ext cx="4830075" cy="265427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28880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  <a:gridCol w="2301195">
                  <a:extLst>
                    <a:ext uri="{9D8B030D-6E8A-4147-A177-3AD203B41FA5}">
                      <a16:colId xmlns:a16="http://schemas.microsoft.com/office/drawing/2014/main" val="2281444103"/>
                    </a:ext>
                  </a:extLst>
                </a:gridCol>
              </a:tblGrid>
              <a:tr h="610439"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algn="l" rtl="0"/>
                      <a:r>
                        <a:rPr lang="fr-FR" sz="20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PROJETS CLÉS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algn="l" rtl="0"/>
                      <a:r>
                        <a:rPr lang="fr-FR" sz="2400" b="0" spc="0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% ACHÈVEMENT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578431"/>
                  </a:ext>
                </a:extLst>
              </a:tr>
              <a:tr h="610439"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lvl="0" algn="l" rtl="0">
                        <a:buNone/>
                      </a:pPr>
                      <a:r>
                        <a:rPr lang="fr-FR" sz="1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Europium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fr-FR"/>
                      </a:pPr>
                      <a:r>
                        <a:rPr lang="fr-FR" sz="1400" b="0" i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90 %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610439"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kern="1200" cap="none" spc="10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Bravo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fr-FR"/>
                      </a:pPr>
                      <a:r>
                        <a:rPr lang="fr-FR" sz="1400" b="0" i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70 %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  <a:tr h="610439"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Poisson rouge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fr-FR"/>
                      </a:pPr>
                      <a:r>
                        <a:rPr lang="fr-FR" sz="1400" b="0" i="0" u="none" strike="noStrike" kern="1200" cap="none" spc="10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43 %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5225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108F44-CB1E-D23C-765A-0F771E20D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60E6E6-CD02-0F86-A36E-3AC4C58D9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28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méra 6" descr="Objet Cameo">
            <a:extLst>
              <a:ext uri="{FF2B5EF4-FFF2-40B4-BE49-F238E27FC236}">
                <a16:creationId xmlns:a16="http://schemas.microsoft.com/office/drawing/2014/main" id="{7F766078-BA98-662A-1484-532161E08B68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FD687C-C110-BB41-4B2F-20F713D0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MÉTRIQUES CLÉS</a:t>
            </a:r>
            <a:br>
              <a:rPr lang="fr-FR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5A900-C3F8-0B6A-0C66-AAE6F4FC3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B620A7-2B19-1420-4BD7-BFF44A5967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graphicFrame>
        <p:nvGraphicFramePr>
          <p:cNvPr id="6" name="Espace réservé du contenu 11" descr="Graphique à barres">
            <a:extLst>
              <a:ext uri="{FF2B5EF4-FFF2-40B4-BE49-F238E27FC236}">
                <a16:creationId xmlns:a16="http://schemas.microsoft.com/office/drawing/2014/main" id="{DC7E3059-F68D-D8CA-6F6B-7BCCAC414A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2015407"/>
              </p:ext>
            </p:extLst>
          </p:nvPr>
        </p:nvGraphicFramePr>
        <p:xfrm>
          <a:off x="6858000" y="2001838"/>
          <a:ext cx="459105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631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c="http://schemas.openxmlformats.org/drawingml/2006/chart"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1CD94-758C-CD83-B432-587A5F3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PERSPEC-TIVES D’AVENIR </a:t>
            </a:r>
            <a:br>
              <a:rPr lang="fr-FR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fr-FR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TO 20XX</a:t>
            </a:r>
            <a:endParaRPr lang="fr-FR" dirty="0"/>
          </a:p>
        </p:txBody>
      </p:sp>
      <p:pic>
        <p:nvPicPr>
          <p:cNvPr id="3" name="Caméra 2" descr="Objet Cameo">
            <a:extLst>
              <a:ext uri="{FF2B5EF4-FFF2-40B4-BE49-F238E27FC236}">
                <a16:creationId xmlns:a16="http://schemas.microsoft.com/office/drawing/2014/main" id="{41954197-24E5-B7FE-E6CA-5DC7C66A1A35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965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EFD27-DC4E-9751-39B1-ADD77419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402336"/>
            <a:ext cx="5614416" cy="141732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CHRONOLOGIE DE CROISSANCE STRATÉGIQUE</a:t>
            </a:r>
            <a:br>
              <a:rPr lang="fr-FR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DF92B7-9C1D-774F-E7ED-5770E2E1E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8DF478A-CD05-D287-BF6B-2E1492F9A5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80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T1 : Espaces à croissance élevée</a:t>
            </a:r>
            <a:endParaRPr lang="fr-FR" sz="180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Posterama" panose="020B0504020200020000" pitchFamily="34" charset="0"/>
            </a:endParaRPr>
          </a:p>
          <a:p>
            <a:pPr rtl="0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5149DF-7ADA-3871-6E4D-56F787C5C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Acheter et conserver les investissements pour atteindre la croissance</a:t>
            </a:r>
          </a:p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Le temps peut s’avérer plus efficace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2998DC5-6BBF-233D-15F8-69BF22B6C5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80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T2 : Marchés en croissance clés </a:t>
            </a:r>
            <a:endParaRPr lang="fr-FR" sz="180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Posterama" panose="020B0504020200020000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187CD17-8DED-81A3-31E2-A5F25200D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94735"/>
            <a:ext cx="2935224" cy="1225296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Acquérir des partenaires internationaux</a:t>
            </a:r>
          </a:p>
          <a:p>
            <a:pPr marL="342900" indent="-34290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Développer la capacité de l’entrepôt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CC29CA0-0C19-3579-1249-562A5A45E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80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À long terme : entreprise orientée vers ses objectifs  </a:t>
            </a:r>
            <a:endParaRPr lang="fr-FR" sz="180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Posterama" panose="020B0504020200020000" pitchFamily="34" charset="0"/>
            </a:endParaRPr>
          </a:p>
          <a:p>
            <a:pPr rtl="0"/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957F3F-62D8-DD4A-7E54-F70956B0BCE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182743"/>
            <a:ext cx="2935224" cy="1225296"/>
          </a:xfrm>
        </p:spPr>
        <p:txBody>
          <a:bodyPr rtlCol="0"/>
          <a:lstStyle>
            <a:defPPr>
              <a:defRPr lang="fr-FR"/>
            </a:defPPr>
          </a:lstStyle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Acheter et conserver les investissements pour atteindre la croissance</a:t>
            </a:r>
          </a:p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Le temps peut s’avérer plus efficace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pic>
        <p:nvPicPr>
          <p:cNvPr id="10" name="Caméra 9" descr="Objet Cameo">
            <a:extLst>
              <a:ext uri="{FF2B5EF4-FFF2-40B4-BE49-F238E27FC236}">
                <a16:creationId xmlns:a16="http://schemas.microsoft.com/office/drawing/2014/main" id="{E5861932-6F7B-BBBA-9EFD-F6564DAB6854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9488" y="-1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871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éra 4" descr="Objet Cameo">
            <a:extLst>
              <a:ext uri="{FF2B5EF4-FFF2-40B4-BE49-F238E27FC236}">
                <a16:creationId xmlns:a16="http://schemas.microsoft.com/office/drawing/2014/main" id="{454FB057-3814-6171-E691-FC9D671F5B7D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D65B33-C463-413B-A15D-841A1D84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CRÉER UN AVENIR MEILLEUR, ENSEMBLE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E0DB89-29A7-D056-DEE2-B14653F89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spc="30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Contoso</a:t>
            </a:r>
            <a:endParaRPr lang="fr-FR" sz="2400" dirty="0">
              <a:latin typeface="Avenir Next LT Pro" panose="020B0504020202020204" pitchFamily="34" charset="77"/>
            </a:endParaRPr>
          </a:p>
          <a:p>
            <a:pPr rtl="0"/>
            <a:endParaRPr lang="fr-FR" dirty="0"/>
          </a:p>
        </p:txBody>
      </p:sp>
      <p:pic>
        <p:nvPicPr>
          <p:cNvPr id="4" name="Graphique 3">
            <a:extLst>
              <a:ext uri="{FF2B5EF4-FFF2-40B4-BE49-F238E27FC236}">
                <a16:creationId xmlns:a16="http://schemas.microsoft.com/office/drawing/2014/main" id="{D008E1B0-5985-82A6-0BA5-589A27082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81"/>
          <a:stretch>
            <a:fillRect/>
          </a:stretch>
        </p:blipFill>
        <p:spPr>
          <a:xfrm>
            <a:off x="9815044" y="0"/>
            <a:ext cx="2161410" cy="1510519"/>
          </a:xfrm>
          <a:custGeom>
            <a:avLst/>
            <a:gdLst>
              <a:gd name="connsiteX0" fmla="*/ 0 w 2161410"/>
              <a:gd name="connsiteY0" fmla="*/ 0 h 1510519"/>
              <a:gd name="connsiteX1" fmla="*/ 2161410 w 2161410"/>
              <a:gd name="connsiteY1" fmla="*/ 0 h 1510519"/>
              <a:gd name="connsiteX2" fmla="*/ 2161410 w 2161410"/>
              <a:gd name="connsiteY2" fmla="*/ 1510519 h 1510519"/>
              <a:gd name="connsiteX3" fmla="*/ 0 w 2161410"/>
              <a:gd name="connsiteY3" fmla="*/ 1510519 h 15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410" h="1510519">
                <a:moveTo>
                  <a:pt x="0" y="0"/>
                </a:moveTo>
                <a:lnTo>
                  <a:pt x="2161410" y="0"/>
                </a:lnTo>
                <a:lnTo>
                  <a:pt x="2161410" y="1510519"/>
                </a:lnTo>
                <a:lnTo>
                  <a:pt x="0" y="15105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06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améra 8" descr="Objet Cameo">
            <a:extLst>
              <a:ext uri="{FF2B5EF4-FFF2-40B4-BE49-F238E27FC236}">
                <a16:creationId xmlns:a16="http://schemas.microsoft.com/office/drawing/2014/main" id="{47168F8E-A12D-E5D4-78C5-D77B9F6FE0E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"/>
            <a:ext cx="12191998" cy="6858000"/>
          </a:xfrm>
          <a:prstGeom prst="rect">
            <a:avLst/>
          </a:prstGeom>
        </p:spPr>
      </p:pic>
      <p:pic>
        <p:nvPicPr>
          <p:cNvPr id="10" name="Graphique 9">
            <a:extLst>
              <a:ext uri="{FF2B5EF4-FFF2-40B4-BE49-F238E27FC236}">
                <a16:creationId xmlns:a16="http://schemas.microsoft.com/office/drawing/2014/main" id="{9684A86D-BE8A-8572-ABB5-67B838142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982"/>
          <a:stretch>
            <a:fillRect/>
          </a:stretch>
        </p:blipFill>
        <p:spPr>
          <a:xfrm>
            <a:off x="-2" y="803738"/>
            <a:ext cx="1405296" cy="2018899"/>
          </a:xfrm>
          <a:custGeom>
            <a:avLst/>
            <a:gdLst>
              <a:gd name="connsiteX0" fmla="*/ 0 w 1405296"/>
              <a:gd name="connsiteY0" fmla="*/ 0 h 2018899"/>
              <a:gd name="connsiteX1" fmla="*/ 1405296 w 1405296"/>
              <a:gd name="connsiteY1" fmla="*/ 0 h 2018899"/>
              <a:gd name="connsiteX2" fmla="*/ 1405296 w 1405296"/>
              <a:gd name="connsiteY2" fmla="*/ 2018899 h 2018899"/>
              <a:gd name="connsiteX3" fmla="*/ 0 w 1405296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296" h="2018899">
                <a:moveTo>
                  <a:pt x="0" y="0"/>
                </a:moveTo>
                <a:lnTo>
                  <a:pt x="1405296" y="0"/>
                </a:lnTo>
                <a:lnTo>
                  <a:pt x="1405296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7F5743-1CED-D027-25B0-7CED661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5000" spc="3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Q&amp;R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A6F3D7D-7EE4-B8EB-1F4B-108BA4366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>
              <a:lnSpc>
                <a:spcPct val="85000"/>
              </a:lnSpc>
              <a:spcAft>
                <a:spcPts val="0"/>
              </a:spcAft>
            </a:pPr>
            <a:r>
              <a:rPr lang="fr-FR" sz="2400" b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Veuillez répondre à notre enquête post-réunion</a:t>
            </a:r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FF404F9F-C8DB-6BBB-DED7-1EB80577D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6241" b="53110"/>
          <a:stretch>
            <a:fillRect/>
          </a:stretch>
        </p:blipFill>
        <p:spPr>
          <a:xfrm rot="5400000" flipV="1">
            <a:off x="6883566" y="1566500"/>
            <a:ext cx="5396081" cy="5220786"/>
          </a:xfrm>
          <a:custGeom>
            <a:avLst/>
            <a:gdLst>
              <a:gd name="connsiteX0" fmla="*/ 0 w 5396081"/>
              <a:gd name="connsiteY0" fmla="*/ 0 h 5220786"/>
              <a:gd name="connsiteX1" fmla="*/ 0 w 5396081"/>
              <a:gd name="connsiteY1" fmla="*/ 5220786 h 5220786"/>
              <a:gd name="connsiteX2" fmla="*/ 5396081 w 5396081"/>
              <a:gd name="connsiteY2" fmla="*/ 5220786 h 5220786"/>
              <a:gd name="connsiteX3" fmla="*/ 5396081 w 5396081"/>
              <a:gd name="connsiteY3" fmla="*/ 0 h 52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081" h="5220786">
                <a:moveTo>
                  <a:pt x="0" y="0"/>
                </a:moveTo>
                <a:lnTo>
                  <a:pt x="0" y="5220786"/>
                </a:lnTo>
                <a:lnTo>
                  <a:pt x="5396081" y="5220786"/>
                </a:lnTo>
                <a:lnTo>
                  <a:pt x="5396081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10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éra 19" descr="Objet Cameo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Alexandre Chauvin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>
              <a:lnSpc>
                <a:spcPct val="85000"/>
              </a:lnSpc>
            </a:pPr>
            <a:r>
              <a:rPr lang="fr-FR" sz="1400">
                <a:solidFill>
                  <a:schemeClr val="bg1"/>
                </a:solidFill>
                <a:effectLst/>
                <a:latin typeface="Avenir Next LT Pro"/>
              </a:rPr>
              <a:t>INTERVENANT ET PRÉSIDENT-DIRECTEUR GÉNÉRAL</a:t>
            </a:r>
            <a:endParaRPr lang="fr-FR" sz="14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8F468-997F-D658-1743-13A93123F3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>
              <a:lnSpc>
                <a:spcPct val="85000"/>
              </a:lnSpc>
            </a:pPr>
            <a:r>
              <a:rPr lang="fr-FR" sz="1400" b="0">
                <a:solidFill>
                  <a:schemeClr val="bg1"/>
                </a:solidFill>
                <a:effectLst/>
                <a:latin typeface="Avenir Next LT Pro"/>
                <a:ea typeface="Source Sans Pro" panose="020B0503030403020204" pitchFamily="34" charset="0"/>
              </a:rPr>
              <a:t>Suivez-moi sur les réseaux sociaux </a:t>
            </a:r>
            <a:r>
              <a:rPr lang="fr-FR" sz="1400" b="0">
                <a:solidFill>
                  <a:schemeClr val="bg1"/>
                </a:solidFill>
                <a:latin typeface="Avenir Next LT Pro"/>
                <a:ea typeface="Source Sans Pro" panose="020B0503030403020204" pitchFamily="34" charset="0"/>
              </a:rPr>
              <a:t>&lt;AtSocialHandleHere&gt;</a:t>
            </a:r>
            <a:endParaRPr lang="fr-FR" sz="14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aphisme 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74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>
              <a:lnSpc>
                <a:spcPct val="85000"/>
              </a:lnSpc>
            </a:pPr>
            <a:r>
              <a:rPr lang="fr-FR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PROGRAMME</a:t>
            </a:r>
            <a:endParaRPr lang="fr-FR" sz="38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Espace réservé du numéro de diapositive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ctr" defTabSz="914400" rtl="0" eaLnBrk="1" latinLnBrk="0" hangingPunct="1">
              <a:defRPr lang="fr-FR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3" name="Espace réservé du texte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Introductions</a:t>
            </a:r>
            <a:r>
              <a:rPr lang="fr-FR" sz="2400" b="0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20XX points forts et faibles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Mises à jour clés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Nouvelles initiatives 20XX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Clôture</a:t>
            </a:r>
          </a:p>
          <a:p>
            <a:pPr rtl="0"/>
            <a:endParaRPr lang="fr-FR" dirty="0"/>
          </a:p>
        </p:txBody>
      </p:sp>
      <p:sp>
        <p:nvSpPr>
          <p:cNvPr id="55" name="Espace réservé du pied de page 4">
            <a:extLst>
              <a:ext uri="{FF2B5EF4-FFF2-40B4-BE49-F238E27FC236}">
                <a16:creationId xmlns:a16="http://schemas.microsoft.com/office/drawing/2014/main" id="{71A79962-1E36-F6E7-7132-2FD615A6F225}"/>
              </a:ext>
            </a:extLst>
          </p:cNvPr>
          <p:cNvSpPr txBox="1">
            <a:spLocks/>
          </p:cNvSpPr>
          <p:nvPr/>
        </p:nvSpPr>
        <p:spPr>
          <a:xfrm>
            <a:off x="796918" y="5749741"/>
            <a:ext cx="4959308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ctr" defTabSz="914400" rtl="0" eaLnBrk="1" latinLnBrk="0" hangingPunct="1">
              <a:defRPr lang="fr-FR" sz="1000" b="1" i="0" kern="1200" spc="2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/>
              <a:t>TOUT LE PERSONNEL DE CONTOSO</a:t>
            </a:r>
          </a:p>
        </p:txBody>
      </p:sp>
      <p:pic>
        <p:nvPicPr>
          <p:cNvPr id="52" name="Caméra 51" descr="Objet Cameo">
            <a:extLst>
              <a:ext uri="{FF2B5EF4-FFF2-40B4-BE49-F238E27FC236}">
                <a16:creationId xmlns:a16="http://schemas.microsoft.com/office/drawing/2014/main" id="{AF7F4654-BD20-0B2D-2DD1-6CEB6F8547C6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améra 19" descr="Objet Cameo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 LEADERSHIP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b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Nouveaux employés et anniversaires</a:t>
            </a:r>
          </a:p>
        </p:txBody>
      </p:sp>
      <p:sp>
        <p:nvSpPr>
          <p:cNvPr id="13" name="Forme libre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16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améra 57" descr="Objet Cameo">
            <a:extLst>
              <a:ext uri="{FF2B5EF4-FFF2-40B4-BE49-F238E27FC236}">
                <a16:creationId xmlns:a16="http://schemas.microsoft.com/office/drawing/2014/main" id="{99686326-67CF-B69E-19CF-96FC282516C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83F532-33E6-FC9E-E419-09E9738E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504000" rtlCol="0"/>
          <a:lstStyle>
            <a:defPPr>
              <a:defRPr lang="fr-FR"/>
            </a:defPPr>
          </a:lstStyle>
          <a:p>
            <a:pPr rtl="0"/>
            <a:r>
              <a:rPr lang="fr-FR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ÉQUIPE DE DIRECTION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705D20-A578-05B1-5B99-FFDDE49E9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1E5179-61AA-72B6-5D74-A8BA77309F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pic>
        <p:nvPicPr>
          <p:cNvPr id="16" name="Espace réservé d’image 8" descr="Portrait d’un membre de l’équipe">
            <a:extLst>
              <a:ext uri="{FF2B5EF4-FFF2-40B4-BE49-F238E27FC236}">
                <a16:creationId xmlns:a16="http://schemas.microsoft.com/office/drawing/2014/main" id="{FE10C602-485A-2739-10AB-8C1FAB7C6E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363" y="1646238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88588434-DE46-B8F8-7ACF-1B4136143D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TAKUMA HAYASHI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891290B2-4B41-8F86-A289-A432E6F3FB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 b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Président</a:t>
            </a:r>
          </a:p>
          <a:p>
            <a:pPr rtl="0"/>
            <a:endParaRPr lang="fr-FR" dirty="0"/>
          </a:p>
        </p:txBody>
      </p:sp>
      <p:pic>
        <p:nvPicPr>
          <p:cNvPr id="13" name="Espace réservé d’image 8" descr="Portrait d’un membre de l’équipe">
            <a:extLst>
              <a:ext uri="{FF2B5EF4-FFF2-40B4-BE49-F238E27FC236}">
                <a16:creationId xmlns:a16="http://schemas.microsoft.com/office/drawing/2014/main" id="{A62D02A6-19B6-043D-78B7-041D2AE8E2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738" y="1646238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1204F645-E8CD-3ADF-642D-897EE67F0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ctr" rtl="0">
              <a:spcAft>
                <a:spcPts val="600"/>
              </a:spcAft>
            </a:pPr>
            <a:r>
              <a:rPr lang="fr-FR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MIRJAM NILSSON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B0BE236A-F7C2-F90E-482D-8815F425A2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ctr" rtl="0">
              <a:spcAft>
                <a:spcPts val="600"/>
              </a:spcAft>
            </a:pPr>
            <a:r>
              <a:rPr lang="fr-FR" sz="1400" b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PDG</a:t>
            </a:r>
          </a:p>
        </p:txBody>
      </p:sp>
      <p:pic>
        <p:nvPicPr>
          <p:cNvPr id="17" name="Espace réservé d’image 8" descr="Portrait d’un membre de l’équipe">
            <a:extLst>
              <a:ext uri="{FF2B5EF4-FFF2-40B4-BE49-F238E27FC236}">
                <a16:creationId xmlns:a16="http://schemas.microsoft.com/office/drawing/2014/main" id="{D56476F2-6477-DD6E-46BC-C695426659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363" y="4078288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0A3C83DB-0941-3A92-83AD-BDD5BB8605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>
                <a:solidFill>
                  <a:schemeClr val="bg1"/>
                </a:solidFill>
                <a:latin typeface="Avenir Next LT Pro" panose="020B0504020202020204" pitchFamily="34" charset="77"/>
              </a:rPr>
              <a:t>FLORA BERGGREN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C99B17C-C4F6-F4BF-6D68-AD0C67693E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Directeur des opérations</a:t>
            </a:r>
          </a:p>
          <a:p>
            <a:pPr rtl="0"/>
            <a:endParaRPr lang="fr-FR" dirty="0"/>
          </a:p>
        </p:txBody>
      </p:sp>
      <p:pic>
        <p:nvPicPr>
          <p:cNvPr id="18" name="Espace réservé d’image 8" descr="Portrait d’un membre de l’équipe">
            <a:extLst>
              <a:ext uri="{FF2B5EF4-FFF2-40B4-BE49-F238E27FC236}">
                <a16:creationId xmlns:a16="http://schemas.microsoft.com/office/drawing/2014/main" id="{0D02E04C-0BCA-8636-D4CC-FBDCFBAD7C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"/>
          <a:stretch/>
        </p:blipFill>
        <p:spPr>
          <a:xfrm>
            <a:off x="9724583" y="4108193"/>
            <a:ext cx="1537402" cy="1478220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6EE64824-C502-03FB-85A3-BF5B64A8E2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ctr" rtl="0">
              <a:spcAft>
                <a:spcPts val="600"/>
              </a:spcAft>
            </a:pPr>
            <a:r>
              <a:rPr lang="fr-FR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RAJESH SANTOSHI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BAAB2779-16DF-86BB-491A-C6E6C7EA11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5"/>
            <a:ext cx="2313432" cy="53917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Vice-Président du marketing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0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améra 20" descr="Objet Cameo">
            <a:extLst>
              <a:ext uri="{FF2B5EF4-FFF2-40B4-BE49-F238E27FC236}">
                <a16:creationId xmlns:a16="http://schemas.microsoft.com/office/drawing/2014/main" id="{3A806418-2B39-D7C4-D0DC-76A4A15FDF9F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  <p:pic>
        <p:nvPicPr>
          <p:cNvPr id="22" name="Graphisme 21">
            <a:extLst>
              <a:ext uri="{FF2B5EF4-FFF2-40B4-BE49-F238E27FC236}">
                <a16:creationId xmlns:a16="http://schemas.microsoft.com/office/drawing/2014/main" id="{F95235C0-7B0C-19DD-4B08-988C7395F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3020"/>
          <a:stretch>
            <a:fillRect/>
          </a:stretch>
        </p:blipFill>
        <p:spPr>
          <a:xfrm rot="5400000">
            <a:off x="11096010" y="5623261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8A93-0374-2459-ACBD-50F71958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BIENVENUE</a:t>
            </a:r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7395D0F4-F3F1-590F-C004-FFCB5F15C5F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TOUT LE PERSONNEL DE CONTOSO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BA9BDA-014E-8E8E-FCF6-B691DAACF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7" name="Espace réservé d’image 8" descr="Portrait d’un membre de l’équipe">
            <a:extLst>
              <a:ext uri="{FF2B5EF4-FFF2-40B4-BE49-F238E27FC236}">
                <a16:creationId xmlns:a16="http://schemas.microsoft.com/office/drawing/2014/main" id="{2054410C-5837-B617-3234-1B9888B8FB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463" y="1609724"/>
            <a:ext cx="1508125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89438C-3A72-7531-7001-32C53D54BC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GRAHAM BARNES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A03B926-83F0-5604-207E-A2A8CEA8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 b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Vice-Président produit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pic>
        <p:nvPicPr>
          <p:cNvPr id="29" name="Espace réservé d’image 8" descr="Portrait d’un membre de l’équipe">
            <a:extLst>
              <a:ext uri="{FF2B5EF4-FFF2-40B4-BE49-F238E27FC236}">
                <a16:creationId xmlns:a16="http://schemas.microsoft.com/office/drawing/2014/main" id="{F7D63E7C-3102-2F82-F2DA-65F58BB104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463" y="4125423"/>
            <a:ext cx="1508125" cy="1508760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672DE48-ED9C-6281-7221-299D86E99F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62719"/>
            <a:ext cx="2313432" cy="21945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>
                <a:solidFill>
                  <a:schemeClr val="bg1"/>
                </a:solidFill>
                <a:latin typeface="Avenir Next LT Pro" panose="020B0504020202020204" pitchFamily="34" charset="77"/>
              </a:rPr>
              <a:t>ELIZABETH MOORE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AB7C276-228B-F7FD-D034-95D5F984EB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73031"/>
            <a:ext cx="2313432" cy="21945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 b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Concepteur de produit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pic>
        <p:nvPicPr>
          <p:cNvPr id="28" name="Espace réservé d’image 8" descr="Portrait d’un membre de l’équipe">
            <a:extLst>
              <a:ext uri="{FF2B5EF4-FFF2-40B4-BE49-F238E27FC236}">
                <a16:creationId xmlns:a16="http://schemas.microsoft.com/office/drawing/2014/main" id="{FABA448B-E7F2-CFCE-4D3C-ACCB752B6A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538" y="1609725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A90A2AE-5424-EE85-89EC-DB7B91095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ROWAN MURPHY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5C09F9D-11EE-8AD4-3490-2A68750F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7"/>
            <a:ext cx="2313432" cy="44811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Spécialiste du référencement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pic>
        <p:nvPicPr>
          <p:cNvPr id="30" name="Espace réservé d’image 8" descr="Portrait d’un membre de l’équipe">
            <a:extLst>
              <a:ext uri="{FF2B5EF4-FFF2-40B4-BE49-F238E27FC236}">
                <a16:creationId xmlns:a16="http://schemas.microsoft.com/office/drawing/2014/main" id="{870F6EB3-C2C6-4379-90BB-7D97BF0F32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538" y="4125423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99A827-AFD4-A5BC-DB08-4B96597B69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62719"/>
            <a:ext cx="2313432" cy="21945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ROBIN KLINE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59D83EF-ED58-87AD-1878-84B7463290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73031"/>
            <a:ext cx="2313432" cy="50266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Développeur de contenu</a:t>
            </a:r>
            <a:endParaRPr lang="fr-FR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36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0943D-46D1-D808-068A-188C758E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ANNIVERSAIRES</a:t>
            </a:r>
            <a:endParaRPr lang="fr-FR" dirty="0"/>
          </a:p>
        </p:txBody>
      </p:sp>
      <p:graphicFrame>
        <p:nvGraphicFramePr>
          <p:cNvPr id="8" name="Tableau 9">
            <a:extLst>
              <a:ext uri="{FF2B5EF4-FFF2-40B4-BE49-F238E27FC236}">
                <a16:creationId xmlns:a16="http://schemas.microsoft.com/office/drawing/2014/main" id="{F3280926-33AF-9EFB-368B-3B90B49BE5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5458863"/>
              </p:ext>
            </p:extLst>
          </p:nvPr>
        </p:nvGraphicFramePr>
        <p:xfrm>
          <a:off x="831850" y="2687638"/>
          <a:ext cx="4254191" cy="202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2693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  <a:gridCol w="2151498">
                  <a:extLst>
                    <a:ext uri="{9D8B030D-6E8A-4147-A177-3AD203B41FA5}">
                      <a16:colId xmlns:a16="http://schemas.microsoft.com/office/drawing/2014/main" val="2281444103"/>
                    </a:ext>
                  </a:extLst>
                </a:gridCol>
              </a:tblGrid>
              <a:tr h="673720"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algn="l" rtl="0"/>
                      <a:r>
                        <a:rPr lang="fr-FR" sz="2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1 AN</a:t>
                      </a:r>
                      <a:endParaRPr lang="fr-FR" sz="2400" b="0" spc="100" baseline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algn="l" rtl="0"/>
                      <a:r>
                        <a:rPr lang="fr-FR" sz="2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5 ANS</a:t>
                      </a:r>
                      <a:endParaRPr lang="fr-FR" sz="2400" b="0" spc="100" baseline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78431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lvl="0" algn="l" rtl="0">
                        <a:buNone/>
                      </a:pPr>
                      <a:r>
                        <a:rPr lang="fr-FR" sz="1400" b="0" spc="100" dirty="0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Takuma</a:t>
                      </a:r>
                      <a:r>
                        <a:rPr lang="fr-FR" sz="1400" b="0" spc="10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 Hayashi</a:t>
                      </a:r>
                      <a:endParaRPr lang="fr-FR" sz="1400" b="0" spc="100" baseline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fr-FR"/>
                      </a:pPr>
                      <a:r>
                        <a:rPr lang="fr-FR" sz="1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Liane Cormier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</a:rPr>
                        <a:t>Alexandre Chauvin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fr-FR"/>
                      </a:pPr>
                      <a:r>
                        <a:rPr lang="fr-FR" sz="1400" b="0" spc="10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Rajesh </a:t>
                      </a:r>
                      <a:r>
                        <a:rPr lang="fr-FR" sz="1400" b="0" spc="100" dirty="0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Santoshi</a:t>
                      </a:r>
                      <a:endParaRPr kumimoji="0" lang="fr-FR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41950C-69B9-ED5B-685E-A1F715E53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D9ACC8A-FA13-47DD-9722-0749C5E70D5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E5FF5-1746-7F68-9E3E-8C5454A8B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l" rtl="0"/>
            <a:r>
              <a:rPr lang="fr-FR"/>
              <a:t>TOUT LE PERSONNEL DE CONTOSO</a:t>
            </a:r>
            <a:endParaRPr lang="fr-FR" dirty="0"/>
          </a:p>
        </p:txBody>
      </p:sp>
      <p:pic>
        <p:nvPicPr>
          <p:cNvPr id="6" name="Caméra 5" descr="Objet Cameo">
            <a:extLst>
              <a:ext uri="{FF2B5EF4-FFF2-40B4-BE49-F238E27FC236}">
                <a16:creationId xmlns:a16="http://schemas.microsoft.com/office/drawing/2014/main" id="{40A84ABA-8A6C-03DB-2262-C29A3733D482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9488" y="-1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272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asvg="http://schemas.microsoft.com/office/drawing/2016/SVG/main" xmlns:alf="http://schemas.microsoft.com/office/drawing/2021/livefeed" xmlns:p14="http://schemas.microsoft.com/office/powerpoint/2010/main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méra 5" descr="Objet Cameo">
            <a:extLst>
              <a:ext uri="{FF2B5EF4-FFF2-40B4-BE49-F238E27FC236}">
                <a16:creationId xmlns:a16="http://schemas.microsoft.com/office/drawing/2014/main" id="{66AE79CB-FCE1-A307-2DDF-3B4A0885B10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6874933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5F8FBEA-BE14-EA6F-8B51-F9B36C04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473"/>
          <a:stretch>
            <a:fillRect/>
          </a:stretch>
        </p:blipFill>
        <p:spPr>
          <a:xfrm>
            <a:off x="10667617" y="3226547"/>
            <a:ext cx="1524382" cy="2018899"/>
          </a:xfrm>
          <a:custGeom>
            <a:avLst/>
            <a:gdLst>
              <a:gd name="connsiteX0" fmla="*/ 0 w 1524382"/>
              <a:gd name="connsiteY0" fmla="*/ 0 h 2018899"/>
              <a:gd name="connsiteX1" fmla="*/ 1524382 w 1524382"/>
              <a:gd name="connsiteY1" fmla="*/ 0 h 2018899"/>
              <a:gd name="connsiteX2" fmla="*/ 1524382 w 1524382"/>
              <a:gd name="connsiteY2" fmla="*/ 2018899 h 2018899"/>
              <a:gd name="connsiteX3" fmla="*/ 0 w 1524382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82" h="2018899">
                <a:moveTo>
                  <a:pt x="0" y="0"/>
                </a:moveTo>
                <a:lnTo>
                  <a:pt x="1524382" y="0"/>
                </a:lnTo>
                <a:lnTo>
                  <a:pt x="1524382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8" name="Forme libre 5">
            <a:extLst>
              <a:ext uri="{FF2B5EF4-FFF2-40B4-BE49-F238E27FC236}">
                <a16:creationId xmlns:a16="http://schemas.microsoft.com/office/drawing/2014/main" id="{125E2145-D9A2-0E5F-97D9-7FCDD806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7430"/>
            <a:ext cx="1247852" cy="2472268"/>
          </a:xfrm>
          <a:custGeom>
            <a:avLst/>
            <a:gdLst>
              <a:gd name="connsiteX0" fmla="*/ 11718 w 1247852"/>
              <a:gd name="connsiteY0" fmla="*/ 0 h 2472268"/>
              <a:gd name="connsiteX1" fmla="*/ 1247852 w 1247852"/>
              <a:gd name="connsiteY1" fmla="*/ 1236134 h 2472268"/>
              <a:gd name="connsiteX2" fmla="*/ 11718 w 1247852"/>
              <a:gd name="connsiteY2" fmla="*/ 2472268 h 2472268"/>
              <a:gd name="connsiteX3" fmla="*/ 0 w 1247852"/>
              <a:gd name="connsiteY3" fmla="*/ 2471676 h 2472268"/>
              <a:gd name="connsiteX4" fmla="*/ 0 w 1247852"/>
              <a:gd name="connsiteY4" fmla="*/ 2016469 h 2472268"/>
              <a:gd name="connsiteX5" fmla="*/ 11718 w 1247852"/>
              <a:gd name="connsiteY5" fmla="*/ 2017650 h 2472268"/>
              <a:gd name="connsiteX6" fmla="*/ 793234 w 1247852"/>
              <a:gd name="connsiteY6" fmla="*/ 1236134 h 2472268"/>
              <a:gd name="connsiteX7" fmla="*/ 11718 w 1247852"/>
              <a:gd name="connsiteY7" fmla="*/ 454618 h 2472268"/>
              <a:gd name="connsiteX8" fmla="*/ 0 w 1247852"/>
              <a:gd name="connsiteY8" fmla="*/ 455799 h 2472268"/>
              <a:gd name="connsiteX9" fmla="*/ 0 w 1247852"/>
              <a:gd name="connsiteY9" fmla="*/ 592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852" h="2472268">
                <a:moveTo>
                  <a:pt x="11718" y="0"/>
                </a:moveTo>
                <a:cubicBezTo>
                  <a:pt x="694416" y="0"/>
                  <a:pt x="1247852" y="553436"/>
                  <a:pt x="1247852" y="1236134"/>
                </a:cubicBezTo>
                <a:cubicBezTo>
                  <a:pt x="1247852" y="1918832"/>
                  <a:pt x="694416" y="2472268"/>
                  <a:pt x="11718" y="2472268"/>
                </a:cubicBezTo>
                <a:lnTo>
                  <a:pt x="0" y="2471676"/>
                </a:lnTo>
                <a:lnTo>
                  <a:pt x="0" y="2016469"/>
                </a:lnTo>
                <a:lnTo>
                  <a:pt x="11718" y="2017650"/>
                </a:lnTo>
                <a:cubicBezTo>
                  <a:pt x="443337" y="2017650"/>
                  <a:pt x="793234" y="1667753"/>
                  <a:pt x="793234" y="1236134"/>
                </a:cubicBezTo>
                <a:cubicBezTo>
                  <a:pt x="793234" y="804515"/>
                  <a:pt x="443337" y="454618"/>
                  <a:pt x="11718" y="454618"/>
                </a:cubicBezTo>
                <a:lnTo>
                  <a:pt x="0" y="455799"/>
                </a:lnTo>
                <a:lnTo>
                  <a:pt x="0" y="5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F84AF8-0E18-4F7C-E775-9A97B9D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44000" rtlCol="0"/>
          <a:lstStyle>
            <a:defPPr>
              <a:defRPr lang="fr-FR"/>
            </a:defPPr>
          </a:lstStyle>
          <a:p>
            <a:pPr rtl="0"/>
            <a:r>
              <a:rPr lang="fr-FR" sz="3200" dirty="0"/>
              <a:t>« Les grands résultats exigent de grandes ambitions »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ACCBF2-6982-83BA-7EE1-57F65B32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431062"/>
            <a:ext cx="2688336" cy="27432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Héraclite</a:t>
            </a:r>
          </a:p>
        </p:txBody>
      </p:sp>
    </p:spTree>
    <p:extLst>
      <p:ext uri="{BB962C8B-B14F-4D97-AF65-F5344CB8AC3E}">
        <p14:creationId xmlns:p14="http://schemas.microsoft.com/office/powerpoint/2010/main" val="16360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éra 4" descr="Objet Cameo">
            <a:extLst>
              <a:ext uri="{FF2B5EF4-FFF2-40B4-BE49-F238E27FC236}">
                <a16:creationId xmlns:a16="http://schemas.microsoft.com/office/drawing/2014/main" id="{83817871-83E0-BC7A-4280-64CAE3E303A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6340300-9B84-CE8C-49D8-0B0BC49E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40000" tIns="0" rIns="108000" rtlCol="0"/>
          <a:lstStyle>
            <a:defPPr>
              <a:defRPr lang="fr-FR"/>
            </a:defPPr>
          </a:lstStyle>
          <a:p>
            <a:pPr rtl="0">
              <a:lnSpc>
                <a:spcPct val="100000"/>
              </a:lnSpc>
            </a:pPr>
            <a:r>
              <a:rPr lang="fr-FR" sz="4800" spc="-5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20XX RÉALISATIONS </a:t>
            </a:r>
            <a:br>
              <a:rPr lang="fr-FR" sz="4800" spc="-5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fr-FR" sz="4800" spc="-5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ET OPPORTUNITÉS D’APPRENTISSAGE</a:t>
            </a:r>
            <a:endParaRPr lang="fr-FR" sz="4800" spc="-50" dirty="0"/>
          </a:p>
        </p:txBody>
      </p:sp>
      <p:pic>
        <p:nvPicPr>
          <p:cNvPr id="4" name="Graphique 3">
            <a:extLst>
              <a:ext uri="{FF2B5EF4-FFF2-40B4-BE49-F238E27FC236}">
                <a16:creationId xmlns:a16="http://schemas.microsoft.com/office/drawing/2014/main" id="{6D6C2139-1076-C24C-56F4-BF5DC026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39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rsonnalisé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58_TF22790323_Win32" id="{6C96F873-1676-45B4-A7C3-F4B81B53B1A8}" vid="{CCC02037-A941-4852-B46B-9B500AF27D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80EB2-8DAF-45FC-9AD2-BF68829F868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{CCE673FF-0853-4EA7-89C6-46AD100EA63F}TF6c8bd894-f940-498a-b653-b8b91cd765e7e2ece0a9_win32-17a3cbcada35</Template>
  <TotalTime>0</TotalTime>
  <Words>338</Words>
  <Application>Microsoft Office PowerPoint</Application>
  <PresentationFormat>Grand écran</PresentationFormat>
  <Paragraphs>102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Avenir Next LT Pro</vt:lpstr>
      <vt:lpstr>Calibri</vt:lpstr>
      <vt:lpstr>Courier New</vt:lpstr>
      <vt:lpstr>Posterama</vt:lpstr>
      <vt:lpstr>Personnalisé</vt:lpstr>
      <vt:lpstr>CONTOSO  TOUT LE PERSONNEL</vt:lpstr>
      <vt:lpstr>Alexandre Chauvin </vt:lpstr>
      <vt:lpstr>PROGRAMME</vt:lpstr>
      <vt:lpstr>20XX LEADERSHIP</vt:lpstr>
      <vt:lpstr>ÉQUIPE DE DIRECTION</vt:lpstr>
      <vt:lpstr>BIENVENUE</vt:lpstr>
      <vt:lpstr>ANNIVERSAIRES</vt:lpstr>
      <vt:lpstr>« Les grands résultats exigent de grandes ambitions » </vt:lpstr>
      <vt:lpstr>20XX RÉALISATIONS  ET OPPORTUNITÉS D’APPRENTISSAGE</vt:lpstr>
      <vt:lpstr>20XX POINTS FORTS</vt:lpstr>
      <vt:lpstr>20XX POINTS FAIBLES</vt:lpstr>
      <vt:lpstr>PROJETS ACTUELS ET MÉTRIQUES CLÉS</vt:lpstr>
      <vt:lpstr>PROJET  ÉTAT DU RAPPORT </vt:lpstr>
      <vt:lpstr>MÉTRIQUES CLÉS </vt:lpstr>
      <vt:lpstr>PERSPEC-TIVES D’AVENIR  TO 20XX</vt:lpstr>
      <vt:lpstr>CHRONOLOGIE DE CROISSANCE STRATÉGIQUE </vt:lpstr>
      <vt:lpstr>CRÉER UN AVENIR MEILLEUR, ENSEMBLE</vt:lpstr>
      <vt:lpstr>Q&amp;R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THAMMAVONGSA Cindy</dc:creator>
  <cp:lastModifiedBy>THAMMAVONGSA Cindy</cp:lastModifiedBy>
  <cp:revision>1</cp:revision>
  <dcterms:created xsi:type="dcterms:W3CDTF">2026-03-19T13:46:15Z</dcterms:created>
  <dcterms:modified xsi:type="dcterms:W3CDTF">2026-03-19T13:46:58Z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