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2" r:id="rId3"/>
    <p:sldId id="262" r:id="rId4"/>
    <p:sldId id="263" r:id="rId5"/>
    <p:sldId id="261" r:id="rId6"/>
    <p:sldId id="264" r:id="rId7"/>
    <p:sldId id="265" r:id="rId8"/>
    <p:sldId id="266" r:id="rId9"/>
    <p:sldId id="268" r:id="rId10"/>
    <p:sldId id="258" r:id="rId11"/>
    <p:sldId id="260" r:id="rId12"/>
    <p:sldId id="269" r:id="rId13"/>
    <p:sldId id="267" r:id="rId14"/>
    <p:sldId id="270" r:id="rId15"/>
    <p:sldId id="271" r:id="rId16"/>
    <p:sldId id="259" r:id="rId17"/>
    <p:sldId id="282" r:id="rId18"/>
    <p:sldId id="283" r:id="rId19"/>
    <p:sldId id="280" r:id="rId20"/>
    <p:sldId id="281" r:id="rId21"/>
    <p:sldId id="285" r:id="rId22"/>
    <p:sldId id="284" r:id="rId2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apBO6sBLHFywaf6gR2EhQ==" hashData="YNWbl8w6wOsFTOVB1tlGQDZyp+MS12LuRrJlyWtjQ5VhOCaHp89UoaA+n/ioPVC+jmNQW3RKjZNDZbN8zPSYg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7" autoAdjust="0"/>
    <p:restoredTop sz="94660"/>
  </p:normalViewPr>
  <p:slideViewPr>
    <p:cSldViewPr snapToGrid="0">
      <p:cViewPr varScale="1">
        <p:scale>
          <a:sx n="76" d="100"/>
          <a:sy n="76" d="100"/>
        </p:scale>
        <p:origin x="114"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BB9BBA90-03B4-494A-9175-30B69D96A4E4}"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1013777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9BBA90-03B4-494A-9175-30B69D96A4E4}"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42740087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BB9BBA90-03B4-494A-9175-30B69D96A4E4}"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46217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B9BBA90-03B4-494A-9175-30B69D96A4E4}" type="datetimeFigureOut">
              <a:rPr lang="fr-FR" smtClean="0"/>
              <a:t>15/03/2026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1043153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B9BBA90-03B4-494A-9175-30B69D96A4E4}" type="datetimeFigureOut">
              <a:rPr lang="fr-FR" smtClean="0"/>
              <a:t>15/03/2026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4230245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B9BBA90-03B4-494A-9175-30B69D96A4E4}" type="datetimeFigureOut">
              <a:rPr lang="fr-FR" smtClean="0"/>
              <a:t>15/03/2026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3842197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B9BBA90-03B4-494A-9175-30B69D96A4E4}" type="datetimeFigureOut">
              <a:rPr lang="fr-FR" smtClean="0"/>
              <a:t>15/03/2026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4226776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B9BBA90-03B4-494A-9175-30B69D96A4E4}" type="datetimeFigureOut">
              <a:rPr lang="fr-FR" smtClean="0"/>
              <a:t>15/03/2026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3820639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B9BBA90-03B4-494A-9175-30B69D96A4E4}" type="datetimeFigureOut">
              <a:rPr lang="fr-FR" smtClean="0"/>
              <a:t>15/03/2026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255695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9BBA90-03B4-494A-9175-30B69D96A4E4}"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2556095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B9BBA90-03B4-494A-9175-30B69D96A4E4}" type="datetimeFigureOut">
              <a:rPr lang="fr-FR" smtClean="0"/>
              <a:t>15/03/2026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2145226C-4BB0-4606-B97A-9BE18BE6CEEB}" type="slidenum">
              <a:rPr lang="fr-FR" smtClean="0"/>
              <a:t>‹N°›</a:t>
            </a:fld>
            <a:endParaRPr lang="fr-FR"/>
          </a:p>
        </p:txBody>
      </p:sp>
    </p:spTree>
    <p:extLst>
      <p:ext uri="{BB962C8B-B14F-4D97-AF65-F5344CB8AC3E}">
        <p14:creationId xmlns:p14="http://schemas.microsoft.com/office/powerpoint/2010/main" val="3244006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9BBA90-03B4-494A-9175-30B69D96A4E4}" type="datetimeFigureOut">
              <a:rPr lang="fr-FR" smtClean="0"/>
              <a:t>15/03/2026</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45226C-4BB0-4606-B97A-9BE18BE6CEEB}" type="slidenum">
              <a:rPr lang="fr-FR" smtClean="0"/>
              <a:t>‹N°›</a:t>
            </a:fld>
            <a:endParaRPr lang="fr-FR"/>
          </a:p>
        </p:txBody>
      </p:sp>
    </p:spTree>
    <p:extLst>
      <p:ext uri="{BB962C8B-B14F-4D97-AF65-F5344CB8AC3E}">
        <p14:creationId xmlns:p14="http://schemas.microsoft.com/office/powerpoint/2010/main" val="15749111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gif"/><Relationship Id="rId3" Type="http://schemas.openxmlformats.org/officeDocument/2006/relationships/slideLayout" Target="../slideLayouts/slideLayout7.xml"/><Relationship Id="rId7" Type="http://schemas.openxmlformats.org/officeDocument/2006/relationships/image" Target="../media/image3.jpg"/><Relationship Id="rId2" Type="http://schemas.microsoft.com/office/2007/relationships/media" Target="../media/media1.wav"/><Relationship Id="rId1" Type="http://schemas.openxmlformats.org/officeDocument/2006/relationships/audio" Target="NULL" TargetMode="External"/><Relationship Id="rId6" Type="http://schemas.openxmlformats.org/officeDocument/2006/relationships/image" Target="../media/image2.jpg"/><Relationship Id="rId5" Type="http://schemas.microsoft.com/office/2007/relationships/hdphoto" Target="../media/hdphoto1.wdp"/><Relationship Id="rId10" Type="http://schemas.openxmlformats.org/officeDocument/2006/relationships/image" Target="../media/image6.png"/><Relationship Id="rId4" Type="http://schemas.openxmlformats.org/officeDocument/2006/relationships/image" Target="../media/image1.png"/><Relationship Id="rId9" Type="http://schemas.openxmlformats.org/officeDocument/2006/relationships/image" Target="../media/image5.jpg"/></Relationships>
</file>

<file path=ppt/slides/_rels/slide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5.xml.rels><?xml version="1.0" encoding="UTF-8" standalone="yes"?>
<Relationships xmlns="http://schemas.openxmlformats.org/package/2006/relationships"><Relationship Id="rId8" Type="http://schemas.openxmlformats.org/officeDocument/2006/relationships/hyperlink" Target="https://fr.wikipedia.org/wiki/Territoire_de_l%27Alaska" TargetMode="External"/><Relationship Id="rId13" Type="http://schemas.openxmlformats.org/officeDocument/2006/relationships/hyperlink" Target="https://fr.wikipedia.org/wiki/Euthanasie_animale" TargetMode="External"/><Relationship Id="rId18" Type="http://schemas.openxmlformats.org/officeDocument/2006/relationships/hyperlink" Target="https://fr.wikipedia.org/wiki/Alaska" TargetMode="External"/><Relationship Id="rId3" Type="http://schemas.microsoft.com/office/2007/relationships/hdphoto" Target="../media/hdphoto1.wdp"/><Relationship Id="rId7" Type="http://schemas.openxmlformats.org/officeDocument/2006/relationships/hyperlink" Target="https://fr.wikipedia.org/wiki/1913" TargetMode="External"/><Relationship Id="rId12" Type="http://schemas.openxmlformats.org/officeDocument/2006/relationships/hyperlink" Target="https://fr.wikipedia.org/wiki/Poland_(Maine)" TargetMode="External"/><Relationship Id="rId17" Type="http://schemas.openxmlformats.org/officeDocument/2006/relationships/hyperlink" Target="https://fr.wikipedia.org/wiki/Course_au_s%C3%A9rum_de_1925" TargetMode="External"/><Relationship Id="rId2" Type="http://schemas.openxmlformats.org/officeDocument/2006/relationships/image" Target="../media/image1.png"/><Relationship Id="rId16" Type="http://schemas.openxmlformats.org/officeDocument/2006/relationships/hyperlink" Target="https://fr.wikipedia.org/wiki/Chien_d%27attelage" TargetMode="External"/><Relationship Id="rId1" Type="http://schemas.openxmlformats.org/officeDocument/2006/relationships/slideLayout" Target="../slideLayouts/slideLayout7.xml"/><Relationship Id="rId6" Type="http://schemas.openxmlformats.org/officeDocument/2006/relationships/hyperlink" Target="https://fr.wikipedia.org/wiki/M%C3%A2le" TargetMode="External"/><Relationship Id="rId11" Type="http://schemas.openxmlformats.org/officeDocument/2006/relationships/hyperlink" Target="https://fr.wikipedia.org/wiki/1929" TargetMode="External"/><Relationship Id="rId5" Type="http://schemas.openxmlformats.org/officeDocument/2006/relationships/hyperlink" Target="https://fr.wikipedia.org/wiki/Husky_de_Sib%C3%A9rie" TargetMode="External"/><Relationship Id="rId15" Type="http://schemas.openxmlformats.org/officeDocument/2006/relationships/hyperlink" Target="https://fr.wikipedia.org/wiki/M%C3%A9daille_d%27or_(sport)" TargetMode="External"/><Relationship Id="rId10" Type="http://schemas.openxmlformats.org/officeDocument/2006/relationships/hyperlink" Target="https://fr.wikipedia.org/wiki/D%C3%A9cembre_1929" TargetMode="External"/><Relationship Id="rId4" Type="http://schemas.openxmlformats.org/officeDocument/2006/relationships/image" Target="../media/image9.jpg"/><Relationship Id="rId9" Type="http://schemas.openxmlformats.org/officeDocument/2006/relationships/hyperlink" Target="https://fr.wikipedia.org/wiki/5_d%C3%A9cembre" TargetMode="External"/><Relationship Id="rId14" Type="http://schemas.openxmlformats.org/officeDocument/2006/relationships/hyperlink" Target="https://fr.wikipedia.org/wiki/Leonhard_Seppala" TargetMode="Externa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12.jpg"/><Relationship Id="rId4" Type="http://schemas.openxmlformats.org/officeDocument/2006/relationships/image" Target="../media/image11.jp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5.jpg"/><Relationship Id="rId4" Type="http://schemas.openxmlformats.org/officeDocument/2006/relationships/image" Target="../media/image14.jpg"/></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8.png"/><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17.jpg"/><Relationship Id="rId5" Type="http://schemas.microsoft.com/office/2007/relationships/hdphoto" Target="../media/hdphoto1.wdp"/><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22.jp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g"/><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3.jpg"/></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6.jpeg"/><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29.jpg"/></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7.jpg"/><Relationship Id="rId1" Type="http://schemas.openxmlformats.org/officeDocument/2006/relationships/slideLayout" Target="../slideLayouts/slideLayout7.xml"/><Relationship Id="rId5" Type="http://schemas.openxmlformats.org/officeDocument/2006/relationships/image" Target="../media/image32.jpg"/><Relationship Id="rId4" Type="http://schemas.openxmlformats.org/officeDocument/2006/relationships/image" Target="../media/image31.jpg"/></Relationships>
</file>

<file path=ppt/slides/_rels/slide1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35.jpeg"/></Relationships>
</file>

<file path=ppt/slides/_rels/slide2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27.jpg"/><Relationship Id="rId1" Type="http://schemas.openxmlformats.org/officeDocument/2006/relationships/slideLayout" Target="../slideLayouts/slideLayout7.xml"/><Relationship Id="rId4" Type="http://schemas.openxmlformats.org/officeDocument/2006/relationships/image" Target="../media/image37.jp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microsoft.com/office/2007/relationships/media" Target="../media/media3.mp4"/><Relationship Id="rId1" Type="http://schemas.openxmlformats.org/officeDocument/2006/relationships/video" Target="NULL" TargetMode="External"/><Relationship Id="rId4" Type="http://schemas.openxmlformats.org/officeDocument/2006/relationships/image" Target="../media/image38.png"/></Relationships>
</file>

<file path=ppt/slides/_rels/slide2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7.jpg"/><Relationship Id="rId1" Type="http://schemas.openxmlformats.org/officeDocument/2006/relationships/slideLayout" Target="../slideLayouts/slideLayout7.xml"/><Relationship Id="rId5" Type="http://schemas.openxmlformats.org/officeDocument/2006/relationships/image" Target="../media/image40.gif"/><Relationship Id="rId4" Type="http://schemas.openxmlformats.org/officeDocument/2006/relationships/image" Target="../media/image3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clrChange>
              <a:clrFrom>
                <a:srgbClr val="E7DDD4"/>
              </a:clrFrom>
              <a:clrTo>
                <a:srgbClr val="E7DDD4">
                  <a:alpha val="0"/>
                </a:srgbClr>
              </a:clrTo>
            </a:clrChange>
            <a:extLst>
              <a:ext uri="{BEBA8EAE-BF5A-486C-A8C5-ECC9F3942E4B}">
                <a14:imgProps xmlns:a14="http://schemas.microsoft.com/office/drawing/2010/main">
                  <a14:imgLayer r:embed="rId5">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50490"/>
          </a:xfrm>
          <a:prstGeom prst="rect">
            <a:avLst/>
          </a:prstGeom>
        </p:spPr>
      </p:pic>
      <p:pic>
        <p:nvPicPr>
          <p:cNvPr id="2" name="Imag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0564" y="0"/>
            <a:ext cx="4672071" cy="6858000"/>
          </a:xfrm>
          <a:prstGeom prst="rect">
            <a:avLst/>
          </a:prstGeom>
        </p:spPr>
      </p:pic>
      <p:pic>
        <p:nvPicPr>
          <p:cNvPr id="3" name="Imag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978350" y="0"/>
            <a:ext cx="4610699" cy="6858000"/>
          </a:xfrm>
          <a:prstGeom prst="rect">
            <a:avLst/>
          </a:prstGeom>
        </p:spPr>
      </p:pic>
      <p:pic>
        <p:nvPicPr>
          <p:cNvPr id="5" name="Imag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27586" y="292100"/>
            <a:ext cx="3095625" cy="1981200"/>
          </a:xfrm>
          <a:prstGeom prst="rect">
            <a:avLst/>
          </a:prstGeom>
        </p:spPr>
      </p:pic>
      <p:pic>
        <p:nvPicPr>
          <p:cNvPr id="6" name="Image 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646268" y="5081524"/>
            <a:ext cx="1298448" cy="1444752"/>
          </a:xfrm>
          <a:prstGeom prst="rect">
            <a:avLst/>
          </a:prstGeom>
        </p:spPr>
      </p:pic>
      <p:pic>
        <p:nvPicPr>
          <p:cNvPr id="7" name="From 'Balto' Soundtrack) (128kbit_AAC)">
            <a:hlinkClick r:id="" action="ppaction://media"/>
          </p:cNvPr>
          <p:cNvPicPr>
            <a:picLocks noChangeAspect="1"/>
          </p:cNvPicPr>
          <p:nvPr>
            <a:audioFile r:link="rId1"/>
            <p:extLst>
              <p:ext uri="{DAA4B4D4-6D71-4841-9C94-3DE7FCFB9230}">
                <p14:media xmlns:p14="http://schemas.microsoft.com/office/powerpoint/2010/main" r:embed="rId2">
                  <p14:trim st="7350"/>
                </p14:media>
              </p:ext>
            </p:extLst>
          </p:nvPr>
        </p:nvPicPr>
        <p:blipFill>
          <a:blip r:embed="rId10"/>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330256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6845078"/>
          </a:xfrm>
          <a:prstGeom prst="rect">
            <a:avLst/>
          </a:prstGeom>
        </p:spPr>
      </p:pic>
    </p:spTree>
    <p:extLst>
      <p:ext uri="{BB962C8B-B14F-4D97-AF65-F5344CB8AC3E}">
        <p14:creationId xmlns:p14="http://schemas.microsoft.com/office/powerpoint/2010/main" val="225872246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sp>
        <p:nvSpPr>
          <p:cNvPr id="3" name="Rectangle 2"/>
          <p:cNvSpPr/>
          <p:nvPr/>
        </p:nvSpPr>
        <p:spPr>
          <a:xfrm>
            <a:off x="533400" y="641846"/>
            <a:ext cx="11125200" cy="6001643"/>
          </a:xfrm>
          <a:prstGeom prst="rect">
            <a:avLst/>
          </a:prstGeom>
          <a:solidFill>
            <a:schemeClr val="bg1">
              <a:lumMod val="85000"/>
            </a:schemeClr>
          </a:solidFill>
        </p:spPr>
        <p:txBody>
          <a:bodyPr wrap="square">
            <a:spAutoFit/>
          </a:bodyPr>
          <a:lstStyle/>
          <a:p>
            <a:r>
              <a:rPr lang="fr-FR" sz="2400" dirty="0">
                <a:solidFill>
                  <a:srgbClr val="333D42"/>
                </a:solidFill>
                <a:latin typeface="-apple-system"/>
              </a:rPr>
              <a:t>Certains d’entre vous ont peut-être entendu parler de la course de sérum à Nome en 1925, également connue sous le nom de Grande Course de la Miséricorde. Ce qui s'est essentiellement passé, c'est qu'une ville de l'Alaska, Nome, a été menacée par une épidémie de diphtérie en 1925. Nome était suffisamment au nord pour qu'elle soit pratiquement fermée au reste des États-Unis pendant l'hiver - et sans les expéditions de médicaments liées au trafic et au commerce, une épidémie </a:t>
            </a:r>
            <a:r>
              <a:rPr lang="fr-FR" sz="2400" dirty="0" smtClean="0">
                <a:solidFill>
                  <a:srgbClr val="333D42"/>
                </a:solidFill>
                <a:latin typeface="-apple-system"/>
              </a:rPr>
              <a:t>en </a:t>
            </a:r>
            <a:r>
              <a:rPr lang="fr-FR" sz="2400" dirty="0">
                <a:solidFill>
                  <a:srgbClr val="333D42"/>
                </a:solidFill>
                <a:latin typeface="-apple-system"/>
              </a:rPr>
              <a:t>plein hiver pourrait anéantir la totalité de la population de la ville, ainsi qu’un bon nombre de communautés environnantes. Un SOS d'urgence a été envoyé et des médicaments ont été récupérés dans les colonies les plus proches de Nome. Il a été décidé que les avions ne pourraient pas traverser le froid extrême sans que leurs moteurs ne gèlent, c'est pourquoi 20 </a:t>
            </a:r>
            <a:r>
              <a:rPr lang="fr-FR" sz="2400" dirty="0" err="1">
                <a:solidFill>
                  <a:srgbClr val="333D42"/>
                </a:solidFill>
                <a:latin typeface="-apple-system"/>
              </a:rPr>
              <a:t>mushers</a:t>
            </a:r>
            <a:r>
              <a:rPr lang="fr-FR" sz="2400" dirty="0">
                <a:solidFill>
                  <a:srgbClr val="333D42"/>
                </a:solidFill>
                <a:latin typeface="-apple-system"/>
              </a:rPr>
              <a:t> et environ 150 chiens de traîneau ont été sélectionnés pour livrer les médicaments à la colonie avant que tout le monde ne soit condamné. La course était de 674 miles (1 085 km), réalisée en cinq jours et demi, et le Togo était le chien qui a parcouru la partie la plus difficile, la plus dangereuse et la plus longue. Et croyez-moi, ce n’était pas une mince affaire.</a:t>
            </a:r>
            <a:endParaRPr lang="fr-FR" sz="2400" dirty="0"/>
          </a:p>
        </p:txBody>
      </p:sp>
    </p:spTree>
    <p:extLst>
      <p:ext uri="{BB962C8B-B14F-4D97-AF65-F5344CB8AC3E}">
        <p14:creationId xmlns:p14="http://schemas.microsoft.com/office/powerpoint/2010/main" val="17257030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390679"/>
          </a:xfrm>
          <a:prstGeom prst="rect">
            <a:avLst/>
          </a:prstGeom>
        </p:spPr>
      </p:pic>
      <p:sp>
        <p:nvSpPr>
          <p:cNvPr id="4" name="Rectangle 3"/>
          <p:cNvSpPr/>
          <p:nvPr/>
        </p:nvSpPr>
        <p:spPr>
          <a:xfrm>
            <a:off x="4366582" y="691634"/>
            <a:ext cx="5186035" cy="369332"/>
          </a:xfrm>
          <a:prstGeom prst="rect">
            <a:avLst/>
          </a:prstGeom>
        </p:spPr>
        <p:txBody>
          <a:bodyPr wrap="none">
            <a:spAutoFit/>
          </a:bodyPr>
          <a:lstStyle/>
          <a:p>
            <a:r>
              <a:rPr lang="fr-FR" b="1" dirty="0">
                <a:solidFill>
                  <a:srgbClr val="5D6071"/>
                </a:solidFill>
                <a:latin typeface="Karla"/>
              </a:rPr>
              <a:t>Nome est située à l’extrême-ouest de l’Alaska</a:t>
            </a:r>
            <a:endParaRPr lang="fr-FR" dirty="0"/>
          </a:p>
        </p:txBody>
      </p:sp>
    </p:spTree>
    <p:extLst>
      <p:ext uri="{BB962C8B-B14F-4D97-AF65-F5344CB8AC3E}">
        <p14:creationId xmlns:p14="http://schemas.microsoft.com/office/powerpoint/2010/main" val="35999687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graphicFrame>
        <p:nvGraphicFramePr>
          <p:cNvPr id="3" name="Tableau 2"/>
          <p:cNvGraphicFramePr>
            <a:graphicFrameLocks noGrp="1"/>
          </p:cNvGraphicFramePr>
          <p:nvPr>
            <p:extLst>
              <p:ext uri="{D42A27DB-BD31-4B8C-83A1-F6EECF244321}">
                <p14:modId xmlns:p14="http://schemas.microsoft.com/office/powerpoint/2010/main" val="3494409832"/>
              </p:ext>
            </p:extLst>
          </p:nvPr>
        </p:nvGraphicFramePr>
        <p:xfrm>
          <a:off x="338137" y="1054104"/>
          <a:ext cx="373063" cy="4521195"/>
        </p:xfrm>
        <a:graphic>
          <a:graphicData uri="http://schemas.openxmlformats.org/drawingml/2006/table">
            <a:tbl>
              <a:tblPr/>
              <a:tblGrid>
                <a:gridCol w="373063">
                  <a:extLst>
                    <a:ext uri="{9D8B030D-6E8A-4147-A177-3AD203B41FA5}">
                      <a16:colId xmlns:a16="http://schemas.microsoft.com/office/drawing/2014/main" val="1762511850"/>
                    </a:ext>
                  </a:extLst>
                </a:gridCol>
              </a:tblGrid>
              <a:tr h="502355">
                <a:tc>
                  <a:txBody>
                    <a:bodyPr/>
                    <a:lstStyle/>
                    <a:p>
                      <a:endParaRPr lang="fr-FR" dirty="0"/>
                    </a:p>
                  </a:txBody>
                  <a:tcPr marT="38100" anchor="ctr">
                    <a:lnL>
                      <a:noFill/>
                    </a:lnL>
                    <a:lnR>
                      <a:noFill/>
                    </a:lnR>
                    <a:lnT>
                      <a:noFill/>
                    </a:lnT>
                    <a:lnB>
                      <a:noFill/>
                    </a:lnB>
                  </a:tcPr>
                </a:tc>
                <a:extLst>
                  <a:ext uri="{0D108BD9-81ED-4DB2-BD59-A6C34878D82A}">
                    <a16:rowId xmlns:a16="http://schemas.microsoft.com/office/drawing/2014/main" val="3078268082"/>
                  </a:ext>
                </a:extLst>
              </a:tr>
              <a:tr h="502355">
                <a:tc>
                  <a:txBody>
                    <a:bodyPr/>
                    <a:lstStyle/>
                    <a:p>
                      <a:endParaRPr lang="fr-FR"/>
                    </a:p>
                  </a:txBody>
                  <a:tcPr marT="38100" anchor="ctr">
                    <a:lnL>
                      <a:noFill/>
                    </a:lnL>
                    <a:lnR>
                      <a:noFill/>
                    </a:lnR>
                    <a:lnT>
                      <a:noFill/>
                    </a:lnT>
                    <a:lnB>
                      <a:noFill/>
                    </a:lnB>
                  </a:tcPr>
                </a:tc>
                <a:extLst>
                  <a:ext uri="{0D108BD9-81ED-4DB2-BD59-A6C34878D82A}">
                    <a16:rowId xmlns:a16="http://schemas.microsoft.com/office/drawing/2014/main" val="2156230468"/>
                  </a:ext>
                </a:extLst>
              </a:tr>
              <a:tr h="502355">
                <a:tc>
                  <a:txBody>
                    <a:bodyPr/>
                    <a:lstStyle/>
                    <a:p>
                      <a:endParaRPr lang="fr-FR"/>
                    </a:p>
                  </a:txBody>
                  <a:tcPr marT="38100" anchor="ctr">
                    <a:lnL>
                      <a:noFill/>
                    </a:lnL>
                    <a:lnR>
                      <a:noFill/>
                    </a:lnR>
                    <a:lnT>
                      <a:noFill/>
                    </a:lnT>
                    <a:lnB>
                      <a:noFill/>
                    </a:lnB>
                  </a:tcPr>
                </a:tc>
                <a:extLst>
                  <a:ext uri="{0D108BD9-81ED-4DB2-BD59-A6C34878D82A}">
                    <a16:rowId xmlns:a16="http://schemas.microsoft.com/office/drawing/2014/main" val="1942151635"/>
                  </a:ext>
                </a:extLst>
              </a:tr>
              <a:tr h="502355">
                <a:tc>
                  <a:txBody>
                    <a:bodyPr/>
                    <a:lstStyle/>
                    <a:p>
                      <a:endParaRPr lang="fr-FR"/>
                    </a:p>
                  </a:txBody>
                  <a:tcPr marT="38100" anchor="ctr">
                    <a:lnL>
                      <a:noFill/>
                    </a:lnL>
                    <a:lnR>
                      <a:noFill/>
                    </a:lnR>
                    <a:lnT>
                      <a:noFill/>
                    </a:lnT>
                    <a:lnB>
                      <a:noFill/>
                    </a:lnB>
                  </a:tcPr>
                </a:tc>
                <a:extLst>
                  <a:ext uri="{0D108BD9-81ED-4DB2-BD59-A6C34878D82A}">
                    <a16:rowId xmlns:a16="http://schemas.microsoft.com/office/drawing/2014/main" val="3593187783"/>
                  </a:ext>
                </a:extLst>
              </a:tr>
              <a:tr h="502355">
                <a:tc>
                  <a:txBody>
                    <a:bodyPr/>
                    <a:lstStyle/>
                    <a:p>
                      <a:endParaRPr lang="fr-FR"/>
                    </a:p>
                  </a:txBody>
                  <a:tcPr marT="38100" anchor="ctr">
                    <a:lnL>
                      <a:noFill/>
                    </a:lnL>
                    <a:lnR>
                      <a:noFill/>
                    </a:lnR>
                    <a:lnT>
                      <a:noFill/>
                    </a:lnT>
                    <a:lnB>
                      <a:noFill/>
                    </a:lnB>
                  </a:tcPr>
                </a:tc>
                <a:extLst>
                  <a:ext uri="{0D108BD9-81ED-4DB2-BD59-A6C34878D82A}">
                    <a16:rowId xmlns:a16="http://schemas.microsoft.com/office/drawing/2014/main" val="3295700157"/>
                  </a:ext>
                </a:extLst>
              </a:tr>
              <a:tr h="502355">
                <a:tc>
                  <a:txBody>
                    <a:bodyPr/>
                    <a:lstStyle/>
                    <a:p>
                      <a:endParaRPr lang="fr-FR"/>
                    </a:p>
                  </a:txBody>
                  <a:tcPr marT="38100" anchor="ctr">
                    <a:lnL>
                      <a:noFill/>
                    </a:lnL>
                    <a:lnR>
                      <a:noFill/>
                    </a:lnR>
                    <a:lnT>
                      <a:noFill/>
                    </a:lnT>
                    <a:lnB>
                      <a:noFill/>
                    </a:lnB>
                  </a:tcPr>
                </a:tc>
                <a:extLst>
                  <a:ext uri="{0D108BD9-81ED-4DB2-BD59-A6C34878D82A}">
                    <a16:rowId xmlns:a16="http://schemas.microsoft.com/office/drawing/2014/main" val="2334039999"/>
                  </a:ext>
                </a:extLst>
              </a:tr>
              <a:tr h="502355">
                <a:tc>
                  <a:txBody>
                    <a:bodyPr/>
                    <a:lstStyle/>
                    <a:p>
                      <a:endParaRPr lang="fr-FR"/>
                    </a:p>
                  </a:txBody>
                  <a:tcPr marT="38100" anchor="ctr">
                    <a:lnL>
                      <a:noFill/>
                    </a:lnL>
                    <a:lnR>
                      <a:noFill/>
                    </a:lnR>
                    <a:lnT>
                      <a:noFill/>
                    </a:lnT>
                    <a:lnB>
                      <a:noFill/>
                    </a:lnB>
                  </a:tcPr>
                </a:tc>
                <a:extLst>
                  <a:ext uri="{0D108BD9-81ED-4DB2-BD59-A6C34878D82A}">
                    <a16:rowId xmlns:a16="http://schemas.microsoft.com/office/drawing/2014/main" val="3444099858"/>
                  </a:ext>
                </a:extLst>
              </a:tr>
              <a:tr h="502355">
                <a:tc>
                  <a:txBody>
                    <a:bodyPr/>
                    <a:lstStyle/>
                    <a:p>
                      <a:endParaRPr lang="fr-FR"/>
                    </a:p>
                  </a:txBody>
                  <a:tcPr marT="38100" anchor="ctr">
                    <a:lnL>
                      <a:noFill/>
                    </a:lnL>
                    <a:lnR>
                      <a:noFill/>
                    </a:lnR>
                    <a:lnT>
                      <a:noFill/>
                    </a:lnT>
                    <a:lnB>
                      <a:noFill/>
                    </a:lnB>
                  </a:tcPr>
                </a:tc>
                <a:extLst>
                  <a:ext uri="{0D108BD9-81ED-4DB2-BD59-A6C34878D82A}">
                    <a16:rowId xmlns:a16="http://schemas.microsoft.com/office/drawing/2014/main" val="1169558163"/>
                  </a:ext>
                </a:extLst>
              </a:tr>
              <a:tr h="502355">
                <a:tc>
                  <a:txBody>
                    <a:bodyPr/>
                    <a:lstStyle/>
                    <a:p>
                      <a:endParaRPr lang="fr-FR" dirty="0"/>
                    </a:p>
                  </a:txBody>
                  <a:tcPr marT="38100" anchor="ctr">
                    <a:lnL>
                      <a:noFill/>
                    </a:lnL>
                    <a:lnR>
                      <a:noFill/>
                    </a:lnR>
                    <a:lnT>
                      <a:noFill/>
                    </a:lnT>
                    <a:lnB>
                      <a:noFill/>
                    </a:lnB>
                  </a:tcPr>
                </a:tc>
                <a:extLst>
                  <a:ext uri="{0D108BD9-81ED-4DB2-BD59-A6C34878D82A}">
                    <a16:rowId xmlns:a16="http://schemas.microsoft.com/office/drawing/2014/main" val="2268715612"/>
                  </a:ext>
                </a:extLst>
              </a:tr>
            </a:tbl>
          </a:graphicData>
        </a:graphic>
      </p:graphicFrame>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91428" y="0"/>
            <a:ext cx="4460875" cy="6858000"/>
          </a:xfrm>
          <a:prstGeom prst="rect">
            <a:avLst/>
          </a:prstGeom>
        </p:spPr>
      </p:pic>
      <p:sp>
        <p:nvSpPr>
          <p:cNvPr id="5" name="Rectangle 4"/>
          <p:cNvSpPr/>
          <p:nvPr/>
        </p:nvSpPr>
        <p:spPr>
          <a:xfrm>
            <a:off x="240120" y="-31214"/>
            <a:ext cx="4089399" cy="688921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ctr"/>
            <a:endParaRPr lang="fr-FR" dirty="0"/>
          </a:p>
        </p:txBody>
      </p:sp>
      <p:graphicFrame>
        <p:nvGraphicFramePr>
          <p:cNvPr id="6" name="Tableau 5"/>
          <p:cNvGraphicFramePr>
            <a:graphicFrameLocks noGrp="1"/>
          </p:cNvGraphicFramePr>
          <p:nvPr>
            <p:extLst>
              <p:ext uri="{D42A27DB-BD31-4B8C-83A1-F6EECF244321}">
                <p14:modId xmlns:p14="http://schemas.microsoft.com/office/powerpoint/2010/main" val="1357604665"/>
              </p:ext>
            </p:extLst>
          </p:nvPr>
        </p:nvGraphicFramePr>
        <p:xfrm>
          <a:off x="422093" y="6886"/>
          <a:ext cx="3683002" cy="6826786"/>
        </p:xfrm>
        <a:graphic>
          <a:graphicData uri="http://schemas.openxmlformats.org/drawingml/2006/table">
            <a:tbl>
              <a:tblPr/>
              <a:tblGrid>
                <a:gridCol w="1841501">
                  <a:extLst>
                    <a:ext uri="{9D8B030D-6E8A-4147-A177-3AD203B41FA5}">
                      <a16:colId xmlns:a16="http://schemas.microsoft.com/office/drawing/2014/main" val="3676900596"/>
                    </a:ext>
                  </a:extLst>
                </a:gridCol>
                <a:gridCol w="1841501">
                  <a:extLst>
                    <a:ext uri="{9D8B030D-6E8A-4147-A177-3AD203B41FA5}">
                      <a16:colId xmlns:a16="http://schemas.microsoft.com/office/drawing/2014/main" val="358914655"/>
                    </a:ext>
                  </a:extLst>
                </a:gridCol>
              </a:tblGrid>
              <a:tr h="728468">
                <a:tc>
                  <a:txBody>
                    <a:bodyPr/>
                    <a:lstStyle/>
                    <a:p>
                      <a:pPr algn="l"/>
                      <a:r>
                        <a:rPr lang="fr-FR" sz="2800" baseline="30000">
                          <a:effectLst/>
                        </a:rPr>
                        <a:t>Race</a:t>
                      </a:r>
                    </a:p>
                  </a:txBody>
                  <a:tcPr marR="95250" marT="38100" anchor="ctr">
                    <a:lnL>
                      <a:noFill/>
                    </a:lnL>
                    <a:lnR>
                      <a:noFill/>
                    </a:lnR>
                    <a:lnT>
                      <a:noFill/>
                    </a:lnT>
                    <a:lnB>
                      <a:noFill/>
                    </a:lnB>
                  </a:tcPr>
                </a:tc>
                <a:tc>
                  <a:txBody>
                    <a:bodyPr/>
                    <a:lstStyle/>
                    <a:p>
                      <a:r>
                        <a:rPr lang="fr-FR" sz="2800" u="none" strike="noStrike" baseline="30000">
                          <a:solidFill>
                            <a:srgbClr val="3366CC"/>
                          </a:solidFill>
                          <a:effectLst/>
                          <a:hlinkClick r:id="rId5" tooltip="Husky de Sibérie"/>
                        </a:rPr>
                        <a:t>Husky sibérien</a:t>
                      </a:r>
                      <a:endParaRPr lang="fr-FR" sz="2800" baseline="30000">
                        <a:effectLst/>
                      </a:endParaRPr>
                    </a:p>
                  </a:txBody>
                  <a:tcPr marT="38100" anchor="ctr">
                    <a:lnL>
                      <a:noFill/>
                    </a:lnL>
                    <a:lnR>
                      <a:noFill/>
                    </a:lnR>
                    <a:lnT>
                      <a:noFill/>
                    </a:lnT>
                    <a:lnB>
                      <a:noFill/>
                    </a:lnB>
                  </a:tcPr>
                </a:tc>
                <a:extLst>
                  <a:ext uri="{0D108BD9-81ED-4DB2-BD59-A6C34878D82A}">
                    <a16:rowId xmlns:a16="http://schemas.microsoft.com/office/drawing/2014/main" val="464252188"/>
                  </a:ext>
                </a:extLst>
              </a:tr>
              <a:tr h="728468">
                <a:tc>
                  <a:txBody>
                    <a:bodyPr/>
                    <a:lstStyle/>
                    <a:p>
                      <a:pPr algn="l"/>
                      <a:r>
                        <a:rPr lang="fr-FR" sz="2800" baseline="30000">
                          <a:effectLst/>
                        </a:rPr>
                        <a:t>Sexe</a:t>
                      </a:r>
                    </a:p>
                  </a:txBody>
                  <a:tcPr marR="95250" marT="38100" anchor="ctr">
                    <a:lnL>
                      <a:noFill/>
                    </a:lnL>
                    <a:lnR>
                      <a:noFill/>
                    </a:lnR>
                    <a:lnT>
                      <a:noFill/>
                    </a:lnT>
                    <a:lnB>
                      <a:noFill/>
                    </a:lnB>
                  </a:tcPr>
                </a:tc>
                <a:tc>
                  <a:txBody>
                    <a:bodyPr/>
                    <a:lstStyle/>
                    <a:p>
                      <a:r>
                        <a:rPr lang="fr-FR" sz="2800" u="none" strike="noStrike" baseline="30000">
                          <a:solidFill>
                            <a:srgbClr val="3366CC"/>
                          </a:solidFill>
                          <a:effectLst/>
                          <a:hlinkClick r:id="rId6" tooltip="Mâle"/>
                        </a:rPr>
                        <a:t>Mâle</a:t>
                      </a:r>
                      <a:endParaRPr lang="fr-FR" sz="2800" baseline="30000">
                        <a:effectLst/>
                      </a:endParaRPr>
                    </a:p>
                  </a:txBody>
                  <a:tcPr marT="38100" anchor="ctr">
                    <a:lnL>
                      <a:noFill/>
                    </a:lnL>
                    <a:lnR>
                      <a:noFill/>
                    </a:lnR>
                    <a:lnT>
                      <a:noFill/>
                    </a:lnT>
                    <a:lnB>
                      <a:noFill/>
                    </a:lnB>
                  </a:tcPr>
                </a:tc>
                <a:extLst>
                  <a:ext uri="{0D108BD9-81ED-4DB2-BD59-A6C34878D82A}">
                    <a16:rowId xmlns:a16="http://schemas.microsoft.com/office/drawing/2014/main" val="2583924225"/>
                  </a:ext>
                </a:extLst>
              </a:tr>
              <a:tr h="728468">
                <a:tc>
                  <a:txBody>
                    <a:bodyPr/>
                    <a:lstStyle/>
                    <a:p>
                      <a:pPr algn="l"/>
                      <a:r>
                        <a:rPr lang="fr-FR" sz="2800" baseline="30000">
                          <a:effectLst/>
                        </a:rPr>
                        <a:t>Date de naissance</a:t>
                      </a:r>
                    </a:p>
                  </a:txBody>
                  <a:tcPr marR="95250" marT="38100" anchor="ctr">
                    <a:lnL>
                      <a:noFill/>
                    </a:lnL>
                    <a:lnR>
                      <a:noFill/>
                    </a:lnR>
                    <a:lnT>
                      <a:noFill/>
                    </a:lnT>
                    <a:lnB>
                      <a:noFill/>
                    </a:lnB>
                  </a:tcPr>
                </a:tc>
                <a:tc>
                  <a:txBody>
                    <a:bodyPr/>
                    <a:lstStyle/>
                    <a:p>
                      <a:r>
                        <a:rPr lang="fr-FR" sz="2800" u="none" strike="noStrike" baseline="30000" dirty="0">
                          <a:solidFill>
                            <a:srgbClr val="3366CC"/>
                          </a:solidFill>
                          <a:effectLst/>
                          <a:hlinkClick r:id="rId7" tooltip="1913"/>
                        </a:rPr>
                        <a:t>1913</a:t>
                      </a:r>
                      <a:endParaRPr lang="fr-FR" sz="2800" baseline="30000" dirty="0">
                        <a:effectLst/>
                      </a:endParaRPr>
                    </a:p>
                  </a:txBody>
                  <a:tcPr marT="38100" anchor="ctr">
                    <a:lnL>
                      <a:noFill/>
                    </a:lnL>
                    <a:lnR>
                      <a:noFill/>
                    </a:lnR>
                    <a:lnT>
                      <a:noFill/>
                    </a:lnT>
                    <a:lnB>
                      <a:noFill/>
                    </a:lnB>
                  </a:tcPr>
                </a:tc>
                <a:extLst>
                  <a:ext uri="{0D108BD9-81ED-4DB2-BD59-A6C34878D82A}">
                    <a16:rowId xmlns:a16="http://schemas.microsoft.com/office/drawing/2014/main" val="176713886"/>
                  </a:ext>
                </a:extLst>
              </a:tr>
              <a:tr h="728468">
                <a:tc>
                  <a:txBody>
                    <a:bodyPr/>
                    <a:lstStyle/>
                    <a:p>
                      <a:pPr algn="l"/>
                      <a:r>
                        <a:rPr lang="fr-FR" sz="2800" baseline="30000">
                          <a:effectLst/>
                        </a:rPr>
                        <a:t>Lieu de naissance</a:t>
                      </a:r>
                    </a:p>
                  </a:txBody>
                  <a:tcPr marR="95250" marT="38100" anchor="ctr">
                    <a:lnL>
                      <a:noFill/>
                    </a:lnL>
                    <a:lnR>
                      <a:noFill/>
                    </a:lnR>
                    <a:lnT>
                      <a:noFill/>
                    </a:lnT>
                    <a:lnB>
                      <a:noFill/>
                    </a:lnB>
                  </a:tcPr>
                </a:tc>
                <a:tc>
                  <a:txBody>
                    <a:bodyPr/>
                    <a:lstStyle/>
                    <a:p>
                      <a:r>
                        <a:rPr lang="fr-FR" sz="2800" u="none" strike="noStrike" baseline="30000" dirty="0">
                          <a:solidFill>
                            <a:srgbClr val="3366CC"/>
                          </a:solidFill>
                          <a:effectLst/>
                          <a:hlinkClick r:id="rId8" tooltip="Territoire de l'Alaska"/>
                        </a:rPr>
                        <a:t>Territoire de l'Alaska</a:t>
                      </a:r>
                      <a:endParaRPr lang="fr-FR" sz="2800" baseline="30000" dirty="0">
                        <a:effectLst/>
                      </a:endParaRPr>
                    </a:p>
                  </a:txBody>
                  <a:tcPr marT="38100" anchor="ctr">
                    <a:lnL>
                      <a:noFill/>
                    </a:lnL>
                    <a:lnR>
                      <a:noFill/>
                    </a:lnR>
                    <a:lnT>
                      <a:noFill/>
                    </a:lnT>
                    <a:lnB>
                      <a:noFill/>
                    </a:lnB>
                  </a:tcPr>
                </a:tc>
                <a:extLst>
                  <a:ext uri="{0D108BD9-81ED-4DB2-BD59-A6C34878D82A}">
                    <a16:rowId xmlns:a16="http://schemas.microsoft.com/office/drawing/2014/main" val="2614846055"/>
                  </a:ext>
                </a:extLst>
              </a:tr>
              <a:tr h="728468">
                <a:tc>
                  <a:txBody>
                    <a:bodyPr/>
                    <a:lstStyle/>
                    <a:p>
                      <a:pPr algn="l"/>
                      <a:r>
                        <a:rPr lang="fr-FR" sz="2800" baseline="30000">
                          <a:effectLst/>
                        </a:rPr>
                        <a:t>Date de la mort</a:t>
                      </a:r>
                    </a:p>
                  </a:txBody>
                  <a:tcPr marR="95250" marT="38100" anchor="ctr">
                    <a:lnL>
                      <a:noFill/>
                    </a:lnL>
                    <a:lnR>
                      <a:noFill/>
                    </a:lnR>
                    <a:lnT>
                      <a:noFill/>
                    </a:lnT>
                    <a:lnB>
                      <a:noFill/>
                    </a:lnB>
                  </a:tcPr>
                </a:tc>
                <a:tc>
                  <a:txBody>
                    <a:bodyPr/>
                    <a:lstStyle/>
                    <a:p>
                      <a:r>
                        <a:rPr lang="fr-FR" sz="2800" u="none" strike="noStrike" baseline="30000" dirty="0">
                          <a:solidFill>
                            <a:srgbClr val="3366CC"/>
                          </a:solidFill>
                          <a:effectLst/>
                          <a:hlinkClick r:id="rId9" tooltip="5 décembre"/>
                        </a:rPr>
                        <a:t>5</a:t>
                      </a:r>
                      <a:r>
                        <a:rPr lang="fr-FR" sz="2800" baseline="30000" dirty="0">
                          <a:effectLst/>
                        </a:rPr>
                        <a:t> </a:t>
                      </a:r>
                      <a:r>
                        <a:rPr lang="fr-FR" sz="2800" u="none" strike="noStrike" baseline="30000" dirty="0">
                          <a:solidFill>
                            <a:srgbClr val="3366CC"/>
                          </a:solidFill>
                          <a:effectLst/>
                          <a:hlinkClick r:id="rId10" tooltip="Décembre 1929"/>
                        </a:rPr>
                        <a:t>décembre</a:t>
                      </a:r>
                      <a:r>
                        <a:rPr lang="fr-FR" sz="2800" baseline="30000" dirty="0">
                          <a:effectLst/>
                        </a:rPr>
                        <a:t> </a:t>
                      </a:r>
                      <a:r>
                        <a:rPr lang="fr-FR" sz="2800" u="none" strike="noStrike" baseline="30000" dirty="0">
                          <a:solidFill>
                            <a:srgbClr val="3366CC"/>
                          </a:solidFill>
                          <a:effectLst/>
                          <a:hlinkClick r:id="rId11" tooltip="1929"/>
                        </a:rPr>
                        <a:t>1929</a:t>
                      </a:r>
                      <a:endParaRPr lang="fr-FR" sz="2800" baseline="30000" dirty="0">
                        <a:effectLst/>
                      </a:endParaRPr>
                    </a:p>
                  </a:txBody>
                  <a:tcPr marT="38100" anchor="ctr">
                    <a:lnL>
                      <a:noFill/>
                    </a:lnL>
                    <a:lnR>
                      <a:noFill/>
                    </a:lnR>
                    <a:lnT>
                      <a:noFill/>
                    </a:lnT>
                    <a:lnB>
                      <a:noFill/>
                    </a:lnB>
                  </a:tcPr>
                </a:tc>
                <a:extLst>
                  <a:ext uri="{0D108BD9-81ED-4DB2-BD59-A6C34878D82A}">
                    <a16:rowId xmlns:a16="http://schemas.microsoft.com/office/drawing/2014/main" val="2079751821"/>
                  </a:ext>
                </a:extLst>
              </a:tr>
              <a:tr h="728468">
                <a:tc>
                  <a:txBody>
                    <a:bodyPr/>
                    <a:lstStyle/>
                    <a:p>
                      <a:pPr algn="l"/>
                      <a:r>
                        <a:rPr lang="fr-FR" sz="2800" baseline="30000">
                          <a:effectLst/>
                        </a:rPr>
                        <a:t>Lieu de la mort</a:t>
                      </a:r>
                    </a:p>
                  </a:txBody>
                  <a:tcPr marR="95250" marT="38100" anchor="ctr">
                    <a:lnL>
                      <a:noFill/>
                    </a:lnL>
                    <a:lnR>
                      <a:noFill/>
                    </a:lnR>
                    <a:lnT>
                      <a:noFill/>
                    </a:lnT>
                    <a:lnB>
                      <a:noFill/>
                    </a:lnB>
                  </a:tcPr>
                </a:tc>
                <a:tc>
                  <a:txBody>
                    <a:bodyPr/>
                    <a:lstStyle/>
                    <a:p>
                      <a:r>
                        <a:rPr lang="fr-FR" sz="2800" u="none" strike="noStrike" baseline="30000">
                          <a:solidFill>
                            <a:srgbClr val="3366CC"/>
                          </a:solidFill>
                          <a:effectLst/>
                          <a:hlinkClick r:id="rId12" tooltip="Poland (Maine)"/>
                        </a:rPr>
                        <a:t>Poland</a:t>
                      </a:r>
                      <a:endParaRPr lang="fr-FR" sz="2800" baseline="30000">
                        <a:effectLst/>
                      </a:endParaRPr>
                    </a:p>
                  </a:txBody>
                  <a:tcPr marT="38100" anchor="ctr">
                    <a:lnL>
                      <a:noFill/>
                    </a:lnL>
                    <a:lnR>
                      <a:noFill/>
                    </a:lnR>
                    <a:lnT>
                      <a:noFill/>
                    </a:lnT>
                    <a:lnB>
                      <a:noFill/>
                    </a:lnB>
                  </a:tcPr>
                </a:tc>
                <a:extLst>
                  <a:ext uri="{0D108BD9-81ED-4DB2-BD59-A6C34878D82A}">
                    <a16:rowId xmlns:a16="http://schemas.microsoft.com/office/drawing/2014/main" val="1421298055"/>
                  </a:ext>
                </a:extLst>
              </a:tr>
              <a:tr h="728468">
                <a:tc>
                  <a:txBody>
                    <a:bodyPr/>
                    <a:lstStyle/>
                    <a:p>
                      <a:pPr algn="l"/>
                      <a:r>
                        <a:rPr lang="fr-FR" sz="2800" baseline="30000">
                          <a:effectLst/>
                        </a:rPr>
                        <a:t>Cause de la mort</a:t>
                      </a:r>
                    </a:p>
                  </a:txBody>
                  <a:tcPr marR="95250" marT="38100" anchor="ctr">
                    <a:lnL>
                      <a:noFill/>
                    </a:lnL>
                    <a:lnR>
                      <a:noFill/>
                    </a:lnR>
                    <a:lnT>
                      <a:noFill/>
                    </a:lnT>
                    <a:lnB>
                      <a:noFill/>
                    </a:lnB>
                  </a:tcPr>
                </a:tc>
                <a:tc>
                  <a:txBody>
                    <a:bodyPr/>
                    <a:lstStyle/>
                    <a:p>
                      <a:r>
                        <a:rPr lang="fr-FR" sz="2800" u="none" strike="noStrike" baseline="30000">
                          <a:solidFill>
                            <a:srgbClr val="3366CC"/>
                          </a:solidFill>
                          <a:effectLst/>
                          <a:hlinkClick r:id="rId13" tooltip="Euthanasie animale"/>
                        </a:rPr>
                        <a:t>Euthanasie animale</a:t>
                      </a:r>
                      <a:endParaRPr lang="fr-FR" sz="2800" baseline="30000">
                        <a:effectLst/>
                      </a:endParaRPr>
                    </a:p>
                  </a:txBody>
                  <a:tcPr marT="38100" anchor="ctr">
                    <a:lnL>
                      <a:noFill/>
                    </a:lnL>
                    <a:lnR>
                      <a:noFill/>
                    </a:lnR>
                    <a:lnT>
                      <a:noFill/>
                    </a:lnT>
                    <a:lnB>
                      <a:noFill/>
                    </a:lnB>
                  </a:tcPr>
                </a:tc>
                <a:extLst>
                  <a:ext uri="{0D108BD9-81ED-4DB2-BD59-A6C34878D82A}">
                    <a16:rowId xmlns:a16="http://schemas.microsoft.com/office/drawing/2014/main" val="466383358"/>
                  </a:ext>
                </a:extLst>
              </a:tr>
              <a:tr h="728468">
                <a:tc>
                  <a:txBody>
                    <a:bodyPr/>
                    <a:lstStyle/>
                    <a:p>
                      <a:pPr algn="l"/>
                      <a:r>
                        <a:rPr lang="fr-FR" sz="2800" baseline="30000">
                          <a:effectLst/>
                        </a:rPr>
                        <a:t>Propriétaire</a:t>
                      </a:r>
                    </a:p>
                  </a:txBody>
                  <a:tcPr marR="95250" marT="38100" anchor="ctr">
                    <a:lnL>
                      <a:noFill/>
                    </a:lnL>
                    <a:lnR>
                      <a:noFill/>
                    </a:lnR>
                    <a:lnT>
                      <a:noFill/>
                    </a:lnT>
                    <a:lnB>
                      <a:noFill/>
                    </a:lnB>
                  </a:tcPr>
                </a:tc>
                <a:tc>
                  <a:txBody>
                    <a:bodyPr/>
                    <a:lstStyle/>
                    <a:p>
                      <a:r>
                        <a:rPr lang="fr-FR" sz="2800" u="none" strike="noStrike" baseline="30000">
                          <a:solidFill>
                            <a:srgbClr val="3366CC"/>
                          </a:solidFill>
                          <a:effectLst/>
                          <a:hlinkClick r:id="rId14" tooltip="Leonhard Seppala"/>
                        </a:rPr>
                        <a:t>Leonhard Seppala</a:t>
                      </a:r>
                      <a:endParaRPr lang="fr-FR" sz="2800" baseline="30000">
                        <a:effectLst/>
                      </a:endParaRPr>
                    </a:p>
                  </a:txBody>
                  <a:tcPr marT="38100" anchor="ctr">
                    <a:lnL>
                      <a:noFill/>
                    </a:lnL>
                    <a:lnR>
                      <a:noFill/>
                    </a:lnR>
                    <a:lnT>
                      <a:noFill/>
                    </a:lnT>
                    <a:lnB>
                      <a:noFill/>
                    </a:lnB>
                  </a:tcPr>
                </a:tc>
                <a:extLst>
                  <a:ext uri="{0D108BD9-81ED-4DB2-BD59-A6C34878D82A}">
                    <a16:rowId xmlns:a16="http://schemas.microsoft.com/office/drawing/2014/main" val="3795065164"/>
                  </a:ext>
                </a:extLst>
              </a:tr>
              <a:tr h="999042">
                <a:tc>
                  <a:txBody>
                    <a:bodyPr/>
                    <a:lstStyle/>
                    <a:p>
                      <a:pPr algn="l"/>
                      <a:r>
                        <a:rPr lang="fr-FR" sz="2800" baseline="30000">
                          <a:effectLst/>
                        </a:rPr>
                        <a:t>Distinction(s)</a:t>
                      </a:r>
                    </a:p>
                  </a:txBody>
                  <a:tcPr marR="95250" marT="38100" anchor="ctr">
                    <a:lnL>
                      <a:noFill/>
                    </a:lnL>
                    <a:lnR>
                      <a:noFill/>
                    </a:lnR>
                    <a:lnT>
                      <a:noFill/>
                    </a:lnT>
                    <a:lnB>
                      <a:noFill/>
                    </a:lnB>
                  </a:tcPr>
                </a:tc>
                <a:tc>
                  <a:txBody>
                    <a:bodyPr/>
                    <a:lstStyle/>
                    <a:p>
                      <a:r>
                        <a:rPr lang="fr-FR" sz="2800" u="none" strike="noStrike" baseline="30000" dirty="0">
                          <a:solidFill>
                            <a:srgbClr val="3366CC"/>
                          </a:solidFill>
                          <a:effectLst/>
                          <a:hlinkClick r:id="rId15" tooltip="Médaille d'or (sport)"/>
                        </a:rPr>
                        <a:t/>
                      </a:r>
                      <a:br>
                        <a:rPr lang="fr-FR" sz="2800" u="none" strike="noStrike" baseline="30000" dirty="0">
                          <a:solidFill>
                            <a:srgbClr val="3366CC"/>
                          </a:solidFill>
                          <a:effectLst/>
                          <a:hlinkClick r:id="rId15" tooltip="Médaille d'or (sport)"/>
                        </a:rPr>
                      </a:br>
                      <a:r>
                        <a:rPr lang="fr-FR" sz="2800" u="none" strike="noStrike" baseline="30000" dirty="0">
                          <a:solidFill>
                            <a:srgbClr val="3366CC"/>
                          </a:solidFill>
                          <a:effectLst/>
                          <a:hlinkClick r:id="rId15" tooltip="Médaille d'or (sport)"/>
                        </a:rPr>
                        <a:t>Médaille d'or</a:t>
                      </a:r>
                      <a:endParaRPr lang="fr-FR" sz="2800" baseline="30000" dirty="0">
                        <a:effectLst/>
                      </a:endParaRPr>
                    </a:p>
                  </a:txBody>
                  <a:tcPr marT="38100" anchor="ctr">
                    <a:lnL>
                      <a:noFill/>
                    </a:lnL>
                    <a:lnT>
                      <a:noFill/>
                    </a:lnT>
                  </a:tcPr>
                </a:tc>
                <a:extLst>
                  <a:ext uri="{0D108BD9-81ED-4DB2-BD59-A6C34878D82A}">
                    <a16:rowId xmlns:a16="http://schemas.microsoft.com/office/drawing/2014/main" val="2639884633"/>
                  </a:ext>
                </a:extLst>
              </a:tr>
            </a:tbl>
          </a:graphicData>
        </a:graphic>
      </p:graphicFrame>
      <p:sp>
        <p:nvSpPr>
          <p:cNvPr id="9" name="Rectangle 8"/>
          <p:cNvSpPr/>
          <p:nvPr/>
        </p:nvSpPr>
        <p:spPr>
          <a:xfrm>
            <a:off x="4691063" y="1304836"/>
            <a:ext cx="2760668" cy="2585323"/>
          </a:xfrm>
          <a:prstGeom prst="rect">
            <a:avLst/>
          </a:prstGeom>
          <a:solidFill>
            <a:schemeClr val="bg1">
              <a:lumMod val="85000"/>
            </a:schemeClr>
          </a:solidFill>
        </p:spPr>
        <p:txBody>
          <a:bodyPr wrap="square">
            <a:spAutoFit/>
          </a:bodyPr>
          <a:lstStyle/>
          <a:p>
            <a:r>
              <a:rPr lang="fr-FR" b="1" dirty="0">
                <a:solidFill>
                  <a:srgbClr val="202122"/>
                </a:solidFill>
                <a:latin typeface="Arial" panose="020B0604020202020204" pitchFamily="34" charset="0"/>
              </a:rPr>
              <a:t>Togo</a:t>
            </a:r>
            <a:r>
              <a:rPr lang="fr-FR" dirty="0">
                <a:solidFill>
                  <a:srgbClr val="202122"/>
                </a:solidFill>
                <a:latin typeface="Arial" panose="020B0604020202020204" pitchFamily="34" charset="0"/>
              </a:rPr>
              <a:t> est l'un des principaux </a:t>
            </a:r>
            <a:r>
              <a:rPr lang="fr-FR" dirty="0">
                <a:solidFill>
                  <a:srgbClr val="3366CC"/>
                </a:solidFill>
                <a:latin typeface="Arial" panose="020B0604020202020204" pitchFamily="34" charset="0"/>
                <a:hlinkClick r:id="rId16" tooltip="Chien d'attelage"/>
              </a:rPr>
              <a:t>chiens d'attelage</a:t>
            </a:r>
            <a:r>
              <a:rPr lang="fr-FR" dirty="0">
                <a:solidFill>
                  <a:srgbClr val="202122"/>
                </a:solidFill>
                <a:latin typeface="Arial" panose="020B0604020202020204" pitchFamily="34" charset="0"/>
              </a:rPr>
              <a:t> de </a:t>
            </a:r>
            <a:r>
              <a:rPr lang="fr-FR" dirty="0">
                <a:solidFill>
                  <a:srgbClr val="3366CC"/>
                </a:solidFill>
                <a:latin typeface="Arial" panose="020B0604020202020204" pitchFamily="34" charset="0"/>
                <a:hlinkClick r:id="rId14" tooltip="Leonhard Seppala"/>
              </a:rPr>
              <a:t>Leonhard </a:t>
            </a:r>
            <a:r>
              <a:rPr lang="fr-FR" dirty="0" err="1">
                <a:solidFill>
                  <a:srgbClr val="3366CC"/>
                </a:solidFill>
                <a:latin typeface="Arial" panose="020B0604020202020204" pitchFamily="34" charset="0"/>
                <a:hlinkClick r:id="rId14" tooltip="Leonhard Seppala"/>
              </a:rPr>
              <a:t>Seppala</a:t>
            </a:r>
            <a:r>
              <a:rPr lang="fr-FR" dirty="0">
                <a:solidFill>
                  <a:srgbClr val="202122"/>
                </a:solidFill>
                <a:latin typeface="Arial" panose="020B0604020202020204" pitchFamily="34" charset="0"/>
              </a:rPr>
              <a:t> lors de la </a:t>
            </a:r>
            <a:r>
              <a:rPr lang="fr-FR" dirty="0">
                <a:solidFill>
                  <a:srgbClr val="3366CC"/>
                </a:solidFill>
                <a:latin typeface="Arial" panose="020B0604020202020204" pitchFamily="34" charset="0"/>
                <a:hlinkClick r:id="rId17" tooltip="Course au sérum de 1925"/>
              </a:rPr>
              <a:t>course au sérum de 1925</a:t>
            </a:r>
            <a:r>
              <a:rPr lang="fr-FR" dirty="0">
                <a:solidFill>
                  <a:srgbClr val="202122"/>
                </a:solidFill>
                <a:latin typeface="Arial" panose="020B0604020202020204" pitchFamily="34" charset="0"/>
              </a:rPr>
              <a:t> en </a:t>
            </a:r>
            <a:r>
              <a:rPr lang="fr-FR" dirty="0">
                <a:solidFill>
                  <a:srgbClr val="3366CC"/>
                </a:solidFill>
                <a:latin typeface="Arial" panose="020B0604020202020204" pitchFamily="34" charset="0"/>
                <a:hlinkClick r:id="rId18" tooltip="Alaska"/>
              </a:rPr>
              <a:t>Alaska</a:t>
            </a:r>
            <a:r>
              <a:rPr lang="fr-FR" dirty="0">
                <a:solidFill>
                  <a:srgbClr val="202122"/>
                </a:solidFill>
                <a:latin typeface="Arial" panose="020B0604020202020204" pitchFamily="34" charset="0"/>
              </a:rPr>
              <a:t>. Togo est souvent considéré comme le héros de la course au sérum.</a:t>
            </a:r>
            <a:endParaRPr lang="fr-FR" dirty="0"/>
          </a:p>
        </p:txBody>
      </p:sp>
    </p:spTree>
    <p:extLst>
      <p:ext uri="{BB962C8B-B14F-4D97-AF65-F5344CB8AC3E}">
        <p14:creationId xmlns:p14="http://schemas.microsoft.com/office/powerpoint/2010/main" val="210617289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06939" y="-31214"/>
            <a:ext cx="5485061" cy="6858000"/>
          </a:xfrm>
          <a:prstGeom prst="rect">
            <a:avLst/>
          </a:prstGeom>
        </p:spPr>
      </p:pic>
      <p:sp>
        <p:nvSpPr>
          <p:cNvPr id="4" name="Rectangle 3"/>
          <p:cNvSpPr/>
          <p:nvPr/>
        </p:nvSpPr>
        <p:spPr>
          <a:xfrm>
            <a:off x="152735" y="0"/>
            <a:ext cx="6554204" cy="6863417"/>
          </a:xfrm>
          <a:prstGeom prst="rect">
            <a:avLst/>
          </a:prstGeom>
          <a:solidFill>
            <a:schemeClr val="bg1">
              <a:lumMod val="95000"/>
            </a:schemeClr>
          </a:solidFill>
        </p:spPr>
        <p:txBody>
          <a:bodyPr wrap="square">
            <a:spAutoFit/>
          </a:bodyPr>
          <a:lstStyle/>
          <a:p>
            <a:r>
              <a:rPr lang="fr-FR" sz="2000" dirty="0">
                <a:latin typeface="Karla"/>
              </a:rPr>
              <a:t>Né en 1919, </a:t>
            </a:r>
            <a:r>
              <a:rPr lang="fr-FR" sz="2000" b="1" dirty="0">
                <a:latin typeface="Karla"/>
              </a:rPr>
              <a:t>Balto</a:t>
            </a:r>
            <a:r>
              <a:rPr lang="fr-FR" sz="2000" dirty="0">
                <a:latin typeface="Karla"/>
              </a:rPr>
              <a:t> appartient à l’éleveur norvégien </a:t>
            </a:r>
            <a:r>
              <a:rPr lang="fr-FR" sz="2000" b="1" dirty="0">
                <a:latin typeface="Karla"/>
              </a:rPr>
              <a:t>Leonhard </a:t>
            </a:r>
            <a:r>
              <a:rPr lang="fr-FR" sz="2000" b="1" dirty="0" err="1">
                <a:latin typeface="Karla"/>
              </a:rPr>
              <a:t>Seppala</a:t>
            </a:r>
            <a:r>
              <a:rPr lang="fr-FR" sz="2000" dirty="0">
                <a:latin typeface="Karla"/>
              </a:rPr>
              <a:t>. Très vite, l’animal surprend de par son gabarit. En effet, </a:t>
            </a:r>
            <a:r>
              <a:rPr lang="fr-FR" sz="2000" b="1" dirty="0">
                <a:latin typeface="Karla"/>
              </a:rPr>
              <a:t>Balto est un chien un peu plus imposant</a:t>
            </a:r>
            <a:r>
              <a:rPr lang="fr-FR" sz="2000" dirty="0">
                <a:latin typeface="Karla"/>
              </a:rPr>
              <a:t> que le reste de la meute. Résultat, ce dernier sera utilisé comme remplaçant et chien de travail pour l’industrie minière locale. Rien ne semblait alors le prédestiner à atteindre la célébrité. Cependant, tout bascule </a:t>
            </a:r>
            <a:r>
              <a:rPr lang="fr-FR" sz="2000" b="1" dirty="0">
                <a:latin typeface="Karla"/>
              </a:rPr>
              <a:t>en 1925 lorsqu’il fut réquisitionné par </a:t>
            </a:r>
            <a:r>
              <a:rPr lang="fr-FR" sz="2000" b="1" dirty="0" err="1">
                <a:latin typeface="Karla"/>
              </a:rPr>
              <a:t>Seppala</a:t>
            </a:r>
            <a:r>
              <a:rPr lang="fr-FR" sz="2000" dirty="0">
                <a:latin typeface="Karla"/>
              </a:rPr>
              <a:t> afin de participer à la course au sérum. Son attelage lui, sera dirigé non pas par son propriétaire, mais bien par son assistant, Gunnar </a:t>
            </a:r>
            <a:r>
              <a:rPr lang="fr-FR" sz="2000" dirty="0" err="1">
                <a:latin typeface="Karla"/>
              </a:rPr>
              <a:t>Kaasen</a:t>
            </a:r>
            <a:r>
              <a:rPr lang="fr-FR" sz="2000" dirty="0">
                <a:latin typeface="Karla"/>
              </a:rPr>
              <a:t>, qui aura pour mission de mener l’avant-dernier relais</a:t>
            </a:r>
            <a:r>
              <a:rPr lang="fr-FR" sz="2000" dirty="0" smtClean="0">
                <a:latin typeface="Karla"/>
              </a:rPr>
              <a:t>.</a:t>
            </a:r>
          </a:p>
          <a:p>
            <a:r>
              <a:rPr lang="fr-FR" sz="2000" dirty="0">
                <a:latin typeface="Karla"/>
              </a:rPr>
              <a:t> </a:t>
            </a:r>
            <a:r>
              <a:rPr lang="fr-FR" sz="2000" b="1" dirty="0">
                <a:latin typeface="Karla"/>
              </a:rPr>
              <a:t>Togo, second chien de Leonhard </a:t>
            </a:r>
            <a:r>
              <a:rPr lang="fr-FR" sz="2000" b="1" dirty="0" err="1">
                <a:latin typeface="Karla"/>
              </a:rPr>
              <a:t>Seppala</a:t>
            </a:r>
            <a:r>
              <a:rPr lang="fr-FR" sz="2000" dirty="0">
                <a:latin typeface="Karla"/>
              </a:rPr>
              <a:t> aura pour sa part couru sur une distance de</a:t>
            </a:r>
            <a:r>
              <a:rPr lang="fr-FR" sz="2000" b="1" dirty="0">
                <a:latin typeface="Karla"/>
              </a:rPr>
              <a:t> 424 kilomètres,</a:t>
            </a:r>
            <a:r>
              <a:rPr lang="fr-FR" sz="2000" dirty="0">
                <a:latin typeface="Karla"/>
              </a:rPr>
              <a:t> soit la plus longue couverte par un chien au cours de ces quelques jours. Mais son exploit passera au second rang, Balto lui volant la vedette. Malgré un dernier relais bien plus court, ce dernier a été célébré par la presse américaine et internationale comme étant le seul et vrai véritable héros de cette aventure, puisqu’il était le chien leader à avoir franchit la ligne.</a:t>
            </a:r>
          </a:p>
        </p:txBody>
      </p:sp>
    </p:spTree>
    <p:extLst>
      <p:ext uri="{BB962C8B-B14F-4D97-AF65-F5344CB8AC3E}">
        <p14:creationId xmlns:p14="http://schemas.microsoft.com/office/powerpoint/2010/main" val="240217230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50800"/>
            <a:ext cx="12192000" cy="682678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2000" y="613380"/>
            <a:ext cx="4140000" cy="3066754"/>
          </a:xfrm>
          <a:prstGeom prst="rect">
            <a:avLst/>
          </a:prstGeom>
        </p:spPr>
      </p:pic>
      <p:sp>
        <p:nvSpPr>
          <p:cNvPr id="4" name="Rectangle 3"/>
          <p:cNvSpPr/>
          <p:nvPr/>
        </p:nvSpPr>
        <p:spPr>
          <a:xfrm>
            <a:off x="106200" y="613333"/>
            <a:ext cx="4419600" cy="5940088"/>
          </a:xfrm>
          <a:prstGeom prst="rect">
            <a:avLst/>
          </a:prstGeom>
          <a:solidFill>
            <a:schemeClr val="bg1">
              <a:lumMod val="95000"/>
            </a:schemeClr>
          </a:solidFill>
        </p:spPr>
        <p:txBody>
          <a:bodyPr wrap="square">
            <a:spAutoFit/>
          </a:bodyPr>
          <a:lstStyle/>
          <a:p>
            <a:r>
              <a:rPr lang="fr-FR" sz="2000" dirty="0">
                <a:latin typeface="Karla"/>
              </a:rPr>
              <a:t>Sur place, un journaliste attendait patiemment l’arrivée de la dernière équipe. Une fois la ligne d’arrivée franchie, ce dernier souhaite en apprendre plus sur l’exploit mais surtout, sur les chiens qui ont participé à cette aventure. Balto sera présenté comme le leader de ce dernier attelage. Aujourd’hui cependant, plusieurs voix semblent remettre en question la véracité du rôle joué par Balto. Considéré comme inférieur, il n’a jamais été un chien leader et n’a jamais été en tête d’un équipage. Si certains affirment que Gunnar </a:t>
            </a:r>
            <a:r>
              <a:rPr lang="fr-FR" sz="2000" dirty="0" err="1">
                <a:latin typeface="Karla"/>
              </a:rPr>
              <a:t>Kaasen</a:t>
            </a:r>
            <a:r>
              <a:rPr lang="fr-FR" sz="2000" dirty="0">
                <a:latin typeface="Karla"/>
              </a:rPr>
              <a:t> l’a bel et bien choisi pour diriger son traineau, d’autres semblent penser que Balto n’était que le second. </a:t>
            </a:r>
            <a:endParaRPr lang="fr-FR" sz="2000" dirty="0"/>
          </a:p>
        </p:txBody>
      </p:sp>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92500" y="470357"/>
            <a:ext cx="2705100" cy="3352800"/>
          </a:xfrm>
          <a:prstGeom prst="rect">
            <a:avLst/>
          </a:prstGeom>
        </p:spPr>
      </p:pic>
      <p:sp>
        <p:nvSpPr>
          <p:cNvPr id="6" name="Rectangle 5"/>
          <p:cNvSpPr/>
          <p:nvPr/>
        </p:nvSpPr>
        <p:spPr>
          <a:xfrm>
            <a:off x="9330503" y="96601"/>
            <a:ext cx="1800493" cy="369332"/>
          </a:xfrm>
          <a:prstGeom prst="rect">
            <a:avLst/>
          </a:prstGeom>
        </p:spPr>
        <p:txBody>
          <a:bodyPr wrap="none">
            <a:spAutoFit/>
          </a:bodyPr>
          <a:lstStyle/>
          <a:p>
            <a:r>
              <a:rPr lang="fr-FR" dirty="0">
                <a:solidFill>
                  <a:srgbClr val="1F1F1F"/>
                </a:solidFill>
                <a:latin typeface="Google Sans"/>
              </a:rPr>
              <a:t>Gunnar </a:t>
            </a:r>
            <a:r>
              <a:rPr lang="fr-FR" dirty="0" err="1">
                <a:solidFill>
                  <a:srgbClr val="1F1F1F"/>
                </a:solidFill>
                <a:latin typeface="Google Sans"/>
              </a:rPr>
              <a:t>Kaasen</a:t>
            </a:r>
            <a:endParaRPr lang="fr-FR" dirty="0"/>
          </a:p>
        </p:txBody>
      </p:sp>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70396" y="3862578"/>
            <a:ext cx="5184000" cy="2913408"/>
          </a:xfrm>
          <a:prstGeom prst="rect">
            <a:avLst/>
          </a:prstGeom>
        </p:spPr>
      </p:pic>
    </p:spTree>
    <p:extLst>
      <p:ext uri="{BB962C8B-B14F-4D97-AF65-F5344CB8AC3E}">
        <p14:creationId xmlns:p14="http://schemas.microsoft.com/office/powerpoint/2010/main" val="5516054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sp>
        <p:nvSpPr>
          <p:cNvPr id="3" name="Rectangle 2"/>
          <p:cNvSpPr/>
          <p:nvPr/>
        </p:nvSpPr>
        <p:spPr>
          <a:xfrm>
            <a:off x="0" y="4256536"/>
            <a:ext cx="12192000" cy="2831544"/>
          </a:xfrm>
          <a:prstGeom prst="rect">
            <a:avLst/>
          </a:prstGeom>
          <a:solidFill>
            <a:schemeClr val="bg1">
              <a:lumMod val="95000"/>
            </a:schemeClr>
          </a:solidFill>
        </p:spPr>
        <p:txBody>
          <a:bodyPr wrap="square">
            <a:spAutoFit/>
          </a:bodyPr>
          <a:lstStyle/>
          <a:p>
            <a:endParaRPr lang="fr-FR" sz="2000" dirty="0" smtClean="0"/>
          </a:p>
          <a:p>
            <a:r>
              <a:rPr lang="fr-FR" sz="2000" dirty="0" smtClean="0"/>
              <a:t>Très </a:t>
            </a:r>
            <a:r>
              <a:rPr lang="fr-FR" sz="2000" dirty="0"/>
              <a:t>vite célébré, le chien </a:t>
            </a:r>
            <a:r>
              <a:rPr lang="fr-FR" sz="2000" b="1" dirty="0"/>
              <a:t>Balto</a:t>
            </a:r>
            <a:r>
              <a:rPr lang="fr-FR" sz="2000" dirty="0"/>
              <a:t> sera récompensé d’une </a:t>
            </a:r>
            <a:r>
              <a:rPr lang="fr-FR" sz="2000" b="1" dirty="0"/>
              <a:t>statue en plein Central Park, à New York</a:t>
            </a:r>
            <a:r>
              <a:rPr lang="fr-FR" sz="2000" dirty="0"/>
              <a:t> et d’une seconde dans le centre d’Anchorage</a:t>
            </a:r>
            <a:r>
              <a:rPr lang="fr-FR" sz="2000" dirty="0" smtClean="0"/>
              <a:t>.</a:t>
            </a:r>
          </a:p>
          <a:p>
            <a:r>
              <a:rPr lang="fr-FR" sz="2000" b="1" dirty="0"/>
              <a:t>Malgré cela, la fin de vie du chien aura été plutôt compliquée</a:t>
            </a:r>
            <a:r>
              <a:rPr lang="fr-FR" sz="2000" dirty="0"/>
              <a:t>. Vendu, il sera alors utilisé dans de nombreux cirques, des promoteurs jouant sur la célébrité acquise par l’animal afin de générer d’importants revenus. En 1927, une cagnotte sera finalement levée afin de permettre de racheter le chien et lui offrir une fin de vie paisible, au zoo de Cleveland. Il y décédera le 14 mars 1933. </a:t>
            </a:r>
            <a:r>
              <a:rPr lang="fr-FR" sz="2000" b="1" dirty="0"/>
              <a:t>Le corps de Balto sera alors conservé avant d’être empaillé.</a:t>
            </a:r>
            <a:r>
              <a:rPr lang="fr-FR" sz="2000" dirty="0"/>
              <a:t> Aujourd’hui encore, il est possible de l’admirer au Musée d’histoires naturelles, à Cleveland.</a:t>
            </a:r>
            <a:endParaRPr lang="fr-FR" sz="2000" dirty="0" smtClean="0"/>
          </a:p>
          <a:p>
            <a:endParaRPr lang="fr-FR" dirty="0"/>
          </a:p>
        </p:txBody>
      </p:sp>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700" y="59005"/>
            <a:ext cx="5996700" cy="4458825"/>
          </a:xfrm>
          <a:prstGeom prst="rect">
            <a:avLst/>
          </a:prstGeom>
        </p:spPr>
      </p:pic>
      <p:pic>
        <p:nvPicPr>
          <p:cNvPr id="5" name="Imag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48000" y="0"/>
            <a:ext cx="5544000" cy="4517830"/>
          </a:xfrm>
          <a:prstGeom prst="rect">
            <a:avLst/>
          </a:prstGeom>
        </p:spPr>
      </p:pic>
    </p:spTree>
    <p:extLst>
      <p:ext uri="{BB962C8B-B14F-4D97-AF65-F5344CB8AC3E}">
        <p14:creationId xmlns:p14="http://schemas.microsoft.com/office/powerpoint/2010/main" val="22456016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sp>
        <p:nvSpPr>
          <p:cNvPr id="3" name="Rectangle 2"/>
          <p:cNvSpPr/>
          <p:nvPr/>
        </p:nvSpPr>
        <p:spPr>
          <a:xfrm>
            <a:off x="101600" y="1136640"/>
            <a:ext cx="6096000" cy="4093428"/>
          </a:xfrm>
          <a:prstGeom prst="rect">
            <a:avLst/>
          </a:prstGeom>
          <a:solidFill>
            <a:schemeClr val="bg1">
              <a:lumMod val="95000"/>
            </a:schemeClr>
          </a:solidFill>
        </p:spPr>
        <p:txBody>
          <a:bodyPr>
            <a:spAutoFit/>
          </a:bodyPr>
          <a:lstStyle/>
          <a:p>
            <a:r>
              <a:rPr lang="fr-FR" sz="2000" dirty="0">
                <a:latin typeface="Karla"/>
              </a:rPr>
              <a:t>Chien oublié, </a:t>
            </a:r>
            <a:r>
              <a:rPr lang="fr-FR" sz="2000" b="1" dirty="0">
                <a:latin typeface="Karla"/>
              </a:rPr>
              <a:t>Togo</a:t>
            </a:r>
            <a:r>
              <a:rPr lang="fr-FR" sz="2000" dirty="0">
                <a:latin typeface="Karla"/>
              </a:rPr>
              <a:t> </a:t>
            </a:r>
            <a:r>
              <a:rPr lang="fr-FR" sz="2000" b="1" dirty="0">
                <a:latin typeface="Karla"/>
              </a:rPr>
              <a:t>appartenait également à Leonhard </a:t>
            </a:r>
            <a:r>
              <a:rPr lang="fr-FR" sz="2000" b="1" dirty="0" err="1">
                <a:latin typeface="Karla"/>
              </a:rPr>
              <a:t>Seppala</a:t>
            </a:r>
            <a:r>
              <a:rPr lang="fr-FR" sz="2000" b="1" dirty="0">
                <a:latin typeface="Karla"/>
              </a:rPr>
              <a:t>.</a:t>
            </a:r>
            <a:r>
              <a:rPr lang="fr-FR" sz="2000" dirty="0">
                <a:latin typeface="Karla"/>
              </a:rPr>
              <a:t> Le </a:t>
            </a:r>
            <a:r>
              <a:rPr lang="fr-FR" sz="2000" dirty="0" err="1">
                <a:latin typeface="Karla"/>
              </a:rPr>
              <a:t>musher</a:t>
            </a:r>
            <a:r>
              <a:rPr lang="fr-FR" sz="2000" dirty="0">
                <a:latin typeface="Karla"/>
              </a:rPr>
              <a:t> norvégien a effectivement été l’un des principaux fournisseurs de cette course au sérum. Si Balto a été dirigée par Gunnar </a:t>
            </a:r>
            <a:r>
              <a:rPr lang="fr-FR" sz="2000" dirty="0" err="1">
                <a:latin typeface="Karla"/>
              </a:rPr>
              <a:t>Kaasen</a:t>
            </a:r>
            <a:r>
              <a:rPr lang="fr-FR" sz="2000" dirty="0">
                <a:latin typeface="Karla"/>
              </a:rPr>
              <a:t>, Togo lui, a bien été aux ordres de </a:t>
            </a:r>
            <a:r>
              <a:rPr lang="fr-FR" sz="2000" dirty="0" err="1">
                <a:latin typeface="Karla"/>
              </a:rPr>
              <a:t>Seppala</a:t>
            </a:r>
            <a:r>
              <a:rPr lang="fr-FR" sz="2000" dirty="0">
                <a:latin typeface="Karla"/>
              </a:rPr>
              <a:t>. Une séquence de la course passée un peu inaperçue, toutefois, il convient de </a:t>
            </a:r>
            <a:r>
              <a:rPr lang="fr-FR" sz="2000" b="1" dirty="0">
                <a:latin typeface="Karla"/>
              </a:rPr>
              <a:t>souligner l’importance de ce relais pris par le dresseur</a:t>
            </a:r>
            <a:r>
              <a:rPr lang="fr-FR" sz="2000" dirty="0">
                <a:latin typeface="Karla"/>
              </a:rPr>
              <a:t> et son chien puisque ce dernier s’est étendu sur </a:t>
            </a:r>
            <a:r>
              <a:rPr lang="fr-FR" sz="2000" b="1" dirty="0">
                <a:latin typeface="Karla"/>
              </a:rPr>
              <a:t>pas moins 146 kilomètres, jusqu’à la ville de </a:t>
            </a:r>
            <a:r>
              <a:rPr lang="fr-FR" sz="2000" b="1" dirty="0" err="1">
                <a:latin typeface="Karla"/>
              </a:rPr>
              <a:t>Golovin</a:t>
            </a:r>
            <a:r>
              <a:rPr lang="fr-FR" sz="2000" dirty="0">
                <a:latin typeface="Karla"/>
              </a:rPr>
              <a:t>. En tout et pour tout, </a:t>
            </a:r>
            <a:r>
              <a:rPr lang="fr-FR" sz="2000" b="1" dirty="0">
                <a:latin typeface="Karla"/>
              </a:rPr>
              <a:t>Togo lui, a couru sur plus de 460 kilomètres,</a:t>
            </a:r>
            <a:r>
              <a:rPr lang="fr-FR" sz="2000" dirty="0">
                <a:latin typeface="Karla"/>
              </a:rPr>
              <a:t> se rendant de chez lui au point de rendez-vous, avant de courir son relais puis rentrer.</a:t>
            </a:r>
            <a:endParaRPr lang="fr-FR" sz="2000"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16812" y="0"/>
            <a:ext cx="4484688" cy="6858000"/>
          </a:xfrm>
          <a:prstGeom prst="rect">
            <a:avLst/>
          </a:prstGeom>
        </p:spPr>
      </p:pic>
    </p:spTree>
    <p:extLst>
      <p:ext uri="{BB962C8B-B14F-4D97-AF65-F5344CB8AC3E}">
        <p14:creationId xmlns:p14="http://schemas.microsoft.com/office/powerpoint/2010/main" val="40776902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BEBA8EAE-BF5A-486C-A8C5-ECC9F3942E4B}">
                <a14:imgProps xmlns:a14="http://schemas.microsoft.com/office/drawing/2010/main">
                  <a14:imgLayer r:embed="rId5">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sp>
        <p:nvSpPr>
          <p:cNvPr id="3" name="Rectangle 2"/>
          <p:cNvSpPr/>
          <p:nvPr/>
        </p:nvSpPr>
        <p:spPr>
          <a:xfrm>
            <a:off x="342900" y="261035"/>
            <a:ext cx="6096000" cy="646331"/>
          </a:xfrm>
          <a:prstGeom prst="rect">
            <a:avLst/>
          </a:prstGeom>
        </p:spPr>
        <p:txBody>
          <a:bodyPr>
            <a:spAutoFit/>
          </a:bodyPr>
          <a:lstStyle/>
          <a:p>
            <a:r>
              <a:rPr lang="fr-FR" b="1" dirty="0">
                <a:solidFill>
                  <a:srgbClr val="000066"/>
                </a:solidFill>
                <a:latin typeface="Verdana" panose="020B0604030504040204" pitchFamily="34" charset="0"/>
              </a:rPr>
              <a:t>Leonhard </a:t>
            </a:r>
            <a:r>
              <a:rPr lang="fr-FR" b="1" dirty="0" err="1">
                <a:solidFill>
                  <a:srgbClr val="000066"/>
                </a:solidFill>
                <a:latin typeface="Verdana" panose="020B0604030504040204" pitchFamily="34" charset="0"/>
              </a:rPr>
              <a:t>Seppala</a:t>
            </a:r>
            <a:r>
              <a:rPr lang="fr-FR" b="1" dirty="0">
                <a:solidFill>
                  <a:srgbClr val="000066"/>
                </a:solidFill>
                <a:latin typeface="Verdana" panose="020B0604030504040204" pitchFamily="34" charset="0"/>
              </a:rPr>
              <a:t> naquit à </a:t>
            </a:r>
            <a:r>
              <a:rPr lang="fr-FR" b="1" dirty="0" err="1">
                <a:solidFill>
                  <a:srgbClr val="000066"/>
                </a:solidFill>
                <a:latin typeface="Verdana" panose="020B0604030504040204" pitchFamily="34" charset="0"/>
              </a:rPr>
              <a:t>Skibotn</a:t>
            </a:r>
            <a:r>
              <a:rPr lang="fr-FR" b="1" dirty="0">
                <a:solidFill>
                  <a:srgbClr val="000066"/>
                </a:solidFill>
                <a:latin typeface="Verdana" panose="020B0604030504040204" pitchFamily="34" charset="0"/>
              </a:rPr>
              <a:t>, dans le </a:t>
            </a:r>
            <a:r>
              <a:rPr lang="fr-FR" b="1" dirty="0" err="1">
                <a:solidFill>
                  <a:srgbClr val="000066"/>
                </a:solidFill>
                <a:latin typeface="Verdana" panose="020B0604030504040204" pitchFamily="34" charset="0"/>
              </a:rPr>
              <a:t>Lygenfjørd</a:t>
            </a:r>
            <a:r>
              <a:rPr lang="fr-FR" b="1" dirty="0">
                <a:solidFill>
                  <a:srgbClr val="000066"/>
                </a:solidFill>
                <a:latin typeface="Verdana" panose="020B0604030504040204" pitchFamily="34" charset="0"/>
              </a:rPr>
              <a:t>, en Norvège</a:t>
            </a:r>
            <a:endParaRPr lang="fr-FR" dirty="0"/>
          </a:p>
        </p:txBody>
      </p:sp>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65763" y="35193"/>
            <a:ext cx="5699373" cy="6858000"/>
          </a:xfrm>
          <a:prstGeom prst="rect">
            <a:avLst/>
          </a:prstGeom>
        </p:spPr>
      </p:pic>
      <p:sp>
        <p:nvSpPr>
          <p:cNvPr id="5" name="Rectangle 4"/>
          <p:cNvSpPr/>
          <p:nvPr/>
        </p:nvSpPr>
        <p:spPr>
          <a:xfrm>
            <a:off x="342899" y="1428234"/>
            <a:ext cx="6096000" cy="3970318"/>
          </a:xfrm>
          <a:prstGeom prst="rect">
            <a:avLst/>
          </a:prstGeom>
          <a:solidFill>
            <a:schemeClr val="bg2">
              <a:lumMod val="90000"/>
            </a:schemeClr>
          </a:solidFill>
        </p:spPr>
        <p:txBody>
          <a:bodyPr>
            <a:spAutoFit/>
          </a:bodyPr>
          <a:lstStyle/>
          <a:p>
            <a:r>
              <a:rPr lang="fr-FR" dirty="0">
                <a:latin typeface="Karla"/>
              </a:rPr>
              <a:t>L’exploit passé,</a:t>
            </a:r>
            <a:r>
              <a:rPr lang="fr-FR" b="1" dirty="0">
                <a:latin typeface="Karla"/>
              </a:rPr>
              <a:t> Togo retourne au sein de l’élevage de Leonhard </a:t>
            </a:r>
            <a:r>
              <a:rPr lang="fr-FR" b="1" dirty="0" err="1">
                <a:latin typeface="Karla"/>
              </a:rPr>
              <a:t>Seppala</a:t>
            </a:r>
            <a:r>
              <a:rPr lang="fr-FR" dirty="0">
                <a:latin typeface="Karla"/>
              </a:rPr>
              <a:t> et profite de ses dernières années. Il donnera plusieurs portées de chiots et décédera finalement un 5 décembre 1929, quatre années après avoir parcouru des centaines de kilomètres dans le but de sauver les vies de milliers de personnes. Son histoire a toutefois été passée au second rang, Balto volant la vedette à tous les chiens engagés. Cependant, de nombreuses spécialistes tentent de rappeler son rôle et</a:t>
            </a:r>
            <a:r>
              <a:rPr lang="fr-FR" b="1" dirty="0">
                <a:latin typeface="Karla"/>
              </a:rPr>
              <a:t> celui-ci est de plus en plus présenté comme étant la véritable star de cette course au sérum.</a:t>
            </a:r>
            <a:r>
              <a:rPr lang="fr-FR" dirty="0">
                <a:latin typeface="Karla"/>
              </a:rPr>
              <a:t> En 2011, </a:t>
            </a:r>
            <a:r>
              <a:rPr lang="fr-FR" b="1" dirty="0">
                <a:latin typeface="Karla"/>
              </a:rPr>
              <a:t>le Times l’a ainsi nommé le chien le plus héroïque du 20e siècle</a:t>
            </a:r>
            <a:r>
              <a:rPr lang="fr-FR" dirty="0">
                <a:latin typeface="Karla"/>
              </a:rPr>
              <a:t>, preuve que malgré son relatif anonymat, son histoire continue d’impressionner.</a:t>
            </a:r>
            <a:endParaRPr lang="fr-FR" dirty="0"/>
          </a:p>
        </p:txBody>
      </p:sp>
      <p:pic>
        <p:nvPicPr>
          <p:cNvPr id="6" name="Togo &amp; Leonhard Seppala  #dogs #husky (1920p_24fps_H264-128kbit_AA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7532562" y="35193"/>
            <a:ext cx="3857625" cy="6858000"/>
          </a:xfrm>
          <a:prstGeom prst="rect">
            <a:avLst/>
          </a:prstGeom>
        </p:spPr>
      </p:pic>
    </p:spTree>
    <p:extLst>
      <p:ext uri="{BB962C8B-B14F-4D97-AF65-F5344CB8AC3E}">
        <p14:creationId xmlns:p14="http://schemas.microsoft.com/office/powerpoint/2010/main" val="4144425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72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showWhenStopped="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37255"/>
            <a:ext cx="12192000" cy="5632311"/>
          </a:xfrm>
          <a:prstGeom prst="rect">
            <a:avLst/>
          </a:prstGeom>
        </p:spPr>
        <p:txBody>
          <a:bodyPr wrap="square">
            <a:spAutoFit/>
          </a:bodyPr>
          <a:lstStyle/>
          <a:p>
            <a:r>
              <a:rPr lang="fr-FR" b="0" i="0" dirty="0" smtClean="0">
                <a:effectLst/>
                <a:latin typeface="Roboto" panose="02000000000000000000" pitchFamily="2" charset="0"/>
              </a:rPr>
              <a:t>Le </a:t>
            </a:r>
            <a:r>
              <a:rPr lang="fr-FR" b="0" i="0" dirty="0" err="1" smtClean="0">
                <a:effectLst/>
                <a:latin typeface="Roboto" panose="02000000000000000000" pitchFamily="2" charset="0"/>
              </a:rPr>
              <a:t>musher</a:t>
            </a:r>
            <a:r>
              <a:rPr lang="fr-FR" b="0" i="0" dirty="0" smtClean="0">
                <a:effectLst/>
                <a:latin typeface="Roboto" panose="02000000000000000000" pitchFamily="2" charset="0"/>
              </a:rPr>
              <a:t> norvégien Leonard </a:t>
            </a:r>
            <a:r>
              <a:rPr lang="fr-FR" b="0" i="0" dirty="0" err="1" smtClean="0">
                <a:effectLst/>
                <a:latin typeface="Roboto" panose="02000000000000000000" pitchFamily="2" charset="0"/>
              </a:rPr>
              <a:t>Seppala</a:t>
            </a:r>
            <a:r>
              <a:rPr lang="fr-FR" b="0" i="0" dirty="0" smtClean="0">
                <a:effectLst/>
                <a:latin typeface="Roboto" panose="02000000000000000000" pitchFamily="2" charset="0"/>
              </a:rPr>
              <a:t> participa à de nombreuses courses en Alaska, puis dans les États du Sud des États-Unis, et fut un membre actif du Nome </a:t>
            </a:r>
            <a:r>
              <a:rPr lang="fr-FR" b="0" i="0" dirty="0" err="1" smtClean="0">
                <a:effectLst/>
                <a:latin typeface="Roboto" panose="02000000000000000000" pitchFamily="2" charset="0"/>
              </a:rPr>
              <a:t>Kennel</a:t>
            </a:r>
            <a:r>
              <a:rPr lang="fr-FR" b="0" i="0" dirty="0" smtClean="0">
                <a:effectLst/>
                <a:latin typeface="Roboto" panose="02000000000000000000" pitchFamily="2" charset="0"/>
              </a:rPr>
              <a:t> Club dès sa création en 1908. Travaillant avec des Russes et des Canadiens, </a:t>
            </a:r>
            <a:r>
              <a:rPr lang="fr-FR" b="0" i="0" dirty="0" err="1" smtClean="0">
                <a:effectLst/>
                <a:latin typeface="Roboto" panose="02000000000000000000" pitchFamily="2" charset="0"/>
              </a:rPr>
              <a:t>Seppala</a:t>
            </a:r>
            <a:r>
              <a:rPr lang="fr-FR" b="0" i="0" dirty="0" smtClean="0">
                <a:effectLst/>
                <a:latin typeface="Roboto" panose="02000000000000000000" pitchFamily="2" charset="0"/>
              </a:rPr>
              <a:t> s'impliqua également dans l'élevage de chiens de traîneau et la préservation des caractéristiques des huskies sibériens d'origine. Cependant, c'est la légendaire course de sérum jusqu'à Nome qui l'a rendu célèbre. La ville de Nome, en Alaska, était alors en proie à une épidémie de diphtérie durant l'hiver 1925 et le traîneau à chiens était le seul moyen de transport disponible. </a:t>
            </a:r>
            <a:r>
              <a:rPr lang="fr-FR" b="0" i="0" dirty="0" err="1" smtClean="0">
                <a:effectLst/>
                <a:latin typeface="Roboto" panose="02000000000000000000" pitchFamily="2" charset="0"/>
              </a:rPr>
              <a:t>Seppala</a:t>
            </a:r>
            <a:r>
              <a:rPr lang="fr-FR" b="0" i="0" dirty="0" smtClean="0">
                <a:effectLst/>
                <a:latin typeface="Roboto" panose="02000000000000000000" pitchFamily="2" charset="0"/>
              </a:rPr>
              <a:t> et d'autres </a:t>
            </a:r>
            <a:r>
              <a:rPr lang="fr-FR" b="0" i="0" dirty="0" err="1" smtClean="0">
                <a:effectLst/>
                <a:latin typeface="Roboto" panose="02000000000000000000" pitchFamily="2" charset="0"/>
              </a:rPr>
              <a:t>mushers</a:t>
            </a:r>
            <a:r>
              <a:rPr lang="fr-FR" b="0" i="0" dirty="0" smtClean="0">
                <a:effectLst/>
                <a:latin typeface="Roboto" panose="02000000000000000000" pitchFamily="2" charset="0"/>
              </a:rPr>
              <a:t> acheminèrent le sérum de </a:t>
            </a:r>
            <a:r>
              <a:rPr lang="fr-FR" b="0" i="0" dirty="0" err="1" smtClean="0">
                <a:effectLst/>
                <a:latin typeface="Roboto" panose="02000000000000000000" pitchFamily="2" charset="0"/>
              </a:rPr>
              <a:t>Nenana</a:t>
            </a:r>
            <a:r>
              <a:rPr lang="fr-FR" b="0" i="0" dirty="0" smtClean="0">
                <a:effectLst/>
                <a:latin typeface="Roboto" panose="02000000000000000000" pitchFamily="2" charset="0"/>
              </a:rPr>
              <a:t> à Nome en 129,5 heures. Après cette course mémorable, </a:t>
            </a:r>
            <a:r>
              <a:rPr lang="fr-FR" b="0" i="0" dirty="0" err="1" smtClean="0">
                <a:effectLst/>
                <a:latin typeface="Roboto" panose="02000000000000000000" pitchFamily="2" charset="0"/>
              </a:rPr>
              <a:t>Seppala</a:t>
            </a:r>
            <a:r>
              <a:rPr lang="fr-FR" b="0" i="0" dirty="0" smtClean="0">
                <a:effectLst/>
                <a:latin typeface="Roboto" panose="02000000000000000000" pitchFamily="2" charset="0"/>
              </a:rPr>
              <a:t> parcourut les États-Unis et participa à des courses de chiens de traîneau dans les États du Sud pendant plusieurs années. Il resta à Nome et travailla dans l'industrie minière pendant de nombreuses années, jusqu'à sa retraite en 1946, date à laquelle il s'installa avec sa femme dans le quartier de Ballard à Seattle. </a:t>
            </a:r>
            <a:r>
              <a:rPr lang="fr-FR" dirty="0" smtClean="0"/>
              <a:t/>
            </a:r>
            <a:br>
              <a:rPr lang="fr-FR" dirty="0" smtClean="0"/>
            </a:br>
            <a:r>
              <a:rPr lang="fr-FR" b="0" i="0" dirty="0" smtClean="0">
                <a:effectLst/>
                <a:latin typeface="Roboto" panose="02000000000000000000" pitchFamily="2" charset="0"/>
              </a:rPr>
              <a:t>Cette photographie montre Leonhard </a:t>
            </a:r>
            <a:r>
              <a:rPr lang="fr-FR" b="0" i="0" dirty="0" err="1" smtClean="0">
                <a:effectLst/>
                <a:latin typeface="Roboto" panose="02000000000000000000" pitchFamily="2" charset="0"/>
              </a:rPr>
              <a:t>Seppala</a:t>
            </a:r>
            <a:r>
              <a:rPr lang="fr-FR" b="0" i="0" dirty="0" smtClean="0">
                <a:effectLst/>
                <a:latin typeface="Roboto" panose="02000000000000000000" pitchFamily="2" charset="0"/>
              </a:rPr>
              <a:t> avec trois de ses chiens de traîneau. Le chien de droite est Fritz, un husky sibérien couleur crème né en 1915. Au moment où cette photo a été prise, </a:t>
            </a:r>
            <a:r>
              <a:rPr lang="fr-FR" b="0" i="0" dirty="0" err="1" smtClean="0">
                <a:effectLst/>
                <a:latin typeface="Roboto" panose="02000000000000000000" pitchFamily="2" charset="0"/>
              </a:rPr>
              <a:t>Seppala</a:t>
            </a:r>
            <a:r>
              <a:rPr lang="fr-FR" b="0" i="0" dirty="0" smtClean="0">
                <a:effectLst/>
                <a:latin typeface="Roboto" panose="02000000000000000000" pitchFamily="2" charset="0"/>
              </a:rPr>
              <a:t> et quatorze de ses chiens s'apprêtaient à rentrer à Nome, en Alaska, après leur tournée à travers le pays fin 1926 et leur participation à quelques courses d'attelages de chiens de Nouvelle-Angleterre début 1927. </a:t>
            </a:r>
            <a:r>
              <a:rPr lang="fr-FR" b="0" i="0" dirty="0" err="1" smtClean="0">
                <a:effectLst/>
                <a:latin typeface="Roboto" panose="02000000000000000000" pitchFamily="2" charset="0"/>
              </a:rPr>
              <a:t>Seppala</a:t>
            </a:r>
            <a:r>
              <a:rPr lang="fr-FR" b="0" i="0" dirty="0" smtClean="0">
                <a:effectLst/>
                <a:latin typeface="Roboto" panose="02000000000000000000" pitchFamily="2" charset="0"/>
              </a:rPr>
              <a:t> et ses chiens sont arrivés à Seattle le 24 mars et sont repartis le 30 mars à bord du paquebot </a:t>
            </a:r>
            <a:r>
              <a:rPr lang="fr-FR" b="0" i="0" dirty="0" err="1" smtClean="0">
                <a:effectLst/>
                <a:latin typeface="Roboto" panose="02000000000000000000" pitchFamily="2" charset="0"/>
              </a:rPr>
              <a:t>Admiral</a:t>
            </a:r>
            <a:r>
              <a:rPr lang="fr-FR" b="0" i="0" dirty="0" smtClean="0">
                <a:effectLst/>
                <a:latin typeface="Roboto" panose="02000000000000000000" pitchFamily="2" charset="0"/>
              </a:rPr>
              <a:t> Watson de la Pacific </a:t>
            </a:r>
            <a:r>
              <a:rPr lang="fr-FR" b="0" i="0" dirty="0" err="1" smtClean="0">
                <a:effectLst/>
                <a:latin typeface="Roboto" panose="02000000000000000000" pitchFamily="2" charset="0"/>
              </a:rPr>
              <a:t>Steamship</a:t>
            </a:r>
            <a:r>
              <a:rPr lang="fr-FR" b="0" i="0" dirty="0" smtClean="0">
                <a:effectLst/>
                <a:latin typeface="Roboto" panose="02000000000000000000" pitchFamily="2" charset="0"/>
              </a:rPr>
              <a:t> </a:t>
            </a:r>
            <a:r>
              <a:rPr lang="fr-FR" b="0" i="0" dirty="0" err="1" smtClean="0">
                <a:effectLst/>
                <a:latin typeface="Roboto" panose="02000000000000000000" pitchFamily="2" charset="0"/>
              </a:rPr>
              <a:t>Company</a:t>
            </a:r>
            <a:r>
              <a:rPr lang="fr-FR" b="0" i="0" dirty="0" smtClean="0">
                <a:effectLst/>
                <a:latin typeface="Roboto" panose="02000000000000000000" pitchFamily="2" charset="0"/>
              </a:rPr>
              <a:t>. </a:t>
            </a:r>
            <a:r>
              <a:rPr lang="fr-FR" dirty="0" smtClean="0"/>
              <a:t/>
            </a:r>
            <a:br>
              <a:rPr lang="fr-FR" dirty="0" smtClean="0"/>
            </a:br>
            <a:r>
              <a:rPr lang="fr-FR" b="0" i="0" dirty="0" smtClean="0">
                <a:effectLst/>
                <a:latin typeface="Roboto" panose="02000000000000000000" pitchFamily="2" charset="0"/>
              </a:rPr>
              <a:t>Sources des informations de la légende : site web Nome </a:t>
            </a:r>
            <a:r>
              <a:rPr lang="fr-FR" b="0" i="0" dirty="0" err="1" smtClean="0">
                <a:effectLst/>
                <a:latin typeface="Roboto" panose="02000000000000000000" pitchFamily="2" charset="0"/>
              </a:rPr>
              <a:t>Kennel</a:t>
            </a:r>
            <a:r>
              <a:rPr lang="fr-FR" b="0" i="0" dirty="0" smtClean="0">
                <a:effectLst/>
                <a:latin typeface="Roboto" panose="02000000000000000000" pitchFamily="2" charset="0"/>
              </a:rPr>
              <a:t> Club </a:t>
            </a:r>
            <a:r>
              <a:rPr lang="fr-FR" b="0" i="0" dirty="0" err="1" smtClean="0">
                <a:effectLst/>
                <a:latin typeface="Roboto" panose="02000000000000000000" pitchFamily="2" charset="0"/>
              </a:rPr>
              <a:t>History</a:t>
            </a:r>
            <a:r>
              <a:rPr lang="fr-FR" b="0" i="0" dirty="0" smtClean="0">
                <a:effectLst/>
                <a:latin typeface="Roboto" panose="02000000000000000000" pitchFamily="2" charset="0"/>
              </a:rPr>
              <a:t> ; site web Leonard </a:t>
            </a:r>
            <a:r>
              <a:rPr lang="fr-FR" b="0" i="0" dirty="0" err="1" smtClean="0">
                <a:effectLst/>
                <a:latin typeface="Roboto" panose="02000000000000000000" pitchFamily="2" charset="0"/>
              </a:rPr>
              <a:t>Seppala</a:t>
            </a:r>
            <a:r>
              <a:rPr lang="fr-FR" b="0" i="0" dirty="0" smtClean="0">
                <a:effectLst/>
                <a:latin typeface="Roboto" panose="02000000000000000000" pitchFamily="2" charset="0"/>
              </a:rPr>
              <a:t> : la légende du </a:t>
            </a:r>
            <a:r>
              <a:rPr lang="fr-FR" b="0" i="0" dirty="0" err="1" smtClean="0">
                <a:effectLst/>
                <a:latin typeface="Roboto" panose="02000000000000000000" pitchFamily="2" charset="0"/>
              </a:rPr>
              <a:t>musher</a:t>
            </a:r>
            <a:r>
              <a:rPr lang="fr-FR" b="0" i="0" dirty="0" smtClean="0">
                <a:effectLst/>
                <a:latin typeface="Roboto" panose="02000000000000000000" pitchFamily="2" charset="0"/>
              </a:rPr>
              <a:t> norvégien. Communication par courriel de Lance Jensen, 2012. </a:t>
            </a:r>
            <a:r>
              <a:rPr lang="fr-FR" dirty="0" smtClean="0"/>
              <a:t/>
            </a:r>
            <a:br>
              <a:rPr lang="fr-FR" dirty="0" smtClean="0"/>
            </a:br>
            <a:r>
              <a:rPr lang="fr-FR" dirty="0" smtClean="0"/>
              <a:t/>
            </a:r>
            <a:br>
              <a:rPr lang="fr-FR" dirty="0" smtClean="0"/>
            </a:br>
            <a:r>
              <a:rPr lang="fr-FR" b="0" i="0" dirty="0" smtClean="0">
                <a:effectLst/>
                <a:latin typeface="Roboto" panose="02000000000000000000" pitchFamily="2" charset="0"/>
              </a:rPr>
              <a:t>Date de dépôt de la photographie au Seattle Post-</a:t>
            </a:r>
            <a:r>
              <a:rPr lang="fr-FR" b="0" i="0" dirty="0" err="1" smtClean="0">
                <a:effectLst/>
                <a:latin typeface="Roboto" panose="02000000000000000000" pitchFamily="2" charset="0"/>
              </a:rPr>
              <a:t>Intelligencer</a:t>
            </a:r>
            <a:r>
              <a:rPr lang="fr-FR" b="0" i="0" dirty="0" smtClean="0">
                <a:effectLst/>
                <a:latin typeface="Roboto" panose="02000000000000000000" pitchFamily="2" charset="0"/>
              </a:rPr>
              <a:t> (la date de la photographie et la date de dépôt peuvent différer d'un mois ou plus) : 13 avril 1927. </a:t>
            </a:r>
            <a:endParaRPr lang="fr-FR" dirty="0"/>
          </a:p>
        </p:txBody>
      </p:sp>
    </p:spTree>
    <p:extLst>
      <p:ext uri="{BB962C8B-B14F-4D97-AF65-F5344CB8AC3E}">
        <p14:creationId xmlns:p14="http://schemas.microsoft.com/office/powerpoint/2010/main" val="32226917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19874" y="-1"/>
            <a:ext cx="5572125" cy="4010149"/>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1209"/>
            <a:ext cx="5544000" cy="3556399"/>
          </a:xfrm>
          <a:prstGeom prst="rect">
            <a:avLst/>
          </a:prstGeom>
        </p:spPr>
      </p:pic>
      <p:pic>
        <p:nvPicPr>
          <p:cNvPr id="5" name="Imag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3637186"/>
            <a:ext cx="5184000" cy="3189600"/>
          </a:xfrm>
          <a:prstGeom prst="rect">
            <a:avLst/>
          </a:prstGeom>
        </p:spPr>
      </p:pic>
      <p:pic>
        <p:nvPicPr>
          <p:cNvPr id="7" name="Image 6"/>
          <p:cNvPicPr>
            <a:picLocks noChangeAspect="1"/>
          </p:cNvPicPr>
          <p:nvPr/>
        </p:nvPicPr>
        <p:blipFill rotWithShape="1">
          <a:blip r:embed="rId7">
            <a:extLst>
              <a:ext uri="{28A0092B-C50C-407E-A947-70E740481C1C}">
                <a14:useLocalDpi xmlns:a14="http://schemas.microsoft.com/office/drawing/2010/main" val="0"/>
              </a:ext>
            </a:extLst>
          </a:blip>
          <a:srcRect l="14104" t="29445" r="12827" b="24814"/>
          <a:stretch/>
        </p:blipFill>
        <p:spPr>
          <a:xfrm>
            <a:off x="5376000" y="3988282"/>
            <a:ext cx="6624000" cy="2860371"/>
          </a:xfrm>
          <a:prstGeom prst="rect">
            <a:avLst/>
          </a:prstGeom>
        </p:spPr>
      </p:pic>
    </p:spTree>
    <p:extLst>
      <p:ext uri="{BB962C8B-B14F-4D97-AF65-F5344CB8AC3E}">
        <p14:creationId xmlns:p14="http://schemas.microsoft.com/office/powerpoint/2010/main" val="33169214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204000" cy="6826786"/>
          </a:xfrm>
          <a:prstGeom prst="rect">
            <a:avLst/>
          </a:prstGeom>
        </p:spPr>
      </p:pic>
      <p:sp>
        <p:nvSpPr>
          <p:cNvPr id="4" name="Rectangle 3"/>
          <p:cNvSpPr/>
          <p:nvPr/>
        </p:nvSpPr>
        <p:spPr>
          <a:xfrm>
            <a:off x="1181100" y="1011535"/>
            <a:ext cx="10388600" cy="1754326"/>
          </a:xfrm>
          <a:prstGeom prst="rect">
            <a:avLst/>
          </a:prstGeom>
        </p:spPr>
        <p:txBody>
          <a:bodyPr wrap="square">
            <a:spAutoFit/>
          </a:bodyPr>
          <a:lstStyle/>
          <a:p>
            <a:r>
              <a:rPr lang="fr-FR" sz="3600" dirty="0">
                <a:solidFill>
                  <a:schemeClr val="bg1"/>
                </a:solidFill>
                <a:latin typeface="Andy" panose="03080602030302030203" pitchFamily="66" charset="0"/>
              </a:rPr>
              <a:t>Découvrez la véritable </a:t>
            </a:r>
            <a:r>
              <a:rPr lang="fr-FR" sz="3600" b="1" dirty="0">
                <a:solidFill>
                  <a:schemeClr val="bg1"/>
                </a:solidFill>
                <a:latin typeface="Andy" panose="03080602030302030203" pitchFamily="66" charset="0"/>
              </a:rPr>
              <a:t>histoire d’</a:t>
            </a:r>
            <a:r>
              <a:rPr lang="fr-FR" sz="3600" b="1" dirty="0" err="1">
                <a:solidFill>
                  <a:schemeClr val="bg1"/>
                </a:solidFill>
                <a:latin typeface="Andy" panose="03080602030302030203" pitchFamily="66" charset="0"/>
              </a:rPr>
              <a:t>Hachiko</a:t>
            </a:r>
            <a:r>
              <a:rPr lang="fr-FR" sz="3600" dirty="0">
                <a:solidFill>
                  <a:schemeClr val="bg1"/>
                </a:solidFill>
                <a:latin typeface="Andy" panose="03080602030302030203" pitchFamily="66" charset="0"/>
              </a:rPr>
              <a:t>, qui a attendu le retour de son maître sans relâche pendant presque dix ans</a:t>
            </a:r>
            <a:r>
              <a:rPr lang="fr-FR" sz="2800" dirty="0">
                <a:solidFill>
                  <a:srgbClr val="2E2E2E"/>
                </a:solidFill>
                <a:latin typeface="Roboto" panose="02000000000000000000" pitchFamily="2" charset="0"/>
              </a:rPr>
              <a:t>.</a:t>
            </a:r>
            <a:endParaRPr lang="fr-FR" sz="2800" dirty="0"/>
          </a:p>
        </p:txBody>
      </p:sp>
    </p:spTree>
    <p:extLst>
      <p:ext uri="{BB962C8B-B14F-4D97-AF65-F5344CB8AC3E}">
        <p14:creationId xmlns:p14="http://schemas.microsoft.com/office/powerpoint/2010/main" val="14233232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sp>
        <p:nvSpPr>
          <p:cNvPr id="3" name="Rectangle 2"/>
          <p:cNvSpPr/>
          <p:nvPr/>
        </p:nvSpPr>
        <p:spPr>
          <a:xfrm>
            <a:off x="222250" y="1366678"/>
            <a:ext cx="4432300" cy="4093428"/>
          </a:xfrm>
          <a:prstGeom prst="rect">
            <a:avLst/>
          </a:prstGeom>
          <a:solidFill>
            <a:schemeClr val="accent6">
              <a:lumMod val="40000"/>
              <a:lumOff val="60000"/>
            </a:schemeClr>
          </a:solidFill>
        </p:spPr>
        <p:txBody>
          <a:bodyPr wrap="square">
            <a:spAutoFit/>
          </a:bodyPr>
          <a:lstStyle/>
          <a:p>
            <a:r>
              <a:rPr lang="fr-FR" sz="2000" b="1" dirty="0" smtClean="0">
                <a:solidFill>
                  <a:srgbClr val="2E2E2E"/>
                </a:solidFill>
                <a:latin typeface="Roboto" panose="02000000000000000000" pitchFamily="2" charset="0"/>
              </a:rPr>
              <a:t>Quand on arrive dans le quartier très branché de Shibuya à Tokyo, impossible de manquer la fameuse statue en bronze d’</a:t>
            </a:r>
            <a:r>
              <a:rPr lang="fr-FR" sz="2000" b="1" dirty="0" err="1" smtClean="0">
                <a:solidFill>
                  <a:srgbClr val="2E2E2E"/>
                </a:solidFill>
                <a:latin typeface="Roboto" panose="02000000000000000000" pitchFamily="2" charset="0"/>
              </a:rPr>
              <a:t>Hachiko</a:t>
            </a:r>
            <a:r>
              <a:rPr lang="fr-FR" sz="2000" b="1" dirty="0" smtClean="0">
                <a:solidFill>
                  <a:srgbClr val="2E2E2E"/>
                </a:solidFill>
                <a:latin typeface="Roboto" panose="02000000000000000000" pitchFamily="2" charset="0"/>
              </a:rPr>
              <a:t>, le chien le plus célèbre du Japon. Les touristes attendent leur tour avec impatience pour se prendre en photo à côté de l’Akita </a:t>
            </a:r>
            <a:r>
              <a:rPr lang="fr-FR" sz="2000" b="1" dirty="0" err="1" smtClean="0">
                <a:solidFill>
                  <a:srgbClr val="2E2E2E"/>
                </a:solidFill>
                <a:latin typeface="Roboto" panose="02000000000000000000" pitchFamily="2" charset="0"/>
              </a:rPr>
              <a:t>Inu</a:t>
            </a:r>
            <a:r>
              <a:rPr lang="fr-FR" sz="2000" b="1" dirty="0" smtClean="0">
                <a:solidFill>
                  <a:srgbClr val="2E2E2E"/>
                </a:solidFill>
                <a:latin typeface="Roboto" panose="02000000000000000000" pitchFamily="2" charset="0"/>
              </a:rPr>
              <a:t>. Les Japonais en ont fait leur point de rendez-vous préféré pour retrouver leurs amis à la sortie du métro. Hollywood s’en est inspiré pour réaliser le film à succès </a:t>
            </a:r>
            <a:r>
              <a:rPr lang="fr-FR" sz="2000" b="1" dirty="0" err="1" smtClean="0">
                <a:solidFill>
                  <a:srgbClr val="2E2E2E"/>
                </a:solidFill>
                <a:latin typeface="Roboto" panose="02000000000000000000" pitchFamily="2" charset="0"/>
              </a:rPr>
              <a:t>Hatchi</a:t>
            </a:r>
            <a:r>
              <a:rPr lang="fr-FR" sz="2000" b="1" dirty="0" smtClean="0">
                <a:solidFill>
                  <a:srgbClr val="2E2E2E"/>
                </a:solidFill>
                <a:latin typeface="Roboto" panose="02000000000000000000" pitchFamily="2" charset="0"/>
              </a:rPr>
              <a:t>.</a:t>
            </a:r>
            <a:endParaRPr lang="fr-FR" sz="2000" dirty="0"/>
          </a:p>
        </p:txBody>
      </p:sp>
      <p:pic>
        <p:nvPicPr>
          <p:cNvPr id="4" name="Imag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876800" y="465405"/>
            <a:ext cx="7315200" cy="5895975"/>
          </a:xfrm>
          <a:prstGeom prst="rect">
            <a:avLst/>
          </a:prstGeom>
        </p:spPr>
      </p:pic>
    </p:spTree>
    <p:extLst>
      <p:ext uri="{BB962C8B-B14F-4D97-AF65-F5344CB8AC3E}">
        <p14:creationId xmlns:p14="http://schemas.microsoft.com/office/powerpoint/2010/main" val="426388312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tretch>
            <a:fillRect/>
          </a:stretch>
        </p:blipFill>
        <p:spPr>
          <a:xfrm>
            <a:off x="0" y="0"/>
            <a:ext cx="12192000" cy="6826786"/>
          </a:xfrm>
          <a:prstGeom prst="rect">
            <a:avLst/>
          </a:prstGeom>
        </p:spPr>
      </p:pic>
      <p:sp>
        <p:nvSpPr>
          <p:cNvPr id="3" name="Rectangle 2"/>
          <p:cNvSpPr/>
          <p:nvPr/>
        </p:nvSpPr>
        <p:spPr>
          <a:xfrm>
            <a:off x="63500" y="300417"/>
            <a:ext cx="12065000" cy="1477328"/>
          </a:xfrm>
          <a:prstGeom prst="rect">
            <a:avLst/>
          </a:prstGeom>
          <a:solidFill>
            <a:schemeClr val="accent6">
              <a:lumMod val="40000"/>
              <a:lumOff val="60000"/>
            </a:schemeClr>
          </a:solidFill>
        </p:spPr>
        <p:txBody>
          <a:bodyPr wrap="square">
            <a:spAutoFit/>
          </a:bodyPr>
          <a:lstStyle/>
          <a:p>
            <a:r>
              <a:rPr lang="fr-FR" dirty="0">
                <a:solidFill>
                  <a:srgbClr val="2E2E2E"/>
                </a:solidFill>
                <a:latin typeface="Roboto" panose="02000000000000000000" pitchFamily="2" charset="0"/>
              </a:rPr>
              <a:t>Ce chien de race </a:t>
            </a:r>
            <a:r>
              <a:rPr lang="fr-FR" b="1" dirty="0">
                <a:solidFill>
                  <a:srgbClr val="2E2E2E"/>
                </a:solidFill>
                <a:latin typeface="Roboto" panose="02000000000000000000" pitchFamily="2" charset="0"/>
              </a:rPr>
              <a:t>Akita </a:t>
            </a:r>
            <a:r>
              <a:rPr lang="fr-FR" b="1" dirty="0" err="1">
                <a:solidFill>
                  <a:srgbClr val="2E2E2E"/>
                </a:solidFill>
                <a:latin typeface="Roboto" panose="02000000000000000000" pitchFamily="2" charset="0"/>
              </a:rPr>
              <a:t>Inu</a:t>
            </a:r>
            <a:r>
              <a:rPr lang="fr-FR" dirty="0">
                <a:solidFill>
                  <a:srgbClr val="2E2E2E"/>
                </a:solidFill>
                <a:latin typeface="Roboto" panose="02000000000000000000" pitchFamily="2" charset="0"/>
              </a:rPr>
              <a:t> a été recueilli en 1924 par </a:t>
            </a:r>
            <a:r>
              <a:rPr lang="fr-FR" dirty="0" err="1">
                <a:solidFill>
                  <a:srgbClr val="2E2E2E"/>
                </a:solidFill>
                <a:latin typeface="Roboto" panose="02000000000000000000" pitchFamily="2" charset="0"/>
              </a:rPr>
              <a:t>Hidesaburo</a:t>
            </a:r>
            <a:r>
              <a:rPr lang="fr-FR" dirty="0">
                <a:solidFill>
                  <a:srgbClr val="2E2E2E"/>
                </a:solidFill>
                <a:latin typeface="Roboto" panose="02000000000000000000" pitchFamily="2" charset="0"/>
              </a:rPr>
              <a:t> </a:t>
            </a:r>
            <a:r>
              <a:rPr lang="fr-FR" dirty="0" err="1">
                <a:solidFill>
                  <a:srgbClr val="2E2E2E"/>
                </a:solidFill>
                <a:latin typeface="Roboto" panose="02000000000000000000" pitchFamily="2" charset="0"/>
              </a:rPr>
              <a:t>Ueno</a:t>
            </a:r>
            <a:r>
              <a:rPr lang="fr-FR" dirty="0">
                <a:solidFill>
                  <a:srgbClr val="2E2E2E"/>
                </a:solidFill>
                <a:latin typeface="Roboto" panose="02000000000000000000" pitchFamily="2" charset="0"/>
              </a:rPr>
              <a:t>, professeur de l’Université de Tokyo qui enseignait au sein de la section Agriculture. Né dans une ferme de la préfecture d’Akita, </a:t>
            </a:r>
            <a:r>
              <a:rPr lang="fr-FR" dirty="0" err="1">
                <a:solidFill>
                  <a:srgbClr val="2E2E2E"/>
                </a:solidFill>
                <a:latin typeface="Roboto" panose="02000000000000000000" pitchFamily="2" charset="0"/>
              </a:rPr>
              <a:t>Hachiko</a:t>
            </a:r>
            <a:r>
              <a:rPr lang="fr-FR" dirty="0">
                <a:solidFill>
                  <a:srgbClr val="2E2E2E"/>
                </a:solidFill>
                <a:latin typeface="Roboto" panose="02000000000000000000" pitchFamily="2" charset="0"/>
              </a:rPr>
              <a:t> découvre une toute nouvelle </a:t>
            </a:r>
            <a:r>
              <a:rPr lang="fr-FR" b="1" dirty="0">
                <a:solidFill>
                  <a:srgbClr val="2E2E2E"/>
                </a:solidFill>
                <a:latin typeface="Roboto" panose="02000000000000000000" pitchFamily="2" charset="0"/>
              </a:rPr>
              <a:t>vie à Tokyo</a:t>
            </a:r>
            <a:r>
              <a:rPr lang="fr-FR" dirty="0">
                <a:solidFill>
                  <a:srgbClr val="2E2E2E"/>
                </a:solidFill>
                <a:latin typeface="Roboto" panose="02000000000000000000" pitchFamily="2" charset="0"/>
              </a:rPr>
              <a:t>. Chaque jour, il profite de l’effervescence matinale du quartier de Shibuya en </a:t>
            </a:r>
            <a:r>
              <a:rPr lang="fr-FR" b="1" dirty="0">
                <a:solidFill>
                  <a:srgbClr val="2E2E2E"/>
                </a:solidFill>
                <a:latin typeface="Roboto" panose="02000000000000000000" pitchFamily="2" charset="0"/>
              </a:rPr>
              <a:t>accompagnant son maître jusqu’à la gare</a:t>
            </a:r>
            <a:r>
              <a:rPr lang="fr-FR" dirty="0">
                <a:solidFill>
                  <a:srgbClr val="2E2E2E"/>
                </a:solidFill>
                <a:latin typeface="Roboto" panose="02000000000000000000" pitchFamily="2" charset="0"/>
              </a:rPr>
              <a:t>. Une manière très touchante de souhaiter bon courage à l’enseignant pour sa journée de travail </a:t>
            </a:r>
            <a:r>
              <a:rPr lang="fr-FR" dirty="0" smtClean="0">
                <a:solidFill>
                  <a:srgbClr val="2E2E2E"/>
                </a:solidFill>
                <a:latin typeface="Roboto" panose="02000000000000000000" pitchFamily="2" charset="0"/>
              </a:rPr>
              <a:t>!</a:t>
            </a:r>
            <a:r>
              <a:rPr lang="fr-FR" dirty="0"/>
              <a:t> </a:t>
            </a:r>
            <a:r>
              <a:rPr lang="fr-FR" dirty="0" err="1">
                <a:latin typeface="Roboto" panose="02000000000000000000" pitchFamily="2" charset="0"/>
                <a:ea typeface="Roboto" panose="02000000000000000000" pitchFamily="2" charset="0"/>
              </a:rPr>
              <a:t>Hachikō</a:t>
            </a:r>
            <a:r>
              <a:rPr lang="fr-FR" dirty="0">
                <a:latin typeface="Roboto" panose="02000000000000000000" pitchFamily="2" charset="0"/>
                <a:ea typeface="Roboto" panose="02000000000000000000" pitchFamily="2" charset="0"/>
              </a:rPr>
              <a:t> avec son maître et sa famille</a:t>
            </a:r>
            <a:r>
              <a:rPr lang="fr-FR" dirty="0"/>
              <a:t>, </a:t>
            </a:r>
          </a:p>
        </p:txBody>
      </p:sp>
      <p:pic>
        <p:nvPicPr>
          <p:cNvPr id="5" name="Image 4"/>
          <p:cNvPicPr>
            <a:picLocks noChangeAspect="1"/>
          </p:cNvPicPr>
          <p:nvPr/>
        </p:nvPicPr>
        <p:blipFill rotWithShape="1">
          <a:blip r:embed="rId4">
            <a:extLst>
              <a:ext uri="{28A0092B-C50C-407E-A947-70E740481C1C}">
                <a14:useLocalDpi xmlns:a14="http://schemas.microsoft.com/office/drawing/2010/main" val="0"/>
              </a:ext>
            </a:extLst>
          </a:blip>
          <a:srcRect l="5636"/>
          <a:stretch/>
        </p:blipFill>
        <p:spPr>
          <a:xfrm>
            <a:off x="5605750" y="2078161"/>
            <a:ext cx="6408000" cy="4023000"/>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500" y="2078161"/>
            <a:ext cx="5364000" cy="4023000"/>
          </a:xfrm>
          <a:prstGeom prst="rect">
            <a:avLst/>
          </a:prstGeom>
        </p:spPr>
      </p:pic>
    </p:spTree>
    <p:extLst>
      <p:ext uri="{BB962C8B-B14F-4D97-AF65-F5344CB8AC3E}">
        <p14:creationId xmlns:p14="http://schemas.microsoft.com/office/powerpoint/2010/main" val="202799599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0490"/>
          </a:xfrm>
          <a:prstGeom prst="rect">
            <a:avLst/>
          </a:prstGeom>
        </p:spPr>
      </p:pic>
      <p:sp>
        <p:nvSpPr>
          <p:cNvPr id="3" name="Rectangle 2"/>
          <p:cNvSpPr/>
          <p:nvPr/>
        </p:nvSpPr>
        <p:spPr>
          <a:xfrm>
            <a:off x="406400" y="492486"/>
            <a:ext cx="6096000" cy="2585323"/>
          </a:xfrm>
          <a:prstGeom prst="rect">
            <a:avLst/>
          </a:prstGeom>
          <a:solidFill>
            <a:schemeClr val="accent6">
              <a:lumMod val="40000"/>
              <a:lumOff val="60000"/>
            </a:schemeClr>
          </a:solidFill>
        </p:spPr>
        <p:txBody>
          <a:bodyPr>
            <a:spAutoFit/>
          </a:bodyPr>
          <a:lstStyle/>
          <a:p>
            <a:r>
              <a:rPr lang="fr-FR" dirty="0">
                <a:solidFill>
                  <a:srgbClr val="2E2E2E"/>
                </a:solidFill>
                <a:latin typeface="Roboto" panose="02000000000000000000" pitchFamily="2" charset="0"/>
              </a:rPr>
              <a:t>Tous les soirs, </a:t>
            </a:r>
            <a:r>
              <a:rPr lang="fr-FR" dirty="0" err="1">
                <a:solidFill>
                  <a:srgbClr val="2E2E2E"/>
                </a:solidFill>
                <a:latin typeface="Roboto" panose="02000000000000000000" pitchFamily="2" charset="0"/>
              </a:rPr>
              <a:t>Hachiko</a:t>
            </a:r>
            <a:r>
              <a:rPr lang="fr-FR" dirty="0">
                <a:solidFill>
                  <a:srgbClr val="2E2E2E"/>
                </a:solidFill>
                <a:latin typeface="Roboto" panose="02000000000000000000" pitchFamily="2" charset="0"/>
              </a:rPr>
              <a:t> effectue seul le même trajet jusqu’à la station de Shibuya pour </a:t>
            </a:r>
            <a:r>
              <a:rPr lang="fr-FR" b="1" dirty="0">
                <a:solidFill>
                  <a:srgbClr val="2E2E2E"/>
                </a:solidFill>
                <a:latin typeface="Roboto" panose="02000000000000000000" pitchFamily="2" charset="0"/>
              </a:rPr>
              <a:t>accueillir son maître adoré</a:t>
            </a:r>
            <a:r>
              <a:rPr lang="fr-FR" dirty="0">
                <a:solidFill>
                  <a:srgbClr val="2E2E2E"/>
                </a:solidFill>
                <a:latin typeface="Roboto" panose="02000000000000000000" pitchFamily="2" charset="0"/>
              </a:rPr>
              <a:t>. Ils étaient inséparables. Le spectacle de cet aimable et loyal Akita ramenant le professeur à son domicile n’est pas passé inaperçu dans le quartier.</a:t>
            </a:r>
          </a:p>
          <a:p>
            <a:r>
              <a:rPr lang="fr-FR" dirty="0">
                <a:solidFill>
                  <a:srgbClr val="2E2E2E"/>
                </a:solidFill>
                <a:latin typeface="Roboto" panose="02000000000000000000" pitchFamily="2" charset="0"/>
              </a:rPr>
              <a:t>Malheureusement, le soir du 25 mai 1925, </a:t>
            </a:r>
            <a:r>
              <a:rPr lang="fr-FR" dirty="0" err="1">
                <a:solidFill>
                  <a:srgbClr val="2E2E2E"/>
                </a:solidFill>
                <a:latin typeface="Roboto" panose="02000000000000000000" pitchFamily="2" charset="0"/>
              </a:rPr>
              <a:t>Hachiko</a:t>
            </a:r>
            <a:r>
              <a:rPr lang="fr-FR" dirty="0">
                <a:solidFill>
                  <a:srgbClr val="2E2E2E"/>
                </a:solidFill>
                <a:latin typeface="Roboto" panose="02000000000000000000" pitchFamily="2" charset="0"/>
              </a:rPr>
              <a:t> aura beau chercher, </a:t>
            </a:r>
            <a:r>
              <a:rPr lang="fr-FR" b="1" dirty="0">
                <a:solidFill>
                  <a:srgbClr val="2E2E2E"/>
                </a:solidFill>
                <a:latin typeface="Roboto" panose="02000000000000000000" pitchFamily="2" charset="0"/>
              </a:rPr>
              <a:t>il ne trouvera pas son maître</a:t>
            </a:r>
            <a:r>
              <a:rPr lang="fr-FR" dirty="0">
                <a:solidFill>
                  <a:srgbClr val="2E2E2E"/>
                </a:solidFill>
                <a:latin typeface="Roboto" panose="02000000000000000000" pitchFamily="2" charset="0"/>
              </a:rPr>
              <a:t> à la gare de Shibuya. Ce jour-là, l’enseignant décède d’une hémorragie cérébrale en pleine conférence à l’université.</a:t>
            </a:r>
            <a:endParaRPr lang="fr-FR" b="0" i="0" dirty="0">
              <a:solidFill>
                <a:srgbClr val="2E2E2E"/>
              </a:solidFill>
              <a:effectLst/>
              <a:latin typeface="Roboto" panose="02000000000000000000" pitchFamily="2" charset="0"/>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3499" y="153757"/>
            <a:ext cx="4356000" cy="3262782"/>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39499" y="3480873"/>
            <a:ext cx="4464000" cy="3305282"/>
          </a:xfrm>
          <a:prstGeom prst="rect">
            <a:avLst/>
          </a:prstGeom>
        </p:spPr>
      </p:pic>
      <p:sp>
        <p:nvSpPr>
          <p:cNvPr id="6" name="Rectangle 5"/>
          <p:cNvSpPr/>
          <p:nvPr/>
        </p:nvSpPr>
        <p:spPr>
          <a:xfrm>
            <a:off x="532850" y="4224285"/>
            <a:ext cx="6096000" cy="2308324"/>
          </a:xfrm>
          <a:prstGeom prst="rect">
            <a:avLst/>
          </a:prstGeom>
          <a:solidFill>
            <a:schemeClr val="accent6">
              <a:lumMod val="40000"/>
              <a:lumOff val="60000"/>
            </a:schemeClr>
          </a:solidFill>
        </p:spPr>
        <p:txBody>
          <a:bodyPr>
            <a:spAutoFit/>
          </a:bodyPr>
          <a:lstStyle/>
          <a:p>
            <a:r>
              <a:rPr lang="fr-FR" dirty="0">
                <a:latin typeface="Roboto" panose="02000000000000000000" pitchFamily="2" charset="0"/>
                <a:ea typeface="Roboto" panose="02000000000000000000" pitchFamily="2" charset="0"/>
              </a:rPr>
              <a:t>Après le drame, il est adopté dans un nouveau foyer. Cependant, dès que l’occasion se présente, il se précipite chez son maître. Mais le professeur a disparu, son odeur n’est plus là, </a:t>
            </a:r>
            <a:r>
              <a:rPr lang="fr-FR" dirty="0" err="1">
                <a:latin typeface="Roboto" panose="02000000000000000000" pitchFamily="2" charset="0"/>
                <a:ea typeface="Roboto" panose="02000000000000000000" pitchFamily="2" charset="0"/>
              </a:rPr>
              <a:t>Hachiko</a:t>
            </a:r>
            <a:r>
              <a:rPr lang="fr-FR" dirty="0">
                <a:latin typeface="Roboto" panose="02000000000000000000" pitchFamily="2" charset="0"/>
                <a:ea typeface="Roboto" panose="02000000000000000000" pitchFamily="2" charset="0"/>
              </a:rPr>
              <a:t> ne comprend pas. À partir de là, il va reprendre son habitude et se rendre tous les jours à la gare de Shibuya, guettant les Japonais sortant du train, dans </a:t>
            </a:r>
            <a:r>
              <a:rPr lang="fr-FR" b="1" dirty="0">
                <a:latin typeface="Roboto" panose="02000000000000000000" pitchFamily="2" charset="0"/>
                <a:ea typeface="Roboto" panose="02000000000000000000" pitchFamily="2" charset="0"/>
              </a:rPr>
              <a:t>l’espoir de retrouver </a:t>
            </a:r>
            <a:r>
              <a:rPr lang="fr-FR" b="1" dirty="0" err="1">
                <a:latin typeface="Roboto" panose="02000000000000000000" pitchFamily="2" charset="0"/>
                <a:ea typeface="Roboto" panose="02000000000000000000" pitchFamily="2" charset="0"/>
              </a:rPr>
              <a:t>Hidesaburo</a:t>
            </a:r>
            <a:r>
              <a:rPr lang="fr-FR" b="1" dirty="0">
                <a:latin typeface="Roboto" panose="02000000000000000000" pitchFamily="2" charset="0"/>
                <a:ea typeface="Roboto" panose="02000000000000000000" pitchFamily="2" charset="0"/>
              </a:rPr>
              <a:t> </a:t>
            </a:r>
            <a:r>
              <a:rPr lang="fr-FR" b="1" dirty="0" err="1">
                <a:latin typeface="Roboto" panose="02000000000000000000" pitchFamily="2" charset="0"/>
                <a:ea typeface="Roboto" panose="02000000000000000000" pitchFamily="2" charset="0"/>
              </a:rPr>
              <a:t>Ueno</a:t>
            </a:r>
            <a:r>
              <a:rPr lang="fr-FR" dirty="0">
                <a:latin typeface="Roboto" panose="02000000000000000000" pitchFamily="2" charset="0"/>
                <a:ea typeface="Roboto" panose="02000000000000000000" pitchFamily="2" charset="0"/>
              </a:rPr>
              <a:t> dans la foule d’inconnus.</a:t>
            </a:r>
          </a:p>
        </p:txBody>
      </p:sp>
    </p:spTree>
    <p:extLst>
      <p:ext uri="{BB962C8B-B14F-4D97-AF65-F5344CB8AC3E}">
        <p14:creationId xmlns:p14="http://schemas.microsoft.com/office/powerpoint/2010/main" val="279357258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0490"/>
          </a:xfrm>
          <a:prstGeom prst="rect">
            <a:avLst/>
          </a:prstGeom>
        </p:spPr>
      </p:pic>
      <p:sp>
        <p:nvSpPr>
          <p:cNvPr id="3" name="Rectangle 2"/>
          <p:cNvSpPr/>
          <p:nvPr/>
        </p:nvSpPr>
        <p:spPr>
          <a:xfrm>
            <a:off x="175250" y="0"/>
            <a:ext cx="6428750" cy="3970318"/>
          </a:xfrm>
          <a:prstGeom prst="rect">
            <a:avLst/>
          </a:prstGeom>
          <a:solidFill>
            <a:schemeClr val="accent6">
              <a:lumMod val="40000"/>
              <a:lumOff val="60000"/>
            </a:schemeClr>
          </a:solidFill>
        </p:spPr>
        <p:txBody>
          <a:bodyPr wrap="square">
            <a:spAutoFit/>
          </a:bodyPr>
          <a:lstStyle/>
          <a:p>
            <a:pPr algn="just"/>
            <a:r>
              <a:rPr lang="fr-FR" dirty="0">
                <a:solidFill>
                  <a:srgbClr val="464646"/>
                </a:solidFill>
                <a:latin typeface="Open Sans"/>
              </a:rPr>
              <a:t>Ce n’est qu’en 1933 lorsqu’un article écrit par le Directeur de l’Association protectrice des chiens japonais intitulé : « L’histoire d’un vieux chien », parut dans le journal Asahi que </a:t>
            </a:r>
            <a:r>
              <a:rPr lang="fr-FR" dirty="0" err="1">
                <a:solidFill>
                  <a:srgbClr val="464646"/>
                </a:solidFill>
                <a:latin typeface="Open Sans"/>
              </a:rPr>
              <a:t>Hachikô</a:t>
            </a:r>
            <a:r>
              <a:rPr lang="fr-FR" dirty="0">
                <a:solidFill>
                  <a:srgbClr val="464646"/>
                </a:solidFill>
                <a:latin typeface="Open Sans"/>
              </a:rPr>
              <a:t> acquit une grande popularité.</a:t>
            </a:r>
          </a:p>
          <a:p>
            <a:pPr algn="just"/>
            <a:r>
              <a:rPr lang="fr-FR" dirty="0">
                <a:solidFill>
                  <a:srgbClr val="464646"/>
                </a:solidFill>
                <a:latin typeface="Open Sans"/>
              </a:rPr>
              <a:t>Les habitants du quartier se mirent alors à lui donner à manger lorsqu’il le voyaient et on lui permit de rester à la gare le soir pour y dormir.</a:t>
            </a:r>
          </a:p>
          <a:p>
            <a:pPr algn="just"/>
            <a:r>
              <a:rPr lang="fr-FR" dirty="0">
                <a:solidFill>
                  <a:srgbClr val="464646"/>
                </a:solidFill>
                <a:latin typeface="Open Sans"/>
              </a:rPr>
              <a:t>C’est à partir de cette époque que l’on commença à l’appeler « </a:t>
            </a:r>
            <a:r>
              <a:rPr lang="fr-FR" dirty="0" err="1">
                <a:solidFill>
                  <a:srgbClr val="464646"/>
                </a:solidFill>
                <a:latin typeface="Open Sans"/>
              </a:rPr>
              <a:t>Hachikô</a:t>
            </a:r>
            <a:r>
              <a:rPr lang="fr-FR" dirty="0">
                <a:solidFill>
                  <a:srgbClr val="464646"/>
                </a:solidFill>
                <a:latin typeface="Open Sans"/>
              </a:rPr>
              <a:t> ». Le nom que lui avait donné le professeur </a:t>
            </a:r>
            <a:r>
              <a:rPr lang="fr-FR" dirty="0" err="1">
                <a:solidFill>
                  <a:srgbClr val="464646"/>
                </a:solidFill>
                <a:latin typeface="Open Sans"/>
              </a:rPr>
              <a:t>Ueno</a:t>
            </a:r>
            <a:r>
              <a:rPr lang="fr-FR" dirty="0">
                <a:solidFill>
                  <a:srgbClr val="464646"/>
                </a:solidFill>
                <a:latin typeface="Open Sans"/>
              </a:rPr>
              <a:t> était à l’origine « Hachi » (« Huitième [chiot de sa portée]).</a:t>
            </a:r>
          </a:p>
          <a:p>
            <a:pPr algn="just"/>
            <a:r>
              <a:rPr lang="fr-FR" dirty="0">
                <a:solidFill>
                  <a:srgbClr val="464646"/>
                </a:solidFill>
                <a:latin typeface="Open Sans"/>
              </a:rPr>
              <a:t>Sur la célèbre photo de </a:t>
            </a:r>
            <a:r>
              <a:rPr lang="fr-FR" dirty="0" err="1">
                <a:solidFill>
                  <a:srgbClr val="464646"/>
                </a:solidFill>
                <a:latin typeface="Open Sans"/>
              </a:rPr>
              <a:t>Hachikô</a:t>
            </a:r>
            <a:r>
              <a:rPr lang="fr-FR" dirty="0">
                <a:solidFill>
                  <a:srgbClr val="464646"/>
                </a:solidFill>
                <a:latin typeface="Open Sans"/>
              </a:rPr>
              <a:t>, on voit que l’une de ses oreilles n’est pas dressée. Ceci n’est pas un défaut de naissance mais serait dû aux séquelles d’une maladie de peau.</a:t>
            </a:r>
            <a:endParaRPr lang="fr-FR" b="0" i="0" dirty="0">
              <a:solidFill>
                <a:srgbClr val="464646"/>
              </a:solidFill>
              <a:effectLst/>
              <a:latin typeface="Open Sans"/>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1500" y="0"/>
            <a:ext cx="4953000" cy="2762250"/>
          </a:xfrm>
          <a:prstGeom prst="rect">
            <a:avLst/>
          </a:prstGeom>
        </p:spPr>
      </p:pic>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84000" y="3115083"/>
            <a:ext cx="5508000" cy="3735407"/>
          </a:xfrm>
          <a:prstGeom prst="rect">
            <a:avLst/>
          </a:prstGeom>
        </p:spPr>
      </p:pic>
      <p:pic>
        <p:nvPicPr>
          <p:cNvPr id="6" name="Imag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94025" y="4089400"/>
            <a:ext cx="5695950" cy="2768600"/>
          </a:xfrm>
          <a:prstGeom prst="rect">
            <a:avLst/>
          </a:prstGeom>
        </p:spPr>
      </p:pic>
    </p:spTree>
    <p:extLst>
      <p:ext uri="{BB962C8B-B14F-4D97-AF65-F5344CB8AC3E}">
        <p14:creationId xmlns:p14="http://schemas.microsoft.com/office/powerpoint/2010/main" val="187472430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049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7368" y="0"/>
            <a:ext cx="8824632" cy="6858000"/>
          </a:xfrm>
          <a:prstGeom prst="rect">
            <a:avLst/>
          </a:prstGeom>
        </p:spPr>
      </p:pic>
      <p:sp>
        <p:nvSpPr>
          <p:cNvPr id="4" name="Rectangle 3"/>
          <p:cNvSpPr/>
          <p:nvPr/>
        </p:nvSpPr>
        <p:spPr>
          <a:xfrm>
            <a:off x="0" y="1670919"/>
            <a:ext cx="3367368" cy="3970318"/>
          </a:xfrm>
          <a:prstGeom prst="rect">
            <a:avLst/>
          </a:prstGeom>
          <a:solidFill>
            <a:schemeClr val="accent6">
              <a:lumMod val="40000"/>
              <a:lumOff val="60000"/>
            </a:schemeClr>
          </a:solidFill>
        </p:spPr>
        <p:txBody>
          <a:bodyPr wrap="square">
            <a:spAutoFit/>
          </a:bodyPr>
          <a:lstStyle/>
          <a:p>
            <a:r>
              <a:rPr lang="fr-FR" dirty="0">
                <a:solidFill>
                  <a:srgbClr val="333333"/>
                </a:solidFill>
                <a:latin typeface="Catamaran"/>
              </a:rPr>
              <a:t>Le 8 mars 1935, </a:t>
            </a:r>
            <a:r>
              <a:rPr lang="fr-FR" dirty="0" err="1">
                <a:solidFill>
                  <a:srgbClr val="333333"/>
                </a:solidFill>
                <a:latin typeface="Catamaran"/>
              </a:rPr>
              <a:t>Hachikō</a:t>
            </a:r>
            <a:r>
              <a:rPr lang="fr-FR" dirty="0">
                <a:solidFill>
                  <a:srgbClr val="333333"/>
                </a:solidFill>
                <a:latin typeface="Catamaran"/>
              </a:rPr>
              <a:t> meurt dans une allée aux environs du pont Inari de la rivière de Shibuya des suites d'une filariose ou d'un cancer des poumons et du cœur. </a:t>
            </a:r>
            <a:r>
              <a:rPr lang="fr-FR" dirty="0" err="1">
                <a:solidFill>
                  <a:srgbClr val="333333"/>
                </a:solidFill>
                <a:latin typeface="Catamaran"/>
              </a:rPr>
              <a:t>Hachiko</a:t>
            </a:r>
            <a:r>
              <a:rPr lang="fr-FR" dirty="0">
                <a:solidFill>
                  <a:srgbClr val="333333"/>
                </a:solidFill>
                <a:latin typeface="Catamaran"/>
              </a:rPr>
              <a:t> fut empaillé et est conservé au Musée national de la nature et des sciences de Tokyo, mais une partie de ses restes fut enterrée au cimetière </a:t>
            </a:r>
            <a:r>
              <a:rPr lang="fr-FR" dirty="0" err="1">
                <a:solidFill>
                  <a:srgbClr val="333333"/>
                </a:solidFill>
                <a:latin typeface="Catamaran"/>
              </a:rPr>
              <a:t>Aoyama</a:t>
            </a:r>
            <a:r>
              <a:rPr lang="fr-FR" dirty="0">
                <a:solidFill>
                  <a:srgbClr val="333333"/>
                </a:solidFill>
                <a:latin typeface="Catamaran"/>
              </a:rPr>
              <a:t> </a:t>
            </a:r>
            <a:r>
              <a:rPr lang="fr-FR" dirty="0"/>
              <a:t>La dernière photo connue de </a:t>
            </a:r>
            <a:r>
              <a:rPr lang="fr-FR" dirty="0" err="1"/>
              <a:t>Hachikō</a:t>
            </a:r>
            <a:r>
              <a:rPr lang="fr-FR" dirty="0"/>
              <a:t>, photographié le jour de sa mort,</a:t>
            </a:r>
          </a:p>
        </p:txBody>
      </p:sp>
    </p:spTree>
    <p:extLst>
      <p:ext uri="{BB962C8B-B14F-4D97-AF65-F5344CB8AC3E}">
        <p14:creationId xmlns:p14="http://schemas.microsoft.com/office/powerpoint/2010/main" val="52846274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0490"/>
          </a:xfrm>
          <a:prstGeom prst="rect">
            <a:avLst/>
          </a:prstGeom>
        </p:spPr>
      </p:pic>
      <p:pic>
        <p:nvPicPr>
          <p:cNvPr id="3" name="Image 2"/>
          <p:cNvPicPr>
            <a:picLocks noChangeAspect="1"/>
          </p:cNvPicPr>
          <p:nvPr/>
        </p:nvPicPr>
        <p:blipFill rotWithShape="1">
          <a:blip r:embed="rId3">
            <a:extLst>
              <a:ext uri="{28A0092B-C50C-407E-A947-70E740481C1C}">
                <a14:useLocalDpi xmlns:a14="http://schemas.microsoft.com/office/drawing/2010/main" val="0"/>
              </a:ext>
            </a:extLst>
          </a:blip>
          <a:srcRect l="7549" r="4919"/>
          <a:stretch/>
        </p:blipFill>
        <p:spPr>
          <a:xfrm>
            <a:off x="5638800" y="1649840"/>
            <a:ext cx="6553200" cy="5200650"/>
          </a:xfrm>
          <a:prstGeom prst="rect">
            <a:avLst/>
          </a:prstGeom>
        </p:spPr>
      </p:pic>
      <p:sp>
        <p:nvSpPr>
          <p:cNvPr id="4" name="Rectangle 3"/>
          <p:cNvSpPr/>
          <p:nvPr/>
        </p:nvSpPr>
        <p:spPr>
          <a:xfrm>
            <a:off x="5638800" y="5934670"/>
            <a:ext cx="6553200" cy="830997"/>
          </a:xfrm>
          <a:prstGeom prst="rect">
            <a:avLst/>
          </a:prstGeom>
          <a:solidFill>
            <a:schemeClr val="accent6">
              <a:lumMod val="40000"/>
              <a:lumOff val="60000"/>
            </a:schemeClr>
          </a:solidFill>
        </p:spPr>
        <p:txBody>
          <a:bodyPr wrap="square">
            <a:spAutoFit/>
          </a:bodyPr>
          <a:lstStyle/>
          <a:p>
            <a:pPr>
              <a:buFont typeface="Arial" panose="020B0604020202020204" pitchFamily="34" charset="0"/>
              <a:buChar char="•"/>
            </a:pPr>
            <a:r>
              <a:rPr lang="fr-FR" sz="1600" b="1" dirty="0">
                <a:solidFill>
                  <a:srgbClr val="2E2E2E"/>
                </a:solidFill>
                <a:latin typeface="Roboto" panose="02000000000000000000" pitchFamily="2" charset="0"/>
              </a:rPr>
              <a:t>Université d’agriculture et de technologie de Tokyo</a:t>
            </a:r>
            <a:r>
              <a:rPr lang="fr-FR" sz="1600" dirty="0">
                <a:solidFill>
                  <a:srgbClr val="2E2E2E"/>
                </a:solidFill>
                <a:latin typeface="Roboto" panose="02000000000000000000" pitchFamily="2" charset="0"/>
              </a:rPr>
              <a:t> : le maître d’</a:t>
            </a:r>
            <a:r>
              <a:rPr lang="fr-FR" sz="1600" dirty="0" err="1">
                <a:solidFill>
                  <a:srgbClr val="2E2E2E"/>
                </a:solidFill>
                <a:latin typeface="Roboto" panose="02000000000000000000" pitchFamily="2" charset="0"/>
              </a:rPr>
              <a:t>Hachiko</a:t>
            </a:r>
            <a:r>
              <a:rPr lang="fr-FR" sz="1600" dirty="0">
                <a:solidFill>
                  <a:srgbClr val="2E2E2E"/>
                </a:solidFill>
                <a:latin typeface="Roboto" panose="02000000000000000000" pitchFamily="2" charset="0"/>
              </a:rPr>
              <a:t> y travaillait. On peut y admirer une statue très touchante du chien jouant avec le professeur, inaugurée en 2015.</a:t>
            </a:r>
            <a:endParaRPr lang="fr-FR" sz="1600" b="0" i="0" dirty="0">
              <a:solidFill>
                <a:srgbClr val="2E2E2E"/>
              </a:solidFill>
              <a:effectLst/>
              <a:latin typeface="Roboto" panose="02000000000000000000" pitchFamily="2" charset="0"/>
            </a:endParaRPr>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649840"/>
            <a:ext cx="5436000" cy="4284830"/>
          </a:xfrm>
          <a:prstGeom prst="rect">
            <a:avLst/>
          </a:prstGeom>
        </p:spPr>
      </p:pic>
      <p:sp>
        <p:nvSpPr>
          <p:cNvPr id="6" name="Rectangle 5"/>
          <p:cNvSpPr/>
          <p:nvPr/>
        </p:nvSpPr>
        <p:spPr>
          <a:xfrm>
            <a:off x="0" y="6027002"/>
            <a:ext cx="5436000" cy="646331"/>
          </a:xfrm>
          <a:prstGeom prst="rect">
            <a:avLst/>
          </a:prstGeom>
          <a:solidFill>
            <a:schemeClr val="accent6">
              <a:lumMod val="40000"/>
              <a:lumOff val="60000"/>
            </a:schemeClr>
          </a:solidFill>
        </p:spPr>
        <p:txBody>
          <a:bodyPr wrap="square">
            <a:spAutoFit/>
          </a:bodyPr>
          <a:lstStyle/>
          <a:p>
            <a:pPr>
              <a:buFont typeface="Arial" panose="020B0604020202020204" pitchFamily="34" charset="0"/>
              <a:buChar char="•"/>
            </a:pPr>
            <a:r>
              <a:rPr lang="fr-FR" b="1" dirty="0">
                <a:solidFill>
                  <a:srgbClr val="2E2E2E"/>
                </a:solidFill>
                <a:latin typeface="Roboto" panose="02000000000000000000" pitchFamily="2" charset="0"/>
              </a:rPr>
              <a:t>Cimetière d’</a:t>
            </a:r>
            <a:r>
              <a:rPr lang="fr-FR" b="1" dirty="0" err="1">
                <a:solidFill>
                  <a:srgbClr val="2E2E2E"/>
                </a:solidFill>
                <a:latin typeface="Roboto" panose="02000000000000000000" pitchFamily="2" charset="0"/>
              </a:rPr>
              <a:t>Aoyama</a:t>
            </a:r>
            <a:r>
              <a:rPr lang="fr-FR" dirty="0">
                <a:solidFill>
                  <a:srgbClr val="2E2E2E"/>
                </a:solidFill>
                <a:latin typeface="Roboto" panose="02000000000000000000" pitchFamily="2" charset="0"/>
              </a:rPr>
              <a:t> : les restes du chien reposent paisiblement auprès du corps de son maître.</a:t>
            </a:r>
            <a:endParaRPr lang="fr-FR" b="0" i="0" dirty="0">
              <a:solidFill>
                <a:srgbClr val="2E2E2E"/>
              </a:solidFill>
              <a:effectLst/>
              <a:latin typeface="Roboto" panose="02000000000000000000" pitchFamily="2" charset="0"/>
            </a:endParaRPr>
          </a:p>
        </p:txBody>
      </p:sp>
      <p:sp>
        <p:nvSpPr>
          <p:cNvPr id="7" name="Rectangle 6"/>
          <p:cNvSpPr/>
          <p:nvPr/>
        </p:nvSpPr>
        <p:spPr>
          <a:xfrm>
            <a:off x="2718000" y="218679"/>
            <a:ext cx="6096000" cy="923330"/>
          </a:xfrm>
          <a:prstGeom prst="rect">
            <a:avLst/>
          </a:prstGeom>
          <a:solidFill>
            <a:schemeClr val="accent6">
              <a:lumMod val="40000"/>
              <a:lumOff val="60000"/>
            </a:schemeClr>
          </a:solidFill>
        </p:spPr>
        <p:txBody>
          <a:bodyPr>
            <a:spAutoFit/>
          </a:bodyPr>
          <a:lstStyle/>
          <a:p>
            <a:r>
              <a:rPr lang="fr-FR" dirty="0">
                <a:solidFill>
                  <a:srgbClr val="2E2E2E"/>
                </a:solidFill>
                <a:latin typeface="Roboto" panose="02000000000000000000" pitchFamily="2" charset="0"/>
              </a:rPr>
              <a:t>Vous l’ignorez peut-être, mais la célèbre statue trônant fièrement face au carrefour de Shibuya n’est pas le seul hommage rendu à </a:t>
            </a:r>
            <a:r>
              <a:rPr lang="fr-FR" dirty="0" err="1">
                <a:solidFill>
                  <a:srgbClr val="2E2E2E"/>
                </a:solidFill>
                <a:latin typeface="Roboto" panose="02000000000000000000" pitchFamily="2" charset="0"/>
              </a:rPr>
              <a:t>Hachiko</a:t>
            </a:r>
            <a:r>
              <a:rPr lang="fr-FR" dirty="0">
                <a:solidFill>
                  <a:srgbClr val="2E2E2E"/>
                </a:solidFill>
                <a:latin typeface="Roboto" panose="02000000000000000000" pitchFamily="2" charset="0"/>
              </a:rPr>
              <a:t> :</a:t>
            </a:r>
            <a:endParaRPr lang="fr-FR" dirty="0"/>
          </a:p>
        </p:txBody>
      </p:sp>
    </p:spTree>
    <p:extLst>
      <p:ext uri="{BB962C8B-B14F-4D97-AF65-F5344CB8AC3E}">
        <p14:creationId xmlns:p14="http://schemas.microsoft.com/office/powerpoint/2010/main" val="3327013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0490"/>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2750" y="0"/>
            <a:ext cx="5429250" cy="6858000"/>
          </a:xfrm>
          <a:prstGeom prst="rect">
            <a:avLst/>
          </a:prstGeom>
        </p:spPr>
      </p:pic>
      <p:sp>
        <p:nvSpPr>
          <p:cNvPr id="4" name="Rectangle 3"/>
          <p:cNvSpPr/>
          <p:nvPr/>
        </p:nvSpPr>
        <p:spPr>
          <a:xfrm>
            <a:off x="6762750" y="0"/>
            <a:ext cx="5340350" cy="646331"/>
          </a:xfrm>
          <a:prstGeom prst="rect">
            <a:avLst/>
          </a:prstGeom>
          <a:solidFill>
            <a:schemeClr val="accent6">
              <a:lumMod val="40000"/>
              <a:lumOff val="60000"/>
            </a:schemeClr>
          </a:solidFill>
        </p:spPr>
        <p:txBody>
          <a:bodyPr wrap="square">
            <a:spAutoFit/>
          </a:bodyPr>
          <a:lstStyle/>
          <a:p>
            <a:r>
              <a:rPr lang="fr-FR" b="1" dirty="0">
                <a:solidFill>
                  <a:srgbClr val="2E2E2E"/>
                </a:solidFill>
                <a:latin typeface="Roboto" panose="02000000000000000000" pitchFamily="2" charset="0"/>
              </a:rPr>
              <a:t>Gare d’</a:t>
            </a:r>
            <a:r>
              <a:rPr lang="fr-FR" b="1" dirty="0" err="1">
                <a:solidFill>
                  <a:srgbClr val="2E2E2E"/>
                </a:solidFill>
                <a:latin typeface="Roboto" panose="02000000000000000000" pitchFamily="2" charset="0"/>
              </a:rPr>
              <a:t>Odate</a:t>
            </a:r>
            <a:r>
              <a:rPr lang="fr-FR" b="1" dirty="0">
                <a:solidFill>
                  <a:srgbClr val="2E2E2E"/>
                </a:solidFill>
                <a:latin typeface="Roboto" panose="02000000000000000000" pitchFamily="2" charset="0"/>
              </a:rPr>
              <a:t>, préfecture d’Akita</a:t>
            </a:r>
            <a:r>
              <a:rPr lang="fr-FR" dirty="0">
                <a:solidFill>
                  <a:srgbClr val="2E2E2E"/>
                </a:solidFill>
                <a:latin typeface="Roboto" panose="02000000000000000000" pitchFamily="2" charset="0"/>
              </a:rPr>
              <a:t> : lieu de naissance d’</a:t>
            </a:r>
            <a:r>
              <a:rPr lang="fr-FR" dirty="0" err="1">
                <a:solidFill>
                  <a:srgbClr val="2E2E2E"/>
                </a:solidFill>
                <a:latin typeface="Roboto" panose="02000000000000000000" pitchFamily="2" charset="0"/>
              </a:rPr>
              <a:t>Hachiko</a:t>
            </a:r>
            <a:endParaRPr lang="fr-FR" dirty="0"/>
          </a:p>
        </p:txBody>
      </p:sp>
      <p:pic>
        <p:nvPicPr>
          <p:cNvPr id="5" name="Imag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5448300" cy="6850490"/>
          </a:xfrm>
          <a:prstGeom prst="rect">
            <a:avLst/>
          </a:prstGeom>
        </p:spPr>
      </p:pic>
      <p:sp>
        <p:nvSpPr>
          <p:cNvPr id="6" name="Rectangle 5"/>
          <p:cNvSpPr/>
          <p:nvPr/>
        </p:nvSpPr>
        <p:spPr>
          <a:xfrm>
            <a:off x="0" y="6204159"/>
            <a:ext cx="5448300" cy="646331"/>
          </a:xfrm>
          <a:prstGeom prst="rect">
            <a:avLst/>
          </a:prstGeom>
          <a:solidFill>
            <a:schemeClr val="accent6">
              <a:lumMod val="60000"/>
              <a:lumOff val="40000"/>
            </a:schemeClr>
          </a:solidFill>
        </p:spPr>
        <p:txBody>
          <a:bodyPr wrap="square">
            <a:spAutoFit/>
          </a:bodyPr>
          <a:lstStyle/>
          <a:p>
            <a:pPr>
              <a:buFont typeface="Arial" panose="020B0604020202020204" pitchFamily="34" charset="0"/>
              <a:buChar char="•"/>
            </a:pPr>
            <a:r>
              <a:rPr lang="fr-FR" b="1" dirty="0" err="1">
                <a:solidFill>
                  <a:srgbClr val="2E2E2E"/>
                </a:solidFill>
                <a:latin typeface="Roboto" panose="02000000000000000000" pitchFamily="2" charset="0"/>
              </a:rPr>
              <a:t>Hachiko-guchi</a:t>
            </a:r>
            <a:r>
              <a:rPr lang="fr-FR" dirty="0">
                <a:solidFill>
                  <a:srgbClr val="2E2E2E"/>
                </a:solidFill>
                <a:latin typeface="Roboto" panose="02000000000000000000" pitchFamily="2" charset="0"/>
              </a:rPr>
              <a:t> : nom de la sortie de métro à Shibuya qui mène jusqu’à la statue.</a:t>
            </a:r>
            <a:endParaRPr lang="fr-FR" b="0" i="0" dirty="0">
              <a:solidFill>
                <a:srgbClr val="2E2E2E"/>
              </a:solidFill>
              <a:effectLst/>
              <a:latin typeface="Roboto" panose="02000000000000000000" pitchFamily="2" charset="0"/>
            </a:endParaRPr>
          </a:p>
        </p:txBody>
      </p:sp>
    </p:spTree>
    <p:extLst>
      <p:ext uri="{BB962C8B-B14F-4D97-AF65-F5344CB8AC3E}">
        <p14:creationId xmlns:p14="http://schemas.microsoft.com/office/powerpoint/2010/main" val="319718076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Une vie ; le chien Hachikō (1080p_25fps_H264-128kbit_AAC)">
            <a:hlinkClick r:id="" action="ppaction://media"/>
          </p:cNvPr>
          <p:cNvPicPr>
            <a:picLocks noChangeAspect="1"/>
          </p:cNvPicPr>
          <p:nvPr>
            <a:videoFile r:link="rId1"/>
            <p:extLst>
              <p:ext uri="{DAA4B4D4-6D71-4841-9C94-3DE7FCFB9230}">
                <p14:media xmlns:p14="http://schemas.microsoft.com/office/powerpoint/2010/main" r:embed="rId2">
                  <p14:trim end="15410"/>
                </p14:media>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581728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34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049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7268" y="5106924"/>
            <a:ext cx="1298448" cy="1444752"/>
          </a:xfrm>
          <a:prstGeom prst="rect">
            <a:avLst/>
          </a:prstGeom>
        </p:spPr>
      </p:pic>
      <p:sp>
        <p:nvSpPr>
          <p:cNvPr id="5" name="ZoneTexte 4"/>
          <p:cNvSpPr txBox="1"/>
          <p:nvPr/>
        </p:nvSpPr>
        <p:spPr>
          <a:xfrm>
            <a:off x="965200" y="5943600"/>
            <a:ext cx="4102100" cy="369332"/>
          </a:xfrm>
          <a:prstGeom prst="rect">
            <a:avLst/>
          </a:prstGeom>
          <a:noFill/>
        </p:spPr>
        <p:txBody>
          <a:bodyPr wrap="square" rtlCol="0">
            <a:spAutoFit/>
          </a:bodyPr>
          <a:lstStyle/>
          <a:p>
            <a:r>
              <a:rPr lang="fr-FR" dirty="0" smtClean="0"/>
              <a:t>Commentaires et images du NET:</a:t>
            </a:r>
            <a:endParaRPr lang="fr-FR"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53268" y="601056"/>
            <a:ext cx="3168000" cy="2538890"/>
          </a:xfrm>
          <a:prstGeom prst="rect">
            <a:avLst/>
          </a:prstGeom>
        </p:spPr>
      </p:pic>
      <p:pic>
        <p:nvPicPr>
          <p:cNvPr id="7" name="Imag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28250" y="397856"/>
            <a:ext cx="2088000" cy="2088000"/>
          </a:xfrm>
          <a:prstGeom prst="rect">
            <a:avLst/>
          </a:prstGeom>
        </p:spPr>
      </p:pic>
    </p:spTree>
    <p:extLst>
      <p:ext uri="{BB962C8B-B14F-4D97-AF65-F5344CB8AC3E}">
        <p14:creationId xmlns:p14="http://schemas.microsoft.com/office/powerpoint/2010/main" val="4214606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1.04167E-6 3.1225E-17 L -0.49792 0.03333 " pathEditMode="relative" rAng="0" ptsTypes="AA">
                                      <p:cBhvr>
                                        <p:cTn id="6" dur="2000" fill="hold"/>
                                        <p:tgtEl>
                                          <p:spTgt spid="6"/>
                                        </p:tgtEl>
                                        <p:attrNameLst>
                                          <p:attrName>ppt_x</p:attrName>
                                          <p:attrName>ppt_y</p:attrName>
                                        </p:attrNameLst>
                                      </p:cBhvr>
                                      <p:rCtr x="-24909" y="30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330</TotalTime>
  <Words>2174</Words>
  <Application>Microsoft Office PowerPoint</Application>
  <PresentationFormat>Grand écran</PresentationFormat>
  <Paragraphs>49</Paragraphs>
  <Slides>22</Slides>
  <Notes>0</Notes>
  <HiddenSlides>0</HiddenSlides>
  <MMClips>3</MMClips>
  <ScaleCrop>false</ScaleCrop>
  <HeadingPairs>
    <vt:vector size="6" baseType="variant">
      <vt:variant>
        <vt:lpstr>Polices utilisées</vt:lpstr>
      </vt:variant>
      <vt:variant>
        <vt:i4>11</vt:i4>
      </vt:variant>
      <vt:variant>
        <vt:lpstr>Thème</vt:lpstr>
      </vt:variant>
      <vt:variant>
        <vt:i4>1</vt:i4>
      </vt:variant>
      <vt:variant>
        <vt:lpstr>Titres des diapositives</vt:lpstr>
      </vt:variant>
      <vt:variant>
        <vt:i4>22</vt:i4>
      </vt:variant>
    </vt:vector>
  </HeadingPairs>
  <TitlesOfParts>
    <vt:vector size="34" baseType="lpstr">
      <vt:lpstr>Andy</vt:lpstr>
      <vt:lpstr>-apple-system</vt:lpstr>
      <vt:lpstr>Arial</vt:lpstr>
      <vt:lpstr>Calibri</vt:lpstr>
      <vt:lpstr>Calibri Light</vt:lpstr>
      <vt:lpstr>Catamaran</vt:lpstr>
      <vt:lpstr>Google Sans</vt:lpstr>
      <vt:lpstr>Karla</vt:lpstr>
      <vt:lpstr>Open Sans</vt:lpstr>
      <vt:lpstr>Roboto</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18</cp:revision>
  <dcterms:created xsi:type="dcterms:W3CDTF">2026-03-01T22:52:09Z</dcterms:created>
  <dcterms:modified xsi:type="dcterms:W3CDTF">2026-03-15T12:39:55Z</dcterms:modified>
</cp:coreProperties>
</file>