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41.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318" r:id="rId3"/>
    <p:sldId id="289" r:id="rId4"/>
    <p:sldId id="257" r:id="rId5"/>
    <p:sldId id="290" r:id="rId6"/>
    <p:sldId id="297" r:id="rId7"/>
    <p:sldId id="313" r:id="rId8"/>
    <p:sldId id="311" r:id="rId9"/>
    <p:sldId id="291" r:id="rId10"/>
    <p:sldId id="292" r:id="rId11"/>
    <p:sldId id="293" r:id="rId12"/>
    <p:sldId id="294" r:id="rId13"/>
    <p:sldId id="300" r:id="rId14"/>
    <p:sldId id="295" r:id="rId15"/>
    <p:sldId id="296" r:id="rId16"/>
    <p:sldId id="314" r:id="rId17"/>
    <p:sldId id="298" r:id="rId18"/>
    <p:sldId id="308" r:id="rId19"/>
    <p:sldId id="315" r:id="rId20"/>
    <p:sldId id="301" r:id="rId21"/>
    <p:sldId id="302" r:id="rId22"/>
    <p:sldId id="306" r:id="rId23"/>
    <p:sldId id="303" r:id="rId24"/>
    <p:sldId id="304" r:id="rId25"/>
    <p:sldId id="305" r:id="rId26"/>
    <p:sldId id="307" r:id="rId27"/>
    <p:sldId id="309" r:id="rId28"/>
    <p:sldId id="317" r:id="rId29"/>
    <p:sldId id="310" r:id="rId30"/>
    <p:sldId id="29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k37Mb5m+YynVJqD21o3SA==" hashData="3XvUlHlaZEF1WOltKZ6T85tYwqJbXOWn9pgvRPMjSpq3nWmD0W6jY9eSnRNTGlSaFj8A2us9B+qL4jS0uZMw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103DA76B-8152-4A6E-845F-084E493B3828}"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39059498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03DA76B-8152-4A6E-845F-084E493B3828}"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3904616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103DA76B-8152-4A6E-845F-084E493B3828}"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4424024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03DA76B-8152-4A6E-845F-084E493B3828}"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4147073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03DA76B-8152-4A6E-845F-084E493B3828}" type="datetimeFigureOut">
              <a:rPr lang="fr-FR" smtClean="0"/>
              <a:t>09/03/2026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26367592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03DA76B-8152-4A6E-845F-084E493B3828}" type="datetimeFigureOut">
              <a:rPr lang="fr-FR" smtClean="0"/>
              <a:t>09/03/2026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19001953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3DA76B-8152-4A6E-845F-084E493B3828}" type="datetimeFigureOut">
              <a:rPr lang="fr-FR" smtClean="0"/>
              <a:t>09/03/2026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10844677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03DA76B-8152-4A6E-845F-084E493B3828}"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40055687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03DA76B-8152-4A6E-845F-084E493B3828}" type="datetimeFigureOut">
              <a:rPr lang="fr-FR" smtClean="0"/>
              <a:t>09/03/2026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1452941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03DA76B-8152-4A6E-845F-084E493B3828}"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3543134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03DA76B-8152-4A6E-845F-084E493B3828}" type="datetimeFigureOut">
              <a:rPr lang="fr-FR" smtClean="0"/>
              <a:t>09/03/2026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ECB26E-D98A-4E69-8102-64AB1700F7CB}" type="slidenum">
              <a:rPr lang="fr-FR" smtClean="0"/>
              <a:t>‹N°›</a:t>
            </a:fld>
            <a:endParaRPr lang="fr-FR"/>
          </a:p>
        </p:txBody>
      </p:sp>
    </p:spTree>
    <p:extLst>
      <p:ext uri="{BB962C8B-B14F-4D97-AF65-F5344CB8AC3E}">
        <p14:creationId xmlns:p14="http://schemas.microsoft.com/office/powerpoint/2010/main" val="38177576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3DA76B-8152-4A6E-845F-084E493B3828}" type="datetimeFigureOut">
              <a:rPr lang="fr-FR" smtClean="0"/>
              <a:t>09/03/2026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ECB26E-D98A-4E69-8102-64AB1700F7CB}" type="slidenum">
              <a:rPr lang="fr-FR" smtClean="0"/>
              <a:t>‹N°›</a:t>
            </a:fld>
            <a:endParaRPr lang="fr-FR"/>
          </a:p>
        </p:txBody>
      </p:sp>
    </p:spTree>
    <p:extLst>
      <p:ext uri="{BB962C8B-B14F-4D97-AF65-F5344CB8AC3E}">
        <p14:creationId xmlns:p14="http://schemas.microsoft.com/office/powerpoint/2010/main" val="1261583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ki/D%C3%A9sert_d%27Atacama"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g"/><Relationship Id="rId3" Type="http://schemas.microsoft.com/office/2007/relationships/hdphoto" Target="../media/hdphoto2.wdp"/><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microsoft.com/office/2007/relationships/hdphoto" Target="../media/hdphoto6.wdp"/></Relationships>
</file>

<file path=ppt/slides/_rels/slide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37.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41.jp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3.pn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50.jpg"/></Relationships>
</file>

<file path=ppt/slides/_rels/slide2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59.jpg"/></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61.jpeg"/><Relationship Id="rId4" Type="http://schemas.openxmlformats.org/officeDocument/2006/relationships/image" Target="../media/image60.jpeg"/></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image" Target="../media/image62.jpeg"/></Relationships>
</file>

<file path=ppt/slides/_rels/slide2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68.png"/><Relationship Id="rId3" Type="http://schemas.microsoft.com/office/2007/relationships/hdphoto" Target="../media/hdphoto2.wdp"/><Relationship Id="rId7" Type="http://schemas.openxmlformats.org/officeDocument/2006/relationships/hyperlink" Target="https://www.legatraveler.com/america/chile-isla-de-pascua/" TargetMode="External"/><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30.xml.rels><?xml version="1.0" encoding="UTF-8" standalone="yes"?>
<Relationships xmlns="http://schemas.openxmlformats.org/package/2006/relationships"><Relationship Id="rId3" Type="http://schemas.microsoft.com/office/2007/relationships/hdphoto" Target="../media/hdphoto9.wdp"/><Relationship Id="rId7" Type="http://schemas.openxmlformats.org/officeDocument/2006/relationships/image" Target="../media/image71.gif"/><Relationship Id="rId2" Type="http://schemas.openxmlformats.org/officeDocument/2006/relationships/image" Target="../media/image69.png"/><Relationship Id="rId1" Type="http://schemas.openxmlformats.org/officeDocument/2006/relationships/slideLayout" Target="../slideLayouts/slideLayout7.xml"/><Relationship Id="rId6" Type="http://schemas.openxmlformats.org/officeDocument/2006/relationships/image" Target="../media/image3.jpeg"/><Relationship Id="rId5" Type="http://schemas.microsoft.com/office/2007/relationships/hdphoto" Target="../media/hdphoto10.wdp"/><Relationship Id="rId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ccueil à La Carte Postale Du Chili Concept De Voyage Et De Voyage  D'illustration De Vecteur De Pays De Latino Avec Le Drapeau Na Illustration  Stock - Illustration du architecture, graphisme: 1428879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5" cstate="email">
            <a:biLevel thresh="75000"/>
            <a:extLst>
              <a:ext uri="{28A0092B-C50C-407E-A947-70E740481C1C}">
                <a14:useLocalDpi xmlns:a14="http://schemas.microsoft.com/office/drawing/2010/main" val="0"/>
              </a:ext>
            </a:extLst>
          </a:blip>
          <a:stretch>
            <a:fillRect/>
          </a:stretch>
        </p:blipFill>
        <p:spPr>
          <a:xfrm>
            <a:off x="3631210" y="683062"/>
            <a:ext cx="4420969" cy="4557678"/>
          </a:xfrm>
          <a:prstGeom prst="rect">
            <a:avLst/>
          </a:prstGeom>
        </p:spPr>
      </p:pic>
      <p:sp>
        <p:nvSpPr>
          <p:cNvPr id="4" name="ZoneTexte 3"/>
          <p:cNvSpPr txBox="1"/>
          <p:nvPr/>
        </p:nvSpPr>
        <p:spPr>
          <a:xfrm>
            <a:off x="4559259" y="4217158"/>
            <a:ext cx="3492920" cy="1569660"/>
          </a:xfrm>
          <a:prstGeom prst="rect">
            <a:avLst/>
          </a:prstGeom>
          <a:solidFill>
            <a:srgbClr val="FFFF00"/>
          </a:solidFill>
        </p:spPr>
        <p:txBody>
          <a:bodyPr wrap="square" rtlCol="0">
            <a:spAutoFit/>
          </a:bodyPr>
          <a:lstStyle/>
          <a:p>
            <a:r>
              <a:rPr lang="fr-FR" sz="9600" dirty="0" smtClean="0">
                <a:latin typeface="ComicType-Heavy" panose="00000900000000000000" pitchFamily="2" charset="0"/>
                <a:ea typeface="Cambria Math" panose="02040503050406030204" pitchFamily="18" charset="0"/>
              </a:rPr>
              <a:t>Chili</a:t>
            </a:r>
            <a:endParaRPr lang="fr-FR" sz="9600" dirty="0">
              <a:latin typeface="ComicType-Heavy" panose="00000900000000000000" pitchFamily="2" charset="0"/>
              <a:ea typeface="Cambria Math" panose="02040503050406030204" pitchFamily="18" charset="0"/>
            </a:endParaRPr>
          </a:p>
        </p:txBody>
      </p:sp>
      <p:pic>
        <p:nvPicPr>
          <p:cNvPr id="5" name="Image 4"/>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10034275" y="154983"/>
            <a:ext cx="1934160" cy="2152094"/>
          </a:xfrm>
          <a:prstGeom prst="rect">
            <a:avLst/>
          </a:prstGeom>
        </p:spPr>
      </p:pic>
      <p:pic>
        <p:nvPicPr>
          <p:cNvPr id="2" name="Image 1"/>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201241" y="4573641"/>
            <a:ext cx="3429969" cy="2284359"/>
          </a:xfrm>
          <a:prstGeom prst="rect">
            <a:avLst/>
          </a:prstGeom>
        </p:spPr>
      </p:pic>
      <p:pic>
        <p:nvPicPr>
          <p:cNvPr id="6" name="Imag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72810" y="2961901"/>
            <a:ext cx="3095625" cy="1981200"/>
          </a:xfrm>
          <a:prstGeom prst="rect">
            <a:avLst/>
          </a:prstGeom>
          <a:effectLst>
            <a:softEdge rad="127000"/>
          </a:effectLst>
        </p:spPr>
      </p:pic>
      <p:pic>
        <p:nvPicPr>
          <p:cNvPr id="7" name="Romeo Santos - Imitadora (Official Lyric Video) (1080p_30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934193894"/>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241300" y="6375400"/>
            <a:ext cx="11709400" cy="369332"/>
          </a:xfrm>
          <a:prstGeom prst="rect">
            <a:avLst/>
          </a:prstGeom>
          <a:solidFill>
            <a:schemeClr val="tx1"/>
          </a:solidFill>
        </p:spPr>
        <p:txBody>
          <a:bodyPr wrap="square" rtlCol="0">
            <a:spAutoFit/>
          </a:bodyPr>
          <a:lstStyle/>
          <a:p>
            <a:r>
              <a:rPr lang="fr-FR" dirty="0" smtClean="0">
                <a:solidFill>
                  <a:schemeClr val="bg1"/>
                </a:solidFill>
                <a:latin typeface="Comic Sans MS" panose="030F0702030302020204" pitchFamily="66" charset="0"/>
              </a:rPr>
              <a:t>   -Nice--Marrakech--Îles Canaries--République dominicaine--Cuba--Pérou---Chili--Île de Pâques--Tanzanie-</a:t>
            </a:r>
            <a:endParaRPr lang="fr-FR" dirty="0">
              <a:solidFill>
                <a:schemeClr val="bg1"/>
              </a:solidFill>
            </a:endParaRPr>
          </a:p>
        </p:txBody>
      </p:sp>
      <p:sp>
        <p:nvSpPr>
          <p:cNvPr id="7" name="ZoneTexte 6"/>
          <p:cNvSpPr txBox="1"/>
          <p:nvPr/>
        </p:nvSpPr>
        <p:spPr>
          <a:xfrm>
            <a:off x="2692400" y="2273300"/>
            <a:ext cx="1460500" cy="400110"/>
          </a:xfrm>
          <a:prstGeom prst="rect">
            <a:avLst/>
          </a:prstGeom>
          <a:noFill/>
        </p:spPr>
        <p:txBody>
          <a:bodyPr wrap="square" rtlCol="0">
            <a:spAutoFit/>
          </a:bodyPr>
          <a:lstStyle/>
          <a:p>
            <a:r>
              <a:rPr lang="fr-FR" sz="2000" b="1" dirty="0" smtClean="0">
                <a:solidFill>
                  <a:schemeClr val="bg1">
                    <a:lumMod val="95000"/>
                  </a:schemeClr>
                </a:solidFill>
                <a:latin typeface="Comic Sans MS" panose="030F0702030302020204" pitchFamily="66" charset="0"/>
              </a:rPr>
              <a:t>Canaries</a:t>
            </a:r>
            <a:endParaRPr lang="fr-FR" sz="2000" b="1" dirty="0">
              <a:solidFill>
                <a:schemeClr val="bg1">
                  <a:lumMod val="95000"/>
                </a:schemeClr>
              </a:solidFill>
              <a:latin typeface="Comic Sans MS" panose="030F0702030302020204" pitchFamily="66" charset="0"/>
            </a:endParaRPr>
          </a:p>
        </p:txBody>
      </p:sp>
      <p:pic>
        <p:nvPicPr>
          <p:cNvPr id="8" name="Image 7"/>
          <p:cNvPicPr>
            <a:picLocks noChangeAspect="1"/>
          </p:cNvPicPr>
          <p:nvPr/>
        </p:nvPicPr>
        <p:blipFill>
          <a:blip r:embed="rId3" cstate="print">
            <a:extLst>
              <a:ext uri="{BEBA8EAE-BF5A-486C-A8C5-ECC9F3942E4B}">
                <a14:imgProps xmlns:a14="http://schemas.microsoft.com/office/drawing/2010/main">
                  <a14:imgLayer r:embed="rId4">
                    <a14:imgEffect>
                      <a14:backgroundRemoval t="8265" b="91122" l="9802" r="89965"/>
                    </a14:imgEffect>
                  </a14:imgLayer>
                </a14:imgProps>
              </a:ext>
              <a:ext uri="{28A0092B-C50C-407E-A947-70E740481C1C}">
                <a14:useLocalDpi xmlns:a14="http://schemas.microsoft.com/office/drawing/2010/main" val="0"/>
              </a:ext>
            </a:extLst>
          </a:blip>
          <a:stretch>
            <a:fillRect/>
          </a:stretch>
        </p:blipFill>
        <p:spPr>
          <a:xfrm>
            <a:off x="3719674" y="4559364"/>
            <a:ext cx="1116000" cy="1276162"/>
          </a:xfrm>
          <a:prstGeom prst="rect">
            <a:avLst/>
          </a:prstGeom>
        </p:spPr>
      </p:pic>
      <p:sp>
        <p:nvSpPr>
          <p:cNvPr id="9" name="ZoneTexte 8"/>
          <p:cNvSpPr txBox="1"/>
          <p:nvPr/>
        </p:nvSpPr>
        <p:spPr>
          <a:xfrm>
            <a:off x="4622800" y="5197445"/>
            <a:ext cx="1905000" cy="400110"/>
          </a:xfrm>
          <a:prstGeom prst="rect">
            <a:avLst/>
          </a:prstGeom>
          <a:noFill/>
        </p:spPr>
        <p:txBody>
          <a:bodyPr wrap="square" rtlCol="0">
            <a:spAutoFit/>
          </a:bodyPr>
          <a:lstStyle/>
          <a:p>
            <a:r>
              <a:rPr lang="fr-FR" sz="2000" b="1" dirty="0" smtClean="0">
                <a:solidFill>
                  <a:schemeClr val="bg1">
                    <a:lumMod val="95000"/>
                  </a:schemeClr>
                </a:solidFill>
                <a:latin typeface="Comic Sans MS" panose="030F0702030302020204" pitchFamily="66" charset="0"/>
              </a:rPr>
              <a:t>Île de Pâques</a:t>
            </a:r>
            <a:endParaRPr lang="fr-FR" sz="2000" b="1" dirty="0">
              <a:solidFill>
                <a:schemeClr val="bg1">
                  <a:lumMod val="95000"/>
                </a:schemeClr>
              </a:solidFill>
              <a:latin typeface="Comic Sans MS" panose="030F0702030302020204" pitchFamily="66" charset="0"/>
            </a:endParaRPr>
          </a:p>
        </p:txBody>
      </p:sp>
      <p:sp>
        <p:nvSpPr>
          <p:cNvPr id="10" name="ZoneTexte 9"/>
          <p:cNvSpPr txBox="1"/>
          <p:nvPr/>
        </p:nvSpPr>
        <p:spPr>
          <a:xfrm>
            <a:off x="4835674" y="1219200"/>
            <a:ext cx="2705100" cy="646331"/>
          </a:xfrm>
          <a:prstGeom prst="rect">
            <a:avLst/>
          </a:prstGeom>
          <a:noFill/>
        </p:spPr>
        <p:txBody>
          <a:bodyPr wrap="square" rtlCol="0">
            <a:prstTxWarp prst="textFadeLeft">
              <a:avLst/>
            </a:prstTxWarp>
            <a:spAutoFit/>
          </a:bodyPr>
          <a:lstStyle/>
          <a:p>
            <a:r>
              <a:rPr lang="fr-FR" sz="3600" b="1" dirty="0" smtClean="0">
                <a:solidFill>
                  <a:srgbClr val="FED73B"/>
                </a:solidFill>
                <a:latin typeface="Comic Sans MS" panose="030F0702030302020204" pitchFamily="66" charset="0"/>
              </a:rPr>
              <a:t>En 4 </a:t>
            </a:r>
            <a:r>
              <a:rPr lang="fr-FR" sz="3200" b="1" dirty="0" smtClean="0">
                <a:solidFill>
                  <a:schemeClr val="bg1"/>
                </a:solidFill>
                <a:latin typeface="Comic Sans MS" panose="030F0702030302020204" pitchFamily="66" charset="0"/>
              </a:rPr>
              <a:t>Mois</a:t>
            </a:r>
            <a:endParaRPr lang="fr-FR" sz="32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125605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170218" y="0"/>
            <a:ext cx="3853764" cy="6858000"/>
          </a:xfrm>
          <a:prstGeom prst="rect">
            <a:avLst/>
          </a:prstGeom>
        </p:spPr>
      </p:pic>
      <p:sp>
        <p:nvSpPr>
          <p:cNvPr id="2" name="Rectangle 1"/>
          <p:cNvSpPr/>
          <p:nvPr/>
        </p:nvSpPr>
        <p:spPr>
          <a:xfrm>
            <a:off x="789829" y="3716862"/>
            <a:ext cx="6096000" cy="2339102"/>
          </a:xfrm>
          <a:prstGeom prst="rect">
            <a:avLst/>
          </a:prstGeom>
        </p:spPr>
        <p:txBody>
          <a:bodyPr>
            <a:spAutoFit/>
          </a:bodyPr>
          <a:lstStyle/>
          <a:p>
            <a:r>
              <a:rPr lang="fr-FR" sz="2000" b="1" dirty="0" smtClean="0">
                <a:solidFill>
                  <a:srgbClr val="FF0000"/>
                </a:solidFill>
                <a:latin typeface="AdelonSerial" panose="00000400000000000000" pitchFamily="2" charset="0"/>
              </a:rPr>
              <a:t>3,Calama:</a:t>
            </a:r>
            <a:r>
              <a:rPr lang="fr-FR" b="1" dirty="0" smtClean="0">
                <a:latin typeface="AdelonSerial" panose="00000400000000000000" pitchFamily="2" charset="0"/>
              </a:rPr>
              <a:t> </a:t>
            </a:r>
            <a:r>
              <a:rPr lang="fr-FR" b="1" dirty="0">
                <a:latin typeface="AdelonSerial" panose="00000400000000000000" pitchFamily="2" charset="0"/>
              </a:rPr>
              <a:t>est une ville minière et une commune du Chili située dans le désert d'Atacama. Elle fait partie de la province d'El Loa, dans la région d'Antofagasta</a:t>
            </a:r>
            <a:endParaRPr lang="fr-FR" b="1" dirty="0" smtClean="0">
              <a:solidFill>
                <a:srgbClr val="202122"/>
              </a:solidFill>
              <a:latin typeface="AdelonSerial" panose="00000400000000000000" pitchFamily="2" charset="0"/>
            </a:endParaRPr>
          </a:p>
          <a:p>
            <a:r>
              <a:rPr lang="fr-FR" b="1" dirty="0" smtClean="0">
                <a:solidFill>
                  <a:srgbClr val="202122"/>
                </a:solidFill>
                <a:latin typeface="AdelonSerial" panose="00000400000000000000" pitchFamily="2" charset="0"/>
              </a:rPr>
              <a:t>le</a:t>
            </a:r>
            <a:r>
              <a:rPr lang="fr-FR" b="1" dirty="0">
                <a:solidFill>
                  <a:srgbClr val="202122"/>
                </a:solidFill>
                <a:latin typeface="AdelonSerial" panose="00000400000000000000" pitchFamily="2" charset="0"/>
              </a:rPr>
              <a:t> </a:t>
            </a:r>
            <a:r>
              <a:rPr lang="fr-FR" b="1" dirty="0">
                <a:solidFill>
                  <a:srgbClr val="FF0000"/>
                </a:solidFill>
                <a:latin typeface="AdelonSerial" panose="00000400000000000000" pitchFamily="2" charset="0"/>
                <a:hlinkClick r:id="rId3" tooltip="Désert d'Atacama"/>
              </a:rPr>
              <a:t>désert d’Atacama</a:t>
            </a:r>
            <a:r>
              <a:rPr lang="fr-FR" b="1" dirty="0">
                <a:solidFill>
                  <a:srgbClr val="202122"/>
                </a:solidFill>
                <a:latin typeface="AdelonSerial" panose="00000400000000000000" pitchFamily="2" charset="0"/>
              </a:rPr>
              <a:t> est le désert le plus aride du monde (à certains endroits, aucune précipitations n’est tombée depuis quatre-vingts ans). En moyenne il pleut une fois tous les six ans. Ce désert comprend des zones moins arides comme la pampa </a:t>
            </a:r>
            <a:r>
              <a:rPr lang="fr-FR" b="1" dirty="0" err="1">
                <a:solidFill>
                  <a:srgbClr val="202122"/>
                </a:solidFill>
                <a:latin typeface="AdelonSerial" panose="00000400000000000000" pitchFamily="2" charset="0"/>
              </a:rPr>
              <a:t>del</a:t>
            </a:r>
            <a:r>
              <a:rPr lang="fr-FR" b="1" dirty="0">
                <a:solidFill>
                  <a:srgbClr val="202122"/>
                </a:solidFill>
                <a:latin typeface="AdelonSerial" panose="00000400000000000000" pitchFamily="2" charset="0"/>
              </a:rPr>
              <a:t> </a:t>
            </a:r>
            <a:r>
              <a:rPr lang="fr-FR" b="1" dirty="0" err="1">
                <a:solidFill>
                  <a:srgbClr val="202122"/>
                </a:solidFill>
                <a:latin typeface="AdelonSerial" panose="00000400000000000000" pitchFamily="2" charset="0"/>
              </a:rPr>
              <a:t>Tamarugal</a:t>
            </a:r>
            <a:r>
              <a:rPr lang="fr-FR" b="1" dirty="0">
                <a:solidFill>
                  <a:srgbClr val="202122"/>
                </a:solidFill>
                <a:latin typeface="AdelonSerial" panose="00000400000000000000" pitchFamily="2" charset="0"/>
              </a:rPr>
              <a:t>.</a:t>
            </a:r>
            <a:endParaRPr lang="fr-FR" b="1" dirty="0">
              <a:latin typeface="AdelonSerial" panose="00000400000000000000" pitchFamily="2" charset="0"/>
            </a:endParaRPr>
          </a:p>
        </p:txBody>
      </p:sp>
      <p:sp>
        <p:nvSpPr>
          <p:cNvPr id="4" name="Rectangle 3"/>
          <p:cNvSpPr/>
          <p:nvPr/>
        </p:nvSpPr>
        <p:spPr>
          <a:xfrm>
            <a:off x="789829" y="1120603"/>
            <a:ext cx="6096000" cy="1754326"/>
          </a:xfrm>
          <a:prstGeom prst="rect">
            <a:avLst/>
          </a:prstGeom>
        </p:spPr>
        <p:txBody>
          <a:bodyPr>
            <a:spAutoFit/>
          </a:bodyPr>
          <a:lstStyle/>
          <a:p>
            <a:r>
              <a:rPr lang="fr-FR" b="1" dirty="0" smtClean="0">
                <a:solidFill>
                  <a:srgbClr val="FF0000"/>
                </a:solidFill>
                <a:latin typeface="AdelonSerial" panose="00000400000000000000" pitchFamily="2" charset="0"/>
              </a:rPr>
              <a:t>1,Valparaiso</a:t>
            </a:r>
            <a:r>
              <a:rPr lang="fr-FR" b="1" dirty="0" smtClean="0">
                <a:solidFill>
                  <a:srgbClr val="4D5156"/>
                </a:solidFill>
                <a:latin typeface="AdelonSerial" panose="00000400000000000000" pitchFamily="2" charset="0"/>
              </a:rPr>
              <a:t> </a:t>
            </a:r>
            <a:r>
              <a:rPr lang="fr-FR" b="1" dirty="0">
                <a:solidFill>
                  <a:srgbClr val="4D5156"/>
                </a:solidFill>
                <a:latin typeface="AdelonSerial" panose="00000400000000000000" pitchFamily="2" charset="0"/>
              </a:rPr>
              <a:t>est une ville portuaire située sur la côte chilienne. Elle est connue pour ses funiculaires à fort dénivelé et ses maisons colorées qui se dressent au sommet des falaises. La </a:t>
            </a:r>
            <a:r>
              <a:rPr lang="fr-FR" b="1" dirty="0" err="1">
                <a:solidFill>
                  <a:srgbClr val="4D5156"/>
                </a:solidFill>
                <a:latin typeface="AdelonSerial" panose="00000400000000000000" pitchFamily="2" charset="0"/>
              </a:rPr>
              <a:t>Sebastiana</a:t>
            </a:r>
            <a:r>
              <a:rPr lang="fr-FR" b="1" dirty="0">
                <a:solidFill>
                  <a:srgbClr val="4D5156"/>
                </a:solidFill>
                <a:latin typeface="AdelonSerial" panose="00000400000000000000" pitchFamily="2" charset="0"/>
              </a:rPr>
              <a:t>, ancienne résidence pittoresque du poète chilien Pablo Neruda, est aujourd'hui un musée offrant une vue dégagée sur le </a:t>
            </a:r>
            <a:r>
              <a:rPr lang="fr-FR" b="1" dirty="0" smtClean="0">
                <a:solidFill>
                  <a:srgbClr val="4D5156"/>
                </a:solidFill>
                <a:latin typeface="AdelonSerial" panose="00000400000000000000" pitchFamily="2" charset="0"/>
              </a:rPr>
              <a:t>Pacifique.</a:t>
            </a:r>
            <a:endParaRPr lang="fr-FR" b="1" dirty="0">
              <a:latin typeface="AdelonSerial" panose="00000400000000000000" pitchFamily="2" charset="0"/>
            </a:endParaRPr>
          </a:p>
        </p:txBody>
      </p:sp>
    </p:spTree>
    <p:extLst>
      <p:ext uri="{BB962C8B-B14F-4D97-AF65-F5344CB8AC3E}">
        <p14:creationId xmlns:p14="http://schemas.microsoft.com/office/powerpoint/2010/main" val="3496442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6146"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backgroundRemoval t="10000" b="90000" l="10000" r="900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3613610" y="269150"/>
            <a:ext cx="2988000" cy="2267712"/>
          </a:xfrm>
          <a:prstGeom prst="rect">
            <a:avLst/>
          </a:prstGeom>
        </p:spPr>
      </p:pic>
      <p:pic>
        <p:nvPicPr>
          <p:cNvPr id="6" name="Image 5"/>
          <p:cNvPicPr>
            <a:picLocks noChangeAspect="1"/>
          </p:cNvPicPr>
          <p:nvPr/>
        </p:nvPicPr>
        <p:blipFill>
          <a:blip r:embed="rId5" cstate="email">
            <a:extLst>
              <a:ext uri="{BEBA8EAE-BF5A-486C-A8C5-ECC9F3942E4B}">
                <a14:imgProps xmlns:a14="http://schemas.microsoft.com/office/drawing/2010/main">
                  <a14:imgLayer r:embed="rId6">
                    <a14:imgEffect>
                      <a14:colorTemperature colorTemp="8800"/>
                    </a14:imgEffect>
                  </a14:imgLayer>
                </a14:imgProps>
              </a:ext>
              <a:ext uri="{28A0092B-C50C-407E-A947-70E740481C1C}">
                <a14:useLocalDpi xmlns:a14="http://schemas.microsoft.com/office/drawing/2010/main" val="0"/>
              </a:ext>
            </a:extLst>
          </a:blip>
          <a:stretch>
            <a:fillRect/>
          </a:stretch>
        </p:blipFill>
        <p:spPr>
          <a:xfrm>
            <a:off x="6705861" y="0"/>
            <a:ext cx="5482117" cy="6858000"/>
          </a:xfrm>
          <a:prstGeom prst="rect">
            <a:avLst/>
          </a:prstGeom>
        </p:spPr>
      </p:pic>
      <p:pic>
        <p:nvPicPr>
          <p:cNvPr id="7" name="Image 6"/>
          <p:cNvPicPr>
            <a:picLocks noChangeAspect="1"/>
          </p:cNvPicPr>
          <p:nvPr/>
        </p:nvPicPr>
        <p:blipFill rotWithShape="1">
          <a:blip r:embed="rId7" cstate="email">
            <a:extLst>
              <a:ext uri="{28A0092B-C50C-407E-A947-70E740481C1C}">
                <a14:useLocalDpi xmlns:a14="http://schemas.microsoft.com/office/drawing/2010/main" val="0"/>
              </a:ext>
            </a:extLst>
          </a:blip>
          <a:srcRect/>
          <a:stretch/>
        </p:blipFill>
        <p:spPr>
          <a:xfrm>
            <a:off x="162408" y="2680254"/>
            <a:ext cx="6439201" cy="4177746"/>
          </a:xfrm>
          <a:prstGeom prst="rect">
            <a:avLst/>
          </a:prstGeom>
        </p:spPr>
      </p:pic>
      <p:pic>
        <p:nvPicPr>
          <p:cNvPr id="2" name="Imag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2408" y="269150"/>
            <a:ext cx="3384000" cy="2256000"/>
          </a:xfrm>
          <a:prstGeom prst="rect">
            <a:avLst/>
          </a:prstGeom>
        </p:spPr>
      </p:pic>
    </p:spTree>
    <p:extLst>
      <p:ext uri="{BB962C8B-B14F-4D97-AF65-F5344CB8AC3E}">
        <p14:creationId xmlns:p14="http://schemas.microsoft.com/office/powerpoint/2010/main" val="3622873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066800" y="95911"/>
            <a:ext cx="10058400" cy="6666179"/>
          </a:xfrm>
          <a:prstGeom prst="rect">
            <a:avLst/>
          </a:prstGeom>
        </p:spPr>
      </p:pic>
    </p:spTree>
    <p:extLst>
      <p:ext uri="{BB962C8B-B14F-4D97-AF65-F5344CB8AC3E}">
        <p14:creationId xmlns:p14="http://schemas.microsoft.com/office/powerpoint/2010/main" val="26405838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5016137" y="95608"/>
            <a:ext cx="6956630" cy="6666784"/>
          </a:xfrm>
          <a:prstGeom prst="rect">
            <a:avLst/>
          </a:prstGeom>
        </p:spPr>
      </p:pic>
      <p:sp>
        <p:nvSpPr>
          <p:cNvPr id="3" name="ZoneTexte 2"/>
          <p:cNvSpPr txBox="1"/>
          <p:nvPr/>
        </p:nvSpPr>
        <p:spPr>
          <a:xfrm>
            <a:off x="5326438" y="329746"/>
            <a:ext cx="2259106" cy="646331"/>
          </a:xfrm>
          <a:prstGeom prst="rect">
            <a:avLst/>
          </a:prstGeom>
          <a:noFill/>
        </p:spPr>
        <p:txBody>
          <a:bodyPr wrap="square" rtlCol="0">
            <a:spAutoFit/>
          </a:bodyPr>
          <a:lstStyle/>
          <a:p>
            <a:r>
              <a:rPr lang="fr-FR" dirty="0" smtClean="0"/>
              <a:t>Hôtel Casa Vander à Valparaiso</a:t>
            </a:r>
            <a:endParaRPr lang="fr-FR" dirty="0"/>
          </a:p>
        </p:txBody>
      </p:sp>
      <p:pic>
        <p:nvPicPr>
          <p:cNvPr id="4" name="Imag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81037" y="95608"/>
            <a:ext cx="4752000" cy="3745056"/>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81037" y="3920903"/>
            <a:ext cx="4536000" cy="2841489"/>
          </a:xfrm>
          <a:prstGeom prst="rect">
            <a:avLst/>
          </a:prstGeom>
        </p:spPr>
      </p:pic>
    </p:spTree>
    <p:extLst>
      <p:ext uri="{BB962C8B-B14F-4D97-AF65-F5344CB8AC3E}">
        <p14:creationId xmlns:p14="http://schemas.microsoft.com/office/powerpoint/2010/main" val="4076012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6060078" y="3130731"/>
            <a:ext cx="5715000" cy="3605349"/>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172866" y="844732"/>
            <a:ext cx="4583317" cy="5344885"/>
          </a:xfrm>
          <a:prstGeom prst="rect">
            <a:avLst/>
          </a:prstGeom>
        </p:spPr>
      </p:pic>
      <p:pic>
        <p:nvPicPr>
          <p:cNvPr id="4" name="Image 3"/>
          <p:cNvPicPr>
            <a:picLocks noChangeAspect="1"/>
          </p:cNvPicPr>
          <p:nvPr/>
        </p:nvPicPr>
        <p:blipFill>
          <a:blip r:embed="rId4" cstate="email">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651596" y="133404"/>
            <a:ext cx="4392000" cy="2888760"/>
          </a:xfrm>
          <a:prstGeom prst="rect">
            <a:avLst/>
          </a:prstGeom>
        </p:spPr>
      </p:pic>
    </p:spTree>
    <p:extLst>
      <p:ext uri="{BB962C8B-B14F-4D97-AF65-F5344CB8AC3E}">
        <p14:creationId xmlns:p14="http://schemas.microsoft.com/office/powerpoint/2010/main" val="30160973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Rectangle 3"/>
          <p:cNvSpPr/>
          <p:nvPr/>
        </p:nvSpPr>
        <p:spPr>
          <a:xfrm>
            <a:off x="121919" y="0"/>
            <a:ext cx="6096000" cy="1200329"/>
          </a:xfrm>
          <a:prstGeom prst="rect">
            <a:avLst/>
          </a:prstGeom>
        </p:spPr>
        <p:txBody>
          <a:bodyPr>
            <a:spAutoFit/>
          </a:bodyPr>
          <a:lstStyle/>
          <a:p>
            <a:r>
              <a:rPr lang="fr-FR" dirty="0">
                <a:latin typeface="Raleway"/>
              </a:rPr>
              <a:t>Les fameux </a:t>
            </a:r>
            <a:r>
              <a:rPr lang="fr-FR" dirty="0" err="1">
                <a:latin typeface="Raleway"/>
              </a:rPr>
              <a:t>ascensors</a:t>
            </a:r>
            <a:r>
              <a:rPr lang="fr-FR" dirty="0">
                <a:latin typeface="Raleway"/>
              </a:rPr>
              <a:t> dont celui de la </a:t>
            </a:r>
            <a:r>
              <a:rPr lang="fr-FR" dirty="0" err="1" smtClean="0">
                <a:latin typeface="Raleway"/>
              </a:rPr>
              <a:t>cordillera</a:t>
            </a:r>
            <a:r>
              <a:rPr lang="fr-FR" dirty="0" smtClean="0">
                <a:latin typeface="Raleway"/>
              </a:rPr>
              <a:t> à Valparaiso,</a:t>
            </a:r>
            <a:endParaRPr lang="fr-FR" dirty="0">
              <a:latin typeface="Raleway"/>
            </a:endParaRPr>
          </a:p>
          <a:p>
            <a:r>
              <a:rPr lang="fr-FR" dirty="0"/>
              <a:t/>
            </a:r>
            <a:br>
              <a:rPr lang="fr-FR" dirty="0"/>
            </a:br>
            <a:endParaRPr lang="fr-FR" dirty="0"/>
          </a:p>
        </p:txBody>
      </p:sp>
      <p:pic>
        <p:nvPicPr>
          <p:cNvPr id="5" name="Image 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326004" y="645402"/>
            <a:ext cx="4572000" cy="6093232"/>
          </a:xfrm>
          <a:prstGeom prst="rect">
            <a:avLst/>
          </a:prstGeom>
        </p:spPr>
      </p:pic>
      <p:pic>
        <p:nvPicPr>
          <p:cNvPr id="6" name="Image 5"/>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l="10695" r="16805"/>
          <a:stretch/>
        </p:blipFill>
        <p:spPr>
          <a:xfrm>
            <a:off x="5562600" y="0"/>
            <a:ext cx="6629400" cy="6858000"/>
          </a:xfrm>
          <a:prstGeom prst="rect">
            <a:avLst/>
          </a:prstGeom>
        </p:spPr>
      </p:pic>
      <p:sp>
        <p:nvSpPr>
          <p:cNvPr id="7" name="Rectangle 6"/>
          <p:cNvSpPr/>
          <p:nvPr/>
        </p:nvSpPr>
        <p:spPr>
          <a:xfrm>
            <a:off x="5676900" y="6092303"/>
            <a:ext cx="6096000" cy="646331"/>
          </a:xfrm>
          <a:prstGeom prst="rect">
            <a:avLst/>
          </a:prstGeom>
        </p:spPr>
        <p:txBody>
          <a:bodyPr>
            <a:spAutoFit/>
          </a:bodyPr>
          <a:lstStyle/>
          <a:p>
            <a:r>
              <a:rPr lang="fr-FR" dirty="0">
                <a:latin typeface="arial" panose="020B0604020202020204" pitchFamily="34" charset="0"/>
              </a:rPr>
              <a:t>Vicente García-</a:t>
            </a:r>
            <a:r>
              <a:rPr lang="fr-FR" dirty="0" err="1">
                <a:latin typeface="arial" panose="020B0604020202020204" pitchFamily="34" charset="0"/>
              </a:rPr>
              <a:t>Huidobro</a:t>
            </a:r>
            <a:r>
              <a:rPr lang="fr-FR" dirty="0">
                <a:latin typeface="arial" panose="020B0604020202020204" pitchFamily="34" charset="0"/>
              </a:rPr>
              <a:t> Fernández, né le 27 avril 1893 à Santiago, et mort le 2 janvier 1948</a:t>
            </a:r>
            <a:endParaRPr lang="fr-FR" dirty="0"/>
          </a:p>
        </p:txBody>
      </p:sp>
    </p:spTree>
    <p:extLst>
      <p:ext uri="{BB962C8B-B14F-4D97-AF65-F5344CB8AC3E}">
        <p14:creationId xmlns:p14="http://schemas.microsoft.com/office/powerpoint/2010/main" val="2401575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4000"/>
          </a:xfrm>
          <a:prstGeom prst="rect">
            <a:avLst/>
          </a:prstGeom>
        </p:spPr>
      </p:pic>
    </p:spTree>
    <p:extLst>
      <p:ext uri="{BB962C8B-B14F-4D97-AF65-F5344CB8AC3E}">
        <p14:creationId xmlns:p14="http://schemas.microsoft.com/office/powerpoint/2010/main" val="31423600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11"/>
            <a:ext cx="6696000" cy="3619489"/>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2750" y="0"/>
            <a:ext cx="5429250" cy="36195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0" y="3655678"/>
            <a:ext cx="5724000" cy="311795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368000" y="3655678"/>
            <a:ext cx="4824000" cy="3216000"/>
          </a:xfrm>
          <a:prstGeom prst="rect">
            <a:avLst/>
          </a:prstGeom>
        </p:spPr>
      </p:pic>
      <p:sp>
        <p:nvSpPr>
          <p:cNvPr id="6" name="Rectangle 5"/>
          <p:cNvSpPr/>
          <p:nvPr/>
        </p:nvSpPr>
        <p:spPr>
          <a:xfrm>
            <a:off x="294099" y="338171"/>
            <a:ext cx="2441694" cy="369332"/>
          </a:xfrm>
          <a:prstGeom prst="rect">
            <a:avLst/>
          </a:prstGeom>
        </p:spPr>
        <p:txBody>
          <a:bodyPr wrap="none">
            <a:spAutoFit/>
          </a:bodyPr>
          <a:lstStyle/>
          <a:p>
            <a:r>
              <a:rPr lang="fr-FR" b="1" dirty="0">
                <a:solidFill>
                  <a:srgbClr val="212529"/>
                </a:solidFill>
                <a:latin typeface="Lato"/>
              </a:rPr>
              <a:t>Le désert d’Atacama</a:t>
            </a:r>
            <a:endParaRPr lang="fr-FR" dirty="0"/>
          </a:p>
        </p:txBody>
      </p:sp>
      <p:sp>
        <p:nvSpPr>
          <p:cNvPr id="7" name="Rectangle 6"/>
          <p:cNvSpPr/>
          <p:nvPr/>
        </p:nvSpPr>
        <p:spPr>
          <a:xfrm>
            <a:off x="5709208" y="4060491"/>
            <a:ext cx="1973584" cy="2308324"/>
          </a:xfrm>
          <a:prstGeom prst="rect">
            <a:avLst/>
          </a:prstGeom>
        </p:spPr>
        <p:txBody>
          <a:bodyPr wrap="square">
            <a:spAutoFit/>
          </a:bodyPr>
          <a:lstStyle/>
          <a:p>
            <a:r>
              <a:rPr lang="fr-FR" sz="1600" b="1" dirty="0">
                <a:latin typeface="arial" panose="020B0604020202020204" pitchFamily="34" charset="0"/>
              </a:rPr>
              <a:t>Le Valle de la Luna est un lieu désertique dont l'apparence évoque les paysages lunaires, en l'absence de tout signe de vie.</a:t>
            </a:r>
            <a:endParaRPr lang="fr-FR" sz="1600" b="1" dirty="0"/>
          </a:p>
        </p:txBody>
      </p:sp>
    </p:spTree>
    <p:extLst>
      <p:ext uri="{BB962C8B-B14F-4D97-AF65-F5344CB8AC3E}">
        <p14:creationId xmlns:p14="http://schemas.microsoft.com/office/powerpoint/2010/main" val="1988755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83" y="81477"/>
            <a:ext cx="5429250" cy="36195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639364" y="81477"/>
            <a:ext cx="6444000" cy="3621527"/>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639364" y="3739083"/>
            <a:ext cx="6444000" cy="3073651"/>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99583" y="3739082"/>
            <a:ext cx="5429250" cy="3073651"/>
          </a:xfrm>
          <a:prstGeom prst="rect">
            <a:avLst/>
          </a:prstGeom>
        </p:spPr>
      </p:pic>
    </p:spTree>
    <p:extLst>
      <p:ext uri="{BB962C8B-B14F-4D97-AF65-F5344CB8AC3E}">
        <p14:creationId xmlns:p14="http://schemas.microsoft.com/office/powerpoint/2010/main" val="1440867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7"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6577" y="3345796"/>
            <a:ext cx="4680000" cy="34332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 2"/>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66577" y="113003"/>
            <a:ext cx="4680000" cy="3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Image 3"/>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414694" y="3659037"/>
            <a:ext cx="4680000" cy="3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 5"/>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6414694" y="113003"/>
            <a:ext cx="4680000" cy="3240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086349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9"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91189" y="104436"/>
            <a:ext cx="4716000" cy="31908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 5"/>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91189" y="3657620"/>
            <a:ext cx="4500000" cy="30808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Image 7"/>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5613340" y="3380729"/>
            <a:ext cx="5724000" cy="33577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Imag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63632" y="104437"/>
            <a:ext cx="6858000" cy="31908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14048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4503" y="1446541"/>
            <a:ext cx="4716000" cy="43630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angle 5"/>
          <p:cNvSpPr/>
          <p:nvPr/>
        </p:nvSpPr>
        <p:spPr>
          <a:xfrm>
            <a:off x="165463" y="81477"/>
            <a:ext cx="11948074" cy="646331"/>
          </a:xfrm>
          <a:prstGeom prst="rect">
            <a:avLst/>
          </a:prstGeom>
        </p:spPr>
        <p:txBody>
          <a:bodyPr wrap="square">
            <a:spAutoFit/>
          </a:bodyPr>
          <a:lstStyle/>
          <a:p>
            <a:r>
              <a:rPr lang="fr-FR" b="1" dirty="0">
                <a:solidFill>
                  <a:srgbClr val="221B23"/>
                </a:solidFill>
                <a:latin typeface="arial" panose="020B0604020202020204" pitchFamily="34" charset="0"/>
              </a:rPr>
              <a:t>La Main du désert au Chili</a:t>
            </a:r>
            <a:r>
              <a:rPr lang="fr-FR" dirty="0">
                <a:solidFill>
                  <a:srgbClr val="221B23"/>
                </a:solidFill>
                <a:latin typeface="arial" panose="020B0604020202020204" pitchFamily="34" charset="0"/>
              </a:rPr>
              <a:t> c'est une sculpture en forme de main géante, de 11 mètres de hauteur. Appelée "Mano </a:t>
            </a:r>
            <a:r>
              <a:rPr lang="fr-FR" dirty="0" err="1">
                <a:solidFill>
                  <a:srgbClr val="221B23"/>
                </a:solidFill>
                <a:latin typeface="arial" panose="020B0604020202020204" pitchFamily="34" charset="0"/>
              </a:rPr>
              <a:t>del</a:t>
            </a:r>
            <a:r>
              <a:rPr lang="fr-FR" dirty="0">
                <a:solidFill>
                  <a:srgbClr val="221B23"/>
                </a:solidFill>
                <a:latin typeface="arial" panose="020B0604020202020204" pitchFamily="34" charset="0"/>
              </a:rPr>
              <a:t> </a:t>
            </a:r>
            <a:r>
              <a:rPr lang="fr-FR" dirty="0" err="1" smtClean="0">
                <a:solidFill>
                  <a:srgbClr val="221B23"/>
                </a:solidFill>
                <a:latin typeface="arial" panose="020B0604020202020204" pitchFamily="34" charset="0"/>
              </a:rPr>
              <a:t>Desierto"</a:t>
            </a:r>
            <a:r>
              <a:rPr lang="fr-FR" dirty="0" err="1"/>
              <a:t>du</a:t>
            </a:r>
            <a:r>
              <a:rPr lang="fr-FR" dirty="0"/>
              <a:t> sculpteur chilien Mario </a:t>
            </a:r>
            <a:r>
              <a:rPr lang="fr-FR" dirty="0" err="1"/>
              <a:t>Irarrázabal</a:t>
            </a:r>
            <a:r>
              <a:rPr lang="fr-FR" dirty="0"/>
              <a:t> créée en 1992 et située au sud de la ville d'Antofagasta au Chili. ﻿</a:t>
            </a:r>
          </a:p>
        </p:txBody>
      </p:sp>
      <p:pic>
        <p:nvPicPr>
          <p:cNvPr id="7" name="Image 6"/>
          <p:cNvPicPr>
            <a:picLocks noChangeAspect="1"/>
          </p:cNvPicPr>
          <p:nvPr/>
        </p:nvPicPr>
        <p:blipFill rotWithShape="1">
          <a:blip r:embed="rId3" cstate="print">
            <a:extLst>
              <a:ext uri="{28A0092B-C50C-407E-A947-70E740481C1C}">
                <a14:useLocalDpi xmlns:a14="http://schemas.microsoft.com/office/drawing/2010/main" val="0"/>
              </a:ext>
            </a:extLst>
          </a:blip>
          <a:srcRect l="15362"/>
          <a:stretch/>
        </p:blipFill>
        <p:spPr>
          <a:xfrm>
            <a:off x="5068389" y="1270920"/>
            <a:ext cx="7045148" cy="47142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40778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58310" y="510944"/>
            <a:ext cx="3379025" cy="5909310"/>
          </a:xfrm>
          <a:prstGeom prst="rect">
            <a:avLst/>
          </a:prstGeom>
        </p:spPr>
        <p:txBody>
          <a:bodyPr wrap="square">
            <a:spAutoFit/>
          </a:bodyPr>
          <a:lstStyle/>
          <a:p>
            <a:r>
              <a:rPr lang="fr-FR" b="1" dirty="0">
                <a:solidFill>
                  <a:srgbClr val="FF0000"/>
                </a:solidFill>
                <a:latin typeface="arial" panose="020B0604020202020204" pitchFamily="34" charset="0"/>
              </a:rPr>
              <a:t>L'Île de Pâques</a:t>
            </a:r>
            <a:r>
              <a:rPr lang="fr-FR" b="1" dirty="0">
                <a:latin typeface="arial" panose="020B0604020202020204" pitchFamily="34" charset="0"/>
              </a:rPr>
              <a:t>, qui appartient au Chili, est une île volcanique reculée de Polynésie, dont le nom autochtone est Rapa Nui. Elle est célèbre pour ses sites archéologiques, notamment les quelque 900 statues monumentales (les </a:t>
            </a:r>
            <a:r>
              <a:rPr lang="fr-FR" b="1" dirty="0" err="1">
                <a:latin typeface="arial" panose="020B0604020202020204" pitchFamily="34" charset="0"/>
              </a:rPr>
              <a:t>moaï</a:t>
            </a:r>
            <a:r>
              <a:rPr lang="fr-FR" b="1" dirty="0">
                <a:latin typeface="arial" panose="020B0604020202020204" pitchFamily="34" charset="0"/>
              </a:rPr>
              <a:t>) créées par ses habitants entre le XIIIe et le XVIe siècle. Les </a:t>
            </a:r>
            <a:r>
              <a:rPr lang="fr-FR" b="1" dirty="0" err="1">
                <a:latin typeface="arial" panose="020B0604020202020204" pitchFamily="34" charset="0"/>
              </a:rPr>
              <a:t>moaï</a:t>
            </a:r>
            <a:r>
              <a:rPr lang="fr-FR" b="1" dirty="0">
                <a:latin typeface="arial" panose="020B0604020202020204" pitchFamily="34" charset="0"/>
              </a:rPr>
              <a:t> sont des sculptures de silhouettes humaines dotées de têtes surdimensionnées, la plupart du temps posées sur d'immenses piédestaux en pierre appelés "ahus". C'est à Ahu </a:t>
            </a:r>
            <a:r>
              <a:rPr lang="fr-FR" b="1" dirty="0" err="1">
                <a:latin typeface="arial" panose="020B0604020202020204" pitchFamily="34" charset="0"/>
              </a:rPr>
              <a:t>Tongariki</a:t>
            </a:r>
            <a:r>
              <a:rPr lang="fr-FR" b="1" dirty="0">
                <a:latin typeface="arial" panose="020B0604020202020204" pitchFamily="34" charset="0"/>
              </a:rPr>
              <a:t> que l'on trouve le plus grand nombre de </a:t>
            </a:r>
            <a:r>
              <a:rPr lang="fr-FR" b="1" dirty="0" err="1">
                <a:latin typeface="arial" panose="020B0604020202020204" pitchFamily="34" charset="0"/>
              </a:rPr>
              <a:t>moaï</a:t>
            </a:r>
            <a:r>
              <a:rPr lang="fr-FR" b="1" dirty="0">
                <a:latin typeface="arial" panose="020B0604020202020204" pitchFamily="34" charset="0"/>
              </a:rPr>
              <a:t> debout</a:t>
            </a:r>
            <a:endParaRPr lang="fr-FR" b="1"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7335" y="787255"/>
            <a:ext cx="8640000" cy="5090404"/>
          </a:xfrm>
          <a:prstGeom prst="rect">
            <a:avLst/>
          </a:prstGeom>
        </p:spPr>
      </p:pic>
    </p:spTree>
    <p:extLst>
      <p:ext uri="{BB962C8B-B14F-4D97-AF65-F5344CB8AC3E}">
        <p14:creationId xmlns:p14="http://schemas.microsoft.com/office/powerpoint/2010/main" val="1942880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2540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0000" y="63617"/>
            <a:ext cx="10152000" cy="6730767"/>
          </a:xfrm>
          <a:prstGeom prst="rect">
            <a:avLst/>
          </a:prstGeom>
        </p:spPr>
      </p:pic>
      <p:sp>
        <p:nvSpPr>
          <p:cNvPr id="4" name="Rectangle 3"/>
          <p:cNvSpPr/>
          <p:nvPr/>
        </p:nvSpPr>
        <p:spPr>
          <a:xfrm>
            <a:off x="3047999" y="414635"/>
            <a:ext cx="6096000" cy="1200329"/>
          </a:xfrm>
          <a:prstGeom prst="rect">
            <a:avLst/>
          </a:prstGeom>
        </p:spPr>
        <p:txBody>
          <a:bodyPr>
            <a:spAutoFit/>
          </a:bodyPr>
          <a:lstStyle/>
          <a:p>
            <a:r>
              <a:rPr lang="fr-FR" b="1" dirty="0">
                <a:latin typeface="Lato" panose="020F0502020204030203" pitchFamily="34" charset="0"/>
              </a:rPr>
              <a:t>Ca y est, nous y sommes ! 5h d’avion depuis Santiago, 3h de décalage horaire supplémentaire, et nous posons le pied sur ce minuscule morceau de terre, flottant sur le Pacifique</a:t>
            </a:r>
            <a:r>
              <a:rPr lang="fr-FR" dirty="0">
                <a:latin typeface="Lato" panose="020F0502020204030203" pitchFamily="34" charset="0"/>
              </a:rPr>
              <a:t> </a:t>
            </a:r>
            <a:r>
              <a:rPr lang="fr-FR" dirty="0" smtClean="0">
                <a:latin typeface="Lato" panose="020F0502020204030203" pitchFamily="34" charset="0"/>
              </a:rPr>
              <a:t>,</a:t>
            </a:r>
            <a:r>
              <a:rPr lang="fr-FR" b="1" dirty="0" smtClean="0">
                <a:latin typeface="Lato" panose="020F0502020204030203" pitchFamily="34" charset="0"/>
              </a:rPr>
              <a:t>pendant 3 jours.</a:t>
            </a:r>
            <a:endParaRPr lang="fr-FR" b="1" dirty="0"/>
          </a:p>
        </p:txBody>
      </p:sp>
    </p:spTree>
    <p:extLst>
      <p:ext uri="{BB962C8B-B14F-4D97-AF65-F5344CB8AC3E}">
        <p14:creationId xmlns:p14="http://schemas.microsoft.com/office/powerpoint/2010/main" val="907099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val="0"/>
              </a:ext>
            </a:extLst>
          </a:blip>
          <a:srcRect/>
          <a:stretch/>
        </p:blipFill>
        <p:spPr>
          <a:xfrm>
            <a:off x="137823" y="101379"/>
            <a:ext cx="6096000" cy="409691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3119" y="1048523"/>
            <a:ext cx="5715000" cy="5715000"/>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val="0"/>
              </a:ext>
            </a:extLst>
          </a:blip>
          <a:srcRect/>
          <a:stretch/>
        </p:blipFill>
        <p:spPr>
          <a:xfrm>
            <a:off x="137823" y="4291754"/>
            <a:ext cx="6096000" cy="2471769"/>
          </a:xfrm>
          <a:prstGeom prst="rect">
            <a:avLst/>
          </a:prstGeom>
        </p:spPr>
      </p:pic>
      <p:sp>
        <p:nvSpPr>
          <p:cNvPr id="5" name="ZoneTexte 4"/>
          <p:cNvSpPr txBox="1"/>
          <p:nvPr/>
        </p:nvSpPr>
        <p:spPr>
          <a:xfrm rot="187997">
            <a:off x="1756720" y="5566265"/>
            <a:ext cx="1421754" cy="307777"/>
          </a:xfrm>
          <a:prstGeom prst="rect">
            <a:avLst/>
          </a:prstGeom>
          <a:noFill/>
        </p:spPr>
        <p:txBody>
          <a:bodyPr wrap="square" rtlCol="0">
            <a:spAutoFit/>
          </a:bodyPr>
          <a:lstStyle/>
          <a:p>
            <a:r>
              <a:rPr lang="fr-FR" sz="1400" b="1" dirty="0">
                <a:solidFill>
                  <a:schemeClr val="tx1">
                    <a:lumMod val="75000"/>
                    <a:lumOff val="25000"/>
                  </a:schemeClr>
                </a:solidFill>
                <a:latin typeface="Agnes" panose="00000400000000000000" pitchFamily="2" charset="0"/>
              </a:rPr>
              <a:t>2</a:t>
            </a:r>
            <a:r>
              <a:rPr lang="fr-FR" sz="1400" b="1" dirty="0" smtClean="0">
                <a:solidFill>
                  <a:schemeClr val="tx1">
                    <a:lumMod val="75000"/>
                    <a:lumOff val="25000"/>
                  </a:schemeClr>
                </a:solidFill>
                <a:latin typeface="Agnes" panose="00000400000000000000" pitchFamily="2" charset="0"/>
              </a:rPr>
              <a:t>3   . </a:t>
            </a:r>
            <a:r>
              <a:rPr lang="fr-FR" sz="1400" b="1" i="1" dirty="0" smtClean="0">
                <a:solidFill>
                  <a:schemeClr val="tx1">
                    <a:lumMod val="75000"/>
                    <a:lumOff val="25000"/>
                  </a:schemeClr>
                </a:solidFill>
                <a:latin typeface="Agnes" panose="00000400000000000000" pitchFamily="2" charset="0"/>
              </a:rPr>
              <a:t>03  .  2024</a:t>
            </a:r>
            <a:endParaRPr lang="fr-FR" sz="1400" b="1" i="1" dirty="0">
              <a:solidFill>
                <a:schemeClr val="tx1">
                  <a:lumMod val="75000"/>
                  <a:lumOff val="25000"/>
                </a:schemeClr>
              </a:solidFill>
              <a:latin typeface="Agnes" panose="00000400000000000000" pitchFamily="2" charset="0"/>
            </a:endParaRPr>
          </a:p>
        </p:txBody>
      </p:sp>
      <p:sp>
        <p:nvSpPr>
          <p:cNvPr id="6" name="ZoneTexte 5"/>
          <p:cNvSpPr txBox="1"/>
          <p:nvPr/>
        </p:nvSpPr>
        <p:spPr>
          <a:xfrm>
            <a:off x="4382302" y="5662490"/>
            <a:ext cx="1622066" cy="307777"/>
          </a:xfrm>
          <a:prstGeom prst="rect">
            <a:avLst/>
          </a:prstGeom>
          <a:noFill/>
        </p:spPr>
        <p:txBody>
          <a:bodyPr wrap="square" rtlCol="0">
            <a:spAutoFit/>
          </a:bodyPr>
          <a:lstStyle/>
          <a:p>
            <a:r>
              <a:rPr lang="fr-FR" sz="1400" b="1" dirty="0">
                <a:solidFill>
                  <a:schemeClr val="tx1">
                    <a:lumMod val="75000"/>
                    <a:lumOff val="25000"/>
                  </a:schemeClr>
                </a:solidFill>
                <a:latin typeface="Agnes" panose="00000400000000000000" pitchFamily="2" charset="0"/>
              </a:rPr>
              <a:t>2</a:t>
            </a:r>
            <a:r>
              <a:rPr lang="fr-FR" sz="1400" b="1" dirty="0" smtClean="0">
                <a:solidFill>
                  <a:schemeClr val="tx1">
                    <a:lumMod val="75000"/>
                    <a:lumOff val="25000"/>
                  </a:schemeClr>
                </a:solidFill>
                <a:latin typeface="Agnes" panose="00000400000000000000" pitchFamily="2" charset="0"/>
              </a:rPr>
              <a:t>3  .    03 .   2024</a:t>
            </a:r>
            <a:endParaRPr lang="fr-FR" sz="1400" b="1" dirty="0">
              <a:solidFill>
                <a:schemeClr val="tx1">
                  <a:lumMod val="75000"/>
                  <a:lumOff val="25000"/>
                </a:schemeClr>
              </a:solidFill>
              <a:latin typeface="Agnes" panose="00000400000000000000" pitchFamily="2" charset="0"/>
            </a:endParaRPr>
          </a:p>
        </p:txBody>
      </p:sp>
      <p:sp>
        <p:nvSpPr>
          <p:cNvPr id="7" name="Rectangle 6"/>
          <p:cNvSpPr/>
          <p:nvPr/>
        </p:nvSpPr>
        <p:spPr>
          <a:xfrm>
            <a:off x="6233823" y="101379"/>
            <a:ext cx="5884296" cy="1200329"/>
          </a:xfrm>
          <a:prstGeom prst="rect">
            <a:avLst/>
          </a:prstGeom>
        </p:spPr>
        <p:txBody>
          <a:bodyPr wrap="square">
            <a:spAutoFit/>
          </a:bodyPr>
          <a:lstStyle/>
          <a:p>
            <a:r>
              <a:rPr lang="fr-FR" b="1" dirty="0">
                <a:solidFill>
                  <a:srgbClr val="555555"/>
                </a:solidFill>
                <a:latin typeface="Lato" panose="020F0502020204030203" pitchFamily="34" charset="0"/>
              </a:rPr>
              <a:t> Première chose à faire : acquérir notre ticket d’entrée pour le parc national de l’île qui la recouvre totalement et qui nous sera demandé à chaque entrée de sites remarquables.</a:t>
            </a:r>
            <a:endParaRPr lang="fr-FR" dirty="0"/>
          </a:p>
        </p:txBody>
      </p:sp>
    </p:spTree>
    <p:extLst>
      <p:ext uri="{BB962C8B-B14F-4D97-AF65-F5344CB8AC3E}">
        <p14:creationId xmlns:p14="http://schemas.microsoft.com/office/powerpoint/2010/main" val="21509270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2540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rotWithShape="1">
          <a:blip r:embed="rId4" cstate="print">
            <a:extLst>
              <a:ext uri="{BEBA8EAE-BF5A-486C-A8C5-ECC9F3942E4B}">
                <a14:imgProps xmlns:a14="http://schemas.microsoft.com/office/drawing/2010/main">
                  <a14:imgLayer r:embed="rId5">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b="6215"/>
          <a:stretch/>
        </p:blipFill>
        <p:spPr>
          <a:xfrm>
            <a:off x="2476500" y="1016000"/>
            <a:ext cx="7239000" cy="452605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006365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2540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0000" y="18560"/>
            <a:ext cx="10152000" cy="6820881"/>
          </a:xfrm>
          <a:prstGeom prst="rect">
            <a:avLst/>
          </a:prstGeom>
        </p:spPr>
      </p:pic>
      <p:sp>
        <p:nvSpPr>
          <p:cNvPr id="6" name="Rectangle 5"/>
          <p:cNvSpPr/>
          <p:nvPr/>
        </p:nvSpPr>
        <p:spPr>
          <a:xfrm>
            <a:off x="9252064" y="4336118"/>
            <a:ext cx="1919935" cy="2031325"/>
          </a:xfrm>
          <a:prstGeom prst="rect">
            <a:avLst/>
          </a:prstGeom>
        </p:spPr>
        <p:txBody>
          <a:bodyPr wrap="square">
            <a:spAutoFit/>
          </a:bodyPr>
          <a:lstStyle/>
          <a:p>
            <a:r>
              <a:rPr lang="fr-FR" b="1" dirty="0">
                <a:solidFill>
                  <a:srgbClr val="FF0000"/>
                </a:solidFill>
                <a:latin typeface="Lato" panose="020F0502020204030203" pitchFamily="34" charset="0"/>
              </a:rPr>
              <a:t> </a:t>
            </a:r>
            <a:r>
              <a:rPr lang="fr-FR" b="1" dirty="0">
                <a:solidFill>
                  <a:schemeClr val="bg1"/>
                </a:solidFill>
                <a:latin typeface="Lato" panose="020F0502020204030203" pitchFamily="34" charset="0"/>
              </a:rPr>
              <a:t>un bout de papier avec la liste des plus gros sites et une grossière carte de l’île en plus, et c’est parti !</a:t>
            </a:r>
            <a:endParaRPr lang="fr-FR" b="1" dirty="0">
              <a:solidFill>
                <a:schemeClr val="bg1"/>
              </a:solidFill>
            </a:endParaRPr>
          </a:p>
        </p:txBody>
      </p:sp>
    </p:spTree>
    <p:extLst>
      <p:ext uri="{BB962C8B-B14F-4D97-AF65-F5344CB8AC3E}">
        <p14:creationId xmlns:p14="http://schemas.microsoft.com/office/powerpoint/2010/main" val="37419293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0" y="1631863"/>
            <a:ext cx="5965371" cy="410913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036000" y="1631863"/>
            <a:ext cx="6156000" cy="4109130"/>
          </a:xfrm>
          <a:prstGeom prst="rect">
            <a:avLst/>
          </a:prstGeom>
        </p:spPr>
      </p:pic>
      <p:sp>
        <p:nvSpPr>
          <p:cNvPr id="4" name="Rectangle 3"/>
          <p:cNvSpPr/>
          <p:nvPr/>
        </p:nvSpPr>
        <p:spPr>
          <a:xfrm>
            <a:off x="5164028" y="296818"/>
            <a:ext cx="1127425" cy="369332"/>
          </a:xfrm>
          <a:prstGeom prst="rect">
            <a:avLst/>
          </a:prstGeom>
          <a:ln w="38100">
            <a:solidFill>
              <a:srgbClr val="FF0000"/>
            </a:solidFill>
          </a:ln>
        </p:spPr>
        <p:txBody>
          <a:bodyPr wrap="none">
            <a:spAutoFit/>
          </a:bodyPr>
          <a:lstStyle/>
          <a:p>
            <a:r>
              <a:rPr lang="fr-FR" b="1" dirty="0"/>
              <a:t>Ahu </a:t>
            </a:r>
            <a:r>
              <a:rPr lang="fr-FR" b="1" dirty="0" err="1"/>
              <a:t>Tahai</a:t>
            </a:r>
            <a:endParaRPr lang="fr-FR" b="1" dirty="0"/>
          </a:p>
        </p:txBody>
      </p:sp>
      <p:sp>
        <p:nvSpPr>
          <p:cNvPr id="5" name="Rectangle 1"/>
          <p:cNvSpPr>
            <a:spLocks noChangeArrowheads="1"/>
          </p:cNvSpPr>
          <p:nvPr/>
        </p:nvSpPr>
        <p:spPr bwMode="auto">
          <a:xfrm>
            <a:off x="127221" y="838661"/>
            <a:ext cx="12006469" cy="620691"/>
          </a:xfrm>
          <a:prstGeom prst="rect">
            <a:avLst/>
          </a:prstGeom>
          <a:noFill/>
          <a:ln>
            <a:noFill/>
          </a:ln>
          <a:effectLst/>
        </p:spPr>
        <p:txBody>
          <a:bodyPr vert="horz" wrap="squar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fr-FR" altLang="fr-FR" sz="2100" dirty="0">
                <a:solidFill>
                  <a:srgbClr val="1F1F1F"/>
                </a:solidFill>
                <a:latin typeface="inherit"/>
              </a:rPr>
              <a:t>C</a:t>
            </a:r>
            <a:r>
              <a:rPr kumimoji="0" lang="fr-FR" altLang="fr-FR" sz="2100" b="0" i="0" u="none" strike="noStrike" cap="none" normalizeH="0" baseline="0" dirty="0" smtClean="0">
                <a:ln>
                  <a:noFill/>
                </a:ln>
                <a:solidFill>
                  <a:srgbClr val="1F1F1F"/>
                </a:solidFill>
                <a:effectLst/>
                <a:latin typeface="inherit"/>
              </a:rPr>
              <a:t>'est un endroit parfait pour s'asseoir et profiter du premier coucher de soleil sur l'Isla de Pâques ressent la magie du Pacifique.</a:t>
            </a:r>
            <a:r>
              <a:rPr kumimoji="0" lang="fr-FR" altLang="fr-FR" sz="800" b="0" i="0" u="none" strike="noStrike" cap="none" normalizeH="0" baseline="0" dirty="0" smtClean="0">
                <a:ln>
                  <a:noFill/>
                </a:ln>
                <a:solidFill>
                  <a:schemeClr val="tx1"/>
                </a:solidFill>
                <a:effectLst/>
              </a:rPr>
              <a:t> </a:t>
            </a:r>
            <a:endParaRPr kumimoji="0" lang="fr-FR" altLang="fr-FR"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69438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416914" y="843056"/>
            <a:ext cx="9358171" cy="5171888"/>
          </a:xfrm>
          <a:prstGeom prst="rect">
            <a:avLst/>
          </a:prstGeom>
        </p:spPr>
      </p:pic>
      <p:sp>
        <p:nvSpPr>
          <p:cNvPr id="5" name="ZoneTexte 4"/>
          <p:cNvSpPr txBox="1"/>
          <p:nvPr/>
        </p:nvSpPr>
        <p:spPr>
          <a:xfrm>
            <a:off x="7018918" y="240296"/>
            <a:ext cx="1831262" cy="369332"/>
          </a:xfrm>
          <a:prstGeom prst="rect">
            <a:avLst/>
          </a:prstGeom>
          <a:noFill/>
          <a:ln w="38100">
            <a:solidFill>
              <a:srgbClr val="FF0000"/>
            </a:solidFill>
          </a:ln>
        </p:spPr>
        <p:txBody>
          <a:bodyPr wrap="square" rtlCol="0">
            <a:spAutoFit/>
          </a:bodyPr>
          <a:lstStyle/>
          <a:p>
            <a:r>
              <a:rPr lang="fr-FR" dirty="0" smtClean="0"/>
              <a:t>AHU TONGARIKI</a:t>
            </a:r>
            <a:endParaRPr lang="fr-FR" dirty="0"/>
          </a:p>
        </p:txBody>
      </p:sp>
      <p:sp>
        <p:nvSpPr>
          <p:cNvPr id="2" name="Rectangle 1"/>
          <p:cNvSpPr/>
          <p:nvPr/>
        </p:nvSpPr>
        <p:spPr>
          <a:xfrm>
            <a:off x="426720" y="99200"/>
            <a:ext cx="6096000" cy="646331"/>
          </a:xfrm>
          <a:prstGeom prst="rect">
            <a:avLst/>
          </a:prstGeom>
        </p:spPr>
        <p:txBody>
          <a:bodyPr>
            <a:spAutoFit/>
          </a:bodyPr>
          <a:lstStyle/>
          <a:p>
            <a:r>
              <a:rPr lang="fr-FR" dirty="0">
                <a:latin typeface="Inter"/>
              </a:rPr>
              <a:t> le « </a:t>
            </a:r>
            <a:r>
              <a:rPr lang="fr-FR" dirty="0" err="1">
                <a:latin typeface="Inter"/>
              </a:rPr>
              <a:t>mōai</a:t>
            </a:r>
            <a:r>
              <a:rPr lang="fr-FR" dirty="0">
                <a:latin typeface="Inter"/>
              </a:rPr>
              <a:t> voyageur », haut de 4 mètres et pesant 9 tonnes, qui accueille les visiteurs</a:t>
            </a:r>
            <a:r>
              <a:rPr lang="fr-FR" dirty="0">
                <a:solidFill>
                  <a:srgbClr val="FFFFE6"/>
                </a:solidFill>
                <a:latin typeface="Inter"/>
              </a:rPr>
              <a:t>.</a:t>
            </a:r>
            <a:endParaRPr lang="fr-FR" dirty="0"/>
          </a:p>
        </p:txBody>
      </p:sp>
    </p:spTree>
    <p:extLst>
      <p:ext uri="{BB962C8B-B14F-4D97-AF65-F5344CB8AC3E}">
        <p14:creationId xmlns:p14="http://schemas.microsoft.com/office/powerpoint/2010/main" val="5025879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4413" y="1636802"/>
            <a:ext cx="5472000" cy="4106370"/>
          </a:xfrm>
          <a:prstGeom prst="rect">
            <a:avLst/>
          </a:prstGeom>
        </p:spPr>
      </p:pic>
      <p:sp>
        <p:nvSpPr>
          <p:cNvPr id="4" name="Rectangle 3"/>
          <p:cNvSpPr/>
          <p:nvPr/>
        </p:nvSpPr>
        <p:spPr>
          <a:xfrm>
            <a:off x="316916" y="684800"/>
            <a:ext cx="11629497" cy="646331"/>
          </a:xfrm>
          <a:prstGeom prst="rect">
            <a:avLst/>
          </a:prstGeom>
        </p:spPr>
        <p:txBody>
          <a:bodyPr wrap="square">
            <a:spAutoFit/>
          </a:bodyPr>
          <a:lstStyle/>
          <a:p>
            <a:r>
              <a:rPr lang="fr-FR" dirty="0">
                <a:solidFill>
                  <a:schemeClr val="tx1">
                    <a:lumMod val="75000"/>
                    <a:lumOff val="25000"/>
                  </a:schemeClr>
                </a:solidFill>
                <a:latin typeface="Helvetica Neue"/>
              </a:rPr>
              <a:t>Sans aucun doute l'un des lieux les plus magiques de l'île de Pâques , l'énorme plate-forme cérémonielle de 220 mètres de long est la plus grande de toute la Polynésie, et ses 15 imposants moais alignés au bord de la mer</a:t>
            </a:r>
            <a:endParaRPr lang="fr-FR" dirty="0">
              <a:solidFill>
                <a:schemeClr val="tx1">
                  <a:lumMod val="75000"/>
                  <a:lumOff val="25000"/>
                </a:schemeClr>
              </a:solidFill>
            </a:endParaRPr>
          </a:p>
        </p:txBody>
      </p:sp>
      <p:pic>
        <p:nvPicPr>
          <p:cNvPr id="1026" name="Picture 2" descr="https://rapanuinationalpark.com/wp-content/uploads/2024/01/banners-sitios-1024x770.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16916" y="1659696"/>
            <a:ext cx="5400000" cy="4060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4705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105" y="676003"/>
            <a:ext cx="4800600" cy="5715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2201" y="676003"/>
            <a:ext cx="4824000" cy="5715000"/>
          </a:xfrm>
          <a:prstGeom prst="rect">
            <a:avLst/>
          </a:prstGeom>
        </p:spPr>
      </p:pic>
    </p:spTree>
    <p:extLst>
      <p:ext uri="{BB962C8B-B14F-4D97-AF65-F5344CB8AC3E}">
        <p14:creationId xmlns:p14="http://schemas.microsoft.com/office/powerpoint/2010/main" val="231189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283313" y="1200329"/>
            <a:ext cx="9756000" cy="5482989"/>
          </a:xfrm>
          <a:prstGeom prst="rect">
            <a:avLst/>
          </a:prstGeom>
        </p:spPr>
      </p:pic>
      <p:sp>
        <p:nvSpPr>
          <p:cNvPr id="3" name="ZoneTexte 2"/>
          <p:cNvSpPr txBox="1"/>
          <p:nvPr/>
        </p:nvSpPr>
        <p:spPr>
          <a:xfrm>
            <a:off x="4912032" y="1534626"/>
            <a:ext cx="2498561" cy="369332"/>
          </a:xfrm>
          <a:prstGeom prst="rect">
            <a:avLst/>
          </a:prstGeom>
          <a:noFill/>
          <a:ln w="38100">
            <a:solidFill>
              <a:srgbClr val="FF0000"/>
            </a:solidFill>
          </a:ln>
        </p:spPr>
        <p:txBody>
          <a:bodyPr wrap="square" rtlCol="0">
            <a:spAutoFit/>
          </a:bodyPr>
          <a:lstStyle/>
          <a:p>
            <a:r>
              <a:rPr lang="fr-FR" b="1" dirty="0" smtClean="0"/>
              <a:t>Le Volcan  RANO KAU</a:t>
            </a:r>
            <a:endParaRPr lang="fr-FR" b="1" dirty="0"/>
          </a:p>
        </p:txBody>
      </p:sp>
      <p:sp>
        <p:nvSpPr>
          <p:cNvPr id="4" name="Rectangle 3"/>
          <p:cNvSpPr/>
          <p:nvPr/>
        </p:nvSpPr>
        <p:spPr>
          <a:xfrm>
            <a:off x="0" y="0"/>
            <a:ext cx="12192000" cy="1200329"/>
          </a:xfrm>
          <a:prstGeom prst="rect">
            <a:avLst/>
          </a:prstGeom>
        </p:spPr>
        <p:txBody>
          <a:bodyPr wrap="square">
            <a:spAutoFit/>
          </a:bodyPr>
          <a:lstStyle/>
          <a:p>
            <a:r>
              <a:rPr lang="fr-FR" dirty="0">
                <a:solidFill>
                  <a:schemeClr val="tx1">
                    <a:lumMod val="75000"/>
                    <a:lumOff val="25000"/>
                  </a:schemeClr>
                </a:solidFill>
                <a:latin typeface="Helvetica Neue"/>
              </a:rPr>
              <a:t>L'impressionnant volcan </a:t>
            </a:r>
            <a:r>
              <a:rPr lang="fr-FR" dirty="0" err="1">
                <a:solidFill>
                  <a:schemeClr val="tx1">
                    <a:lumMod val="75000"/>
                    <a:lumOff val="25000"/>
                  </a:schemeClr>
                </a:solidFill>
                <a:latin typeface="Helvetica Neue"/>
              </a:rPr>
              <a:t>Rano</a:t>
            </a:r>
            <a:r>
              <a:rPr lang="fr-FR" dirty="0">
                <a:solidFill>
                  <a:schemeClr val="tx1">
                    <a:lumMod val="75000"/>
                    <a:lumOff val="25000"/>
                  </a:schemeClr>
                </a:solidFill>
                <a:latin typeface="Helvetica Neue"/>
              </a:rPr>
              <a:t> </a:t>
            </a:r>
            <a:r>
              <a:rPr lang="fr-FR" dirty="0" err="1">
                <a:solidFill>
                  <a:schemeClr val="tx1">
                    <a:lumMod val="75000"/>
                    <a:lumOff val="25000"/>
                  </a:schemeClr>
                </a:solidFill>
                <a:latin typeface="Helvetica Neue"/>
              </a:rPr>
              <a:t>Kau</a:t>
            </a:r>
            <a:r>
              <a:rPr lang="fr-FR" dirty="0">
                <a:solidFill>
                  <a:schemeClr val="tx1">
                    <a:lumMod val="75000"/>
                    <a:lumOff val="25000"/>
                  </a:schemeClr>
                </a:solidFill>
                <a:latin typeface="Helvetica Neue"/>
              </a:rPr>
              <a:t> est le plus haut de l'île et l'un des trois dont l'éruption il y a des millions d'années a formé l'île. Son cratère est également le plus profond, à l'intérieur duquel se trouve à plus de 200 mètres une lagune envahie par la végétation. Du côté du cratère qui fait face à la mer se trouve la ville d'</a:t>
            </a:r>
            <a:r>
              <a:rPr lang="fr-FR" dirty="0" err="1">
                <a:solidFill>
                  <a:schemeClr val="tx1">
                    <a:lumMod val="75000"/>
                    <a:lumOff val="25000"/>
                  </a:schemeClr>
                </a:solidFill>
                <a:latin typeface="Helvetica Neue"/>
              </a:rPr>
              <a:t>Orongo</a:t>
            </a:r>
            <a:r>
              <a:rPr lang="fr-FR" dirty="0">
                <a:solidFill>
                  <a:schemeClr val="tx1">
                    <a:lumMod val="75000"/>
                    <a:lumOff val="25000"/>
                  </a:schemeClr>
                </a:solidFill>
                <a:latin typeface="Helvetica Neue"/>
              </a:rPr>
              <a:t> , un village cérémonial composé de petites maisons en pierre où se déroulait le concours </a:t>
            </a:r>
            <a:r>
              <a:rPr lang="fr-FR" dirty="0" err="1">
                <a:solidFill>
                  <a:schemeClr val="tx1">
                    <a:lumMod val="75000"/>
                    <a:lumOff val="25000"/>
                  </a:schemeClr>
                </a:solidFill>
                <a:latin typeface="Helvetica Neue"/>
              </a:rPr>
              <a:t>Birdman</a:t>
            </a:r>
            <a:r>
              <a:rPr lang="fr-FR" dirty="0">
                <a:solidFill>
                  <a:schemeClr val="tx1">
                    <a:lumMod val="75000"/>
                    <a:lumOff val="25000"/>
                  </a:schemeClr>
                </a:solidFill>
                <a:latin typeface="Helvetica Neue"/>
              </a:rPr>
              <a:t> </a:t>
            </a:r>
            <a:endParaRPr lang="fr-FR" dirty="0">
              <a:solidFill>
                <a:schemeClr val="tx1">
                  <a:lumMod val="75000"/>
                  <a:lumOff val="25000"/>
                </a:schemeClr>
              </a:solidFill>
            </a:endParaRPr>
          </a:p>
        </p:txBody>
      </p:sp>
    </p:spTree>
    <p:extLst>
      <p:ext uri="{BB962C8B-B14F-4D97-AF65-F5344CB8AC3E}">
        <p14:creationId xmlns:p14="http://schemas.microsoft.com/office/powerpoint/2010/main" val="12535992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5"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5875" y="1419497"/>
            <a:ext cx="7620000" cy="4162425"/>
          </a:xfrm>
          <a:prstGeom prst="rect">
            <a:avLst/>
          </a:prstGeom>
        </p:spPr>
      </p:pic>
      <p:sp>
        <p:nvSpPr>
          <p:cNvPr id="3" name="ZoneTexte 2"/>
          <p:cNvSpPr txBox="1"/>
          <p:nvPr/>
        </p:nvSpPr>
        <p:spPr>
          <a:xfrm>
            <a:off x="1543793" y="1851759"/>
            <a:ext cx="1297577" cy="369332"/>
          </a:xfrm>
          <a:prstGeom prst="rect">
            <a:avLst/>
          </a:prstGeom>
          <a:noFill/>
          <a:ln w="38100">
            <a:solidFill>
              <a:srgbClr val="FF0000"/>
            </a:solidFill>
          </a:ln>
        </p:spPr>
        <p:txBody>
          <a:bodyPr wrap="square" rtlCol="0">
            <a:spAutoFit/>
          </a:bodyPr>
          <a:lstStyle/>
          <a:p>
            <a:r>
              <a:rPr lang="fr-FR" b="1" dirty="0" smtClean="0"/>
              <a:t>AHU AKIVI</a:t>
            </a:r>
            <a:endParaRPr lang="fr-FR" b="1" dirty="0"/>
          </a:p>
        </p:txBody>
      </p:sp>
      <p:sp>
        <p:nvSpPr>
          <p:cNvPr id="4" name="Rectangle 3"/>
          <p:cNvSpPr/>
          <p:nvPr/>
        </p:nvSpPr>
        <p:spPr>
          <a:xfrm>
            <a:off x="217998" y="2796956"/>
            <a:ext cx="3829878" cy="2031325"/>
          </a:xfrm>
          <a:prstGeom prst="rect">
            <a:avLst/>
          </a:prstGeom>
          <a:solidFill>
            <a:schemeClr val="accent2">
              <a:lumMod val="60000"/>
              <a:lumOff val="40000"/>
            </a:schemeClr>
          </a:solidFill>
        </p:spPr>
        <p:txBody>
          <a:bodyPr wrap="square">
            <a:spAutoFit/>
          </a:bodyPr>
          <a:lstStyle/>
          <a:p>
            <a:r>
              <a:rPr lang="fr-FR" b="1" dirty="0">
                <a:solidFill>
                  <a:schemeClr val="tx1">
                    <a:lumMod val="75000"/>
                    <a:lumOff val="25000"/>
                  </a:schemeClr>
                </a:solidFill>
                <a:latin typeface="Helvetica Neue"/>
              </a:rPr>
              <a:t>Cette plateforme abrite sept moai restaurés et est très </a:t>
            </a:r>
            <a:r>
              <a:rPr lang="fr-FR" b="1" dirty="0" smtClean="0">
                <a:solidFill>
                  <a:schemeClr val="tx1">
                    <a:lumMod val="75000"/>
                    <a:lumOff val="25000"/>
                  </a:schemeClr>
                </a:solidFill>
                <a:latin typeface="Helvetica Neue"/>
              </a:rPr>
              <a:t>photogénique, Ce </a:t>
            </a:r>
            <a:r>
              <a:rPr lang="fr-FR" b="1" dirty="0">
                <a:solidFill>
                  <a:schemeClr val="tx1">
                    <a:lumMod val="75000"/>
                    <a:lumOff val="25000"/>
                  </a:schemeClr>
                </a:solidFill>
                <a:latin typeface="Helvetica Neue"/>
              </a:rPr>
              <a:t>sont les seuls de l'île qui se trouvent à l'intérieur des terres (les autres sont proches de la côte) et également orientés vers la mer</a:t>
            </a:r>
            <a:endParaRPr lang="fr-FR" b="1" dirty="0">
              <a:solidFill>
                <a:schemeClr val="tx1">
                  <a:lumMod val="75000"/>
                  <a:lumOff val="25000"/>
                </a:schemeClr>
              </a:solidFill>
            </a:endParaRPr>
          </a:p>
        </p:txBody>
      </p:sp>
    </p:spTree>
    <p:extLst>
      <p:ext uri="{BB962C8B-B14F-4D97-AF65-F5344CB8AC3E}">
        <p14:creationId xmlns:p14="http://schemas.microsoft.com/office/powerpoint/2010/main" val="14135196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5"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358744" y="260573"/>
            <a:ext cx="4680000" cy="350415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33372" y="260573"/>
            <a:ext cx="7092000" cy="5332326"/>
          </a:xfrm>
          <a:prstGeom prst="rect">
            <a:avLst/>
          </a:prstGeom>
        </p:spPr>
      </p:pic>
      <p:sp>
        <p:nvSpPr>
          <p:cNvPr id="4" name="ZoneTexte 3"/>
          <p:cNvSpPr txBox="1"/>
          <p:nvPr/>
        </p:nvSpPr>
        <p:spPr>
          <a:xfrm>
            <a:off x="7358744" y="4010607"/>
            <a:ext cx="1700821" cy="369332"/>
          </a:xfrm>
          <a:prstGeom prst="rect">
            <a:avLst/>
          </a:prstGeom>
          <a:noFill/>
          <a:ln w="38100">
            <a:solidFill>
              <a:srgbClr val="FF0000"/>
            </a:solidFill>
          </a:ln>
        </p:spPr>
        <p:txBody>
          <a:bodyPr wrap="square" rtlCol="0">
            <a:spAutoFit/>
          </a:bodyPr>
          <a:lstStyle/>
          <a:p>
            <a:r>
              <a:rPr lang="fr-FR" b="1" dirty="0" smtClean="0"/>
              <a:t>RANU RARAKU</a:t>
            </a:r>
            <a:endParaRPr lang="fr-FR" b="1" dirty="0"/>
          </a:p>
        </p:txBody>
      </p:sp>
      <p:sp>
        <p:nvSpPr>
          <p:cNvPr id="6" name="Rectangle 5"/>
          <p:cNvSpPr/>
          <p:nvPr/>
        </p:nvSpPr>
        <p:spPr>
          <a:xfrm>
            <a:off x="63729" y="5563730"/>
            <a:ext cx="11975015" cy="1323439"/>
          </a:xfrm>
          <a:prstGeom prst="rect">
            <a:avLst/>
          </a:prstGeom>
        </p:spPr>
        <p:txBody>
          <a:bodyPr wrap="square">
            <a:spAutoFit/>
          </a:bodyPr>
          <a:lstStyle/>
          <a:p>
            <a:r>
              <a:rPr lang="fr-FR" sz="1600" b="1" dirty="0" err="1">
                <a:latin typeface="Inter"/>
              </a:rPr>
              <a:t>Rano</a:t>
            </a:r>
            <a:r>
              <a:rPr lang="fr-FR" sz="1600" b="1" dirty="0">
                <a:latin typeface="Inter"/>
              </a:rPr>
              <a:t> </a:t>
            </a:r>
            <a:r>
              <a:rPr lang="fr-FR" sz="1600" b="1" dirty="0" err="1">
                <a:latin typeface="Inter"/>
              </a:rPr>
              <a:t>Raraku</a:t>
            </a:r>
            <a:r>
              <a:rPr lang="fr-FR" sz="1600" b="1" dirty="0">
                <a:latin typeface="Inter"/>
              </a:rPr>
              <a:t>, l'ancien </a:t>
            </a:r>
            <a:r>
              <a:rPr lang="fr-FR" sz="1600" b="1" dirty="0" err="1">
                <a:latin typeface="Inter"/>
              </a:rPr>
              <a:t>Mauƞa</a:t>
            </a:r>
            <a:r>
              <a:rPr lang="fr-FR" sz="1600" b="1" dirty="0">
                <a:latin typeface="Inter"/>
              </a:rPr>
              <a:t> ʹ</a:t>
            </a:r>
            <a:r>
              <a:rPr lang="fr-FR" sz="1600" b="1" dirty="0" err="1">
                <a:latin typeface="Inter"/>
              </a:rPr>
              <a:t>Ēʹo</a:t>
            </a:r>
            <a:r>
              <a:rPr lang="fr-FR" sz="1600" b="1" dirty="0">
                <a:latin typeface="Inter"/>
              </a:rPr>
              <a:t>, est un volcan avec une valeur archéologique importante. Elle se caractérise par être la carrière de fabrication de moai. C'est une attraction qui a été cruciale pour la création de centaines de moai, sculptés par différentes mains de sculpteurs avec leur </a:t>
            </a:r>
            <a:r>
              <a:rPr lang="fr-FR" sz="1600" b="1" dirty="0" err="1">
                <a:latin typeface="Inter"/>
              </a:rPr>
              <a:t>toki</a:t>
            </a:r>
            <a:r>
              <a:rPr lang="fr-FR" sz="1600" b="1" dirty="0">
                <a:latin typeface="Inter"/>
              </a:rPr>
              <a:t> (outil de sculpture principal). Il offre de beaux paysages et la possibilité de voir diverses statues aux caractéristiques et hauteurs différentes, certaines en cours de transfert dans leur ahu.</a:t>
            </a:r>
            <a:endParaRPr lang="fr-FR" sz="1600" b="1" dirty="0"/>
          </a:p>
        </p:txBody>
      </p:sp>
    </p:spTree>
    <p:extLst>
      <p:ext uri="{BB962C8B-B14F-4D97-AF65-F5344CB8AC3E}">
        <p14:creationId xmlns:p14="http://schemas.microsoft.com/office/powerpoint/2010/main" val="2810124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6"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013003" y="84386"/>
            <a:ext cx="10058400" cy="6689229"/>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3220" y="84386"/>
            <a:ext cx="5148000" cy="2773485"/>
          </a:xfrm>
          <a:prstGeom prst="rect">
            <a:avLst/>
          </a:prstGeom>
          <a:effectLst>
            <a:softEdge rad="127000"/>
          </a:effectLst>
        </p:spPr>
      </p:pic>
      <p:cxnSp>
        <p:nvCxnSpPr>
          <p:cNvPr id="5" name="Connecteur droit avec flèche 4"/>
          <p:cNvCxnSpPr/>
          <p:nvPr/>
        </p:nvCxnSpPr>
        <p:spPr>
          <a:xfrm>
            <a:off x="5221220" y="2857871"/>
            <a:ext cx="3231017" cy="1475590"/>
          </a:xfrm>
          <a:prstGeom prst="straightConnector1">
            <a:avLst/>
          </a:prstGeom>
          <a:ln w="38100">
            <a:solidFill>
              <a:srgbClr val="FF0000"/>
            </a:solidFill>
            <a:tailEnd type="triangle"/>
          </a:ln>
        </p:spPr>
        <p:style>
          <a:lnRef idx="2">
            <a:schemeClr val="accent2"/>
          </a:lnRef>
          <a:fillRef idx="0">
            <a:schemeClr val="accent2"/>
          </a:fillRef>
          <a:effectRef idx="1">
            <a:schemeClr val="accent2"/>
          </a:effectRef>
          <a:fontRef idx="minor">
            <a:schemeClr val="tx1"/>
          </a:fontRef>
        </p:style>
      </p:cxnSp>
      <p:sp>
        <p:nvSpPr>
          <p:cNvPr id="4" name="Rectangle 3"/>
          <p:cNvSpPr/>
          <p:nvPr/>
        </p:nvSpPr>
        <p:spPr>
          <a:xfrm>
            <a:off x="5611407" y="417717"/>
            <a:ext cx="1622817" cy="369332"/>
          </a:xfrm>
          <a:prstGeom prst="rect">
            <a:avLst/>
          </a:prstGeom>
          <a:ln w="38100">
            <a:solidFill>
              <a:srgbClr val="FF0000"/>
            </a:solidFill>
          </a:ln>
        </p:spPr>
        <p:txBody>
          <a:bodyPr wrap="none">
            <a:spAutoFit/>
          </a:bodyPr>
          <a:lstStyle/>
          <a:p>
            <a:r>
              <a:rPr lang="fr-FR" b="1" dirty="0"/>
              <a:t>RANU RARAKU</a:t>
            </a:r>
          </a:p>
        </p:txBody>
      </p:sp>
    </p:spTree>
    <p:extLst>
      <p:ext uri="{BB962C8B-B14F-4D97-AF65-F5344CB8AC3E}">
        <p14:creationId xmlns:p14="http://schemas.microsoft.com/office/powerpoint/2010/main" val="1884014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074" name="Picture 2" descr="l'église originale de la ville d'Hanga R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55575"/>
            <a:ext cx="9753600" cy="6477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75481" y="675702"/>
            <a:ext cx="2355132" cy="369332"/>
          </a:xfrm>
          <a:prstGeom prst="rect">
            <a:avLst/>
          </a:prstGeom>
        </p:spPr>
        <p:txBody>
          <a:bodyPr wrap="none">
            <a:spAutoFit/>
          </a:bodyPr>
          <a:lstStyle/>
          <a:p>
            <a:r>
              <a:rPr lang="fr-FR" dirty="0">
                <a:solidFill>
                  <a:srgbClr val="32312E"/>
                </a:solidFill>
                <a:latin typeface="Merriweather"/>
              </a:rPr>
              <a:t>l’</a:t>
            </a:r>
            <a:r>
              <a:rPr lang="fr-FR" b="1" dirty="0">
                <a:solidFill>
                  <a:srgbClr val="32312E"/>
                </a:solidFill>
                <a:latin typeface="Merriweather"/>
              </a:rPr>
              <a:t>église Santa Cruz</a:t>
            </a:r>
            <a:r>
              <a:rPr lang="fr-FR" dirty="0">
                <a:solidFill>
                  <a:srgbClr val="32312E"/>
                </a:solidFill>
                <a:latin typeface="Merriweather"/>
              </a:rPr>
              <a:t>;</a:t>
            </a:r>
            <a:endParaRPr lang="fr-FR" b="0" i="0" dirty="0">
              <a:solidFill>
                <a:srgbClr val="32312E"/>
              </a:solidFill>
              <a:effectLst/>
              <a:latin typeface="Merriweather"/>
            </a:endParaRPr>
          </a:p>
        </p:txBody>
      </p:sp>
    </p:spTree>
    <p:extLst>
      <p:ext uri="{BB962C8B-B14F-4D97-AF65-F5344CB8AC3E}">
        <p14:creationId xmlns:p14="http://schemas.microsoft.com/office/powerpoint/2010/main" val="20981664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4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8" name="Picture 2" descr="Central-South-America-Passport-Stamps - Departful"/>
          <p:cNvPicPr>
            <a:picLocks noChangeAspect="1" noChangeArrowheads="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 y="0"/>
            <a:ext cx="12192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305523" y="68246"/>
            <a:ext cx="4752000" cy="3159354"/>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05026" y="68246"/>
            <a:ext cx="4824000" cy="3208161"/>
          </a:xfrm>
          <a:prstGeom prst="rect">
            <a:avLst/>
          </a:prstGeom>
        </p:spPr>
      </p:pic>
      <p:pic>
        <p:nvPicPr>
          <p:cNvPr id="4" name="Image 3"/>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241523" y="4050390"/>
            <a:ext cx="3816000" cy="2752290"/>
          </a:xfrm>
          <a:prstGeom prst="rect">
            <a:avLst/>
          </a:prstGeom>
        </p:spPr>
      </p:pic>
      <p:sp>
        <p:nvSpPr>
          <p:cNvPr id="6" name="Rectangle 5"/>
          <p:cNvSpPr/>
          <p:nvPr/>
        </p:nvSpPr>
        <p:spPr>
          <a:xfrm>
            <a:off x="4929026" y="117693"/>
            <a:ext cx="2647431" cy="6463308"/>
          </a:xfrm>
          <a:prstGeom prst="rect">
            <a:avLst/>
          </a:prstGeom>
        </p:spPr>
        <p:txBody>
          <a:bodyPr wrap="square">
            <a:spAutoFit/>
          </a:bodyPr>
          <a:lstStyle/>
          <a:p>
            <a:r>
              <a:rPr lang="fr-FR" b="1" dirty="0" err="1">
                <a:solidFill>
                  <a:srgbClr val="FF0000"/>
                </a:solidFill>
              </a:rPr>
              <a:t>Hanga</a:t>
            </a:r>
            <a:r>
              <a:rPr lang="fr-FR" b="1" dirty="0">
                <a:solidFill>
                  <a:srgbClr val="FF0000"/>
                </a:solidFill>
              </a:rPr>
              <a:t> </a:t>
            </a:r>
            <a:r>
              <a:rPr lang="fr-FR" b="1" dirty="0" err="1">
                <a:solidFill>
                  <a:srgbClr val="FF0000"/>
                </a:solidFill>
              </a:rPr>
              <a:t>Roa</a:t>
            </a:r>
            <a:r>
              <a:rPr lang="fr-FR" b="1" dirty="0">
                <a:solidFill>
                  <a:srgbClr val="FF0000"/>
                </a:solidFill>
              </a:rPr>
              <a:t> </a:t>
            </a:r>
            <a:r>
              <a:rPr lang="fr-FR" b="1" dirty="0">
                <a:solidFill>
                  <a:schemeClr val="tx1">
                    <a:lumMod val="75000"/>
                    <a:lumOff val="25000"/>
                  </a:schemeClr>
                </a:solidFill>
              </a:rPr>
              <a:t>est la seule agglomération habitée de toute </a:t>
            </a:r>
            <a:r>
              <a:rPr lang="fr-FR" b="1" dirty="0">
                <a:solidFill>
                  <a:schemeClr val="tx1">
                    <a:lumMod val="75000"/>
                    <a:lumOff val="25000"/>
                  </a:schemeClr>
                </a:solidFill>
                <a:hlinkClick r:id="rId7"/>
              </a:rPr>
              <a:t>l'île de Pâques</a:t>
            </a:r>
            <a:r>
              <a:rPr lang="fr-FR" b="1" dirty="0">
                <a:solidFill>
                  <a:schemeClr val="tx1">
                    <a:lumMod val="75000"/>
                    <a:lumOff val="25000"/>
                  </a:schemeClr>
                </a:solidFill>
              </a:rPr>
              <a:t> , une petite ville qui se développe progressivement grâce au tourisme mais qui est encore composée de quelques rues de maisons basses où l'on peut respirer cette atmosphère détendue du Pacifique. L'avenue </a:t>
            </a:r>
            <a:r>
              <a:rPr lang="fr-FR" b="1" dirty="0" err="1">
                <a:solidFill>
                  <a:schemeClr val="tx1">
                    <a:lumMod val="75000"/>
                    <a:lumOff val="25000"/>
                  </a:schemeClr>
                </a:solidFill>
              </a:rPr>
              <a:t>Atamu</a:t>
            </a:r>
            <a:r>
              <a:rPr lang="fr-FR" b="1" dirty="0">
                <a:solidFill>
                  <a:schemeClr val="tx1">
                    <a:lumMod val="75000"/>
                    <a:lumOff val="25000"/>
                  </a:schemeClr>
                </a:solidFill>
              </a:rPr>
              <a:t> </a:t>
            </a:r>
            <a:r>
              <a:rPr lang="fr-FR" b="1" dirty="0" err="1">
                <a:solidFill>
                  <a:schemeClr val="tx1">
                    <a:lumMod val="75000"/>
                    <a:lumOff val="25000"/>
                  </a:schemeClr>
                </a:solidFill>
              </a:rPr>
              <a:t>Tekena</a:t>
            </a:r>
            <a:r>
              <a:rPr lang="fr-FR" b="1" dirty="0">
                <a:solidFill>
                  <a:schemeClr val="tx1">
                    <a:lumMod val="75000"/>
                    <a:lumOff val="25000"/>
                  </a:schemeClr>
                </a:solidFill>
              </a:rPr>
              <a:t> est l'endroit où se trouvent la plupart des magasins, restaurants et hôtels</a:t>
            </a:r>
            <a:r>
              <a:rPr lang="fr-FR" b="1" dirty="0" smtClean="0">
                <a:solidFill>
                  <a:schemeClr val="tx1">
                    <a:lumMod val="75000"/>
                    <a:lumOff val="25000"/>
                  </a:schemeClr>
                </a:solidFill>
              </a:rPr>
              <a:t>.</a:t>
            </a:r>
            <a:r>
              <a:rPr lang="fr-FR" b="1" dirty="0">
                <a:solidFill>
                  <a:schemeClr val="tx1">
                    <a:lumMod val="75000"/>
                    <a:lumOff val="25000"/>
                  </a:schemeClr>
                </a:solidFill>
              </a:rPr>
              <a:t> on passe la soirée au spectacle de musique et de danse locale du restaurant </a:t>
            </a:r>
            <a:r>
              <a:rPr lang="fr-FR" b="1" dirty="0" err="1">
                <a:solidFill>
                  <a:schemeClr val="tx1">
                    <a:lumMod val="75000"/>
                    <a:lumOff val="25000"/>
                  </a:schemeClr>
                </a:solidFill>
              </a:rPr>
              <a:t>Pea</a:t>
            </a:r>
            <a:r>
              <a:rPr lang="fr-FR" b="1" dirty="0">
                <a:solidFill>
                  <a:schemeClr val="tx1">
                    <a:lumMod val="75000"/>
                    <a:lumOff val="25000"/>
                  </a:schemeClr>
                </a:solidFill>
              </a:rPr>
              <a:t>. </a:t>
            </a:r>
            <a:r>
              <a:rPr lang="fr-FR" b="1" dirty="0" smtClean="0">
                <a:solidFill>
                  <a:schemeClr val="tx1">
                    <a:lumMod val="75000"/>
                    <a:lumOff val="25000"/>
                  </a:schemeClr>
                </a:solidFill>
              </a:rPr>
              <a:t>5jours passés sur l’île de pur Bonheur,</a:t>
            </a:r>
            <a:endParaRPr lang="fr-FR" b="1" dirty="0">
              <a:solidFill>
                <a:schemeClr val="tx1">
                  <a:lumMod val="75000"/>
                  <a:lumOff val="25000"/>
                </a:schemeClr>
              </a:solidFill>
            </a:endParaRPr>
          </a:p>
        </p:txBody>
      </p:sp>
      <p:pic>
        <p:nvPicPr>
          <p:cNvPr id="7" name="Image 6"/>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170949" y="4050376"/>
            <a:ext cx="3816000" cy="2752304"/>
          </a:xfrm>
          <a:prstGeom prst="rect">
            <a:avLst/>
          </a:prstGeom>
        </p:spPr>
      </p:pic>
    </p:spTree>
    <p:extLst>
      <p:ext uri="{BB962C8B-B14F-4D97-AF65-F5344CB8AC3E}">
        <p14:creationId xmlns:p14="http://schemas.microsoft.com/office/powerpoint/2010/main" val="62703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
                <a:lumOff val="95000"/>
              </a:schemeClr>
            </a:gs>
            <a:gs pos="31000">
              <a:schemeClr val="accent2">
                <a:lumMod val="45000"/>
                <a:lumOff val="55000"/>
              </a:schemeClr>
            </a:gs>
            <a:gs pos="66000">
              <a:schemeClr val="accent2">
                <a:lumMod val="45000"/>
                <a:lumOff val="55000"/>
              </a:schemeClr>
            </a:gs>
            <a:gs pos="98000">
              <a:schemeClr val="accent2">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026" name="Picture 2" descr="Chili Condorito Dessin Comics Cartoon, roto, bandes dessinées, main png |  PNGEgg"/>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99659" l="1437" r="99713"/>
                    </a14:imgEffect>
                  </a14:imgLayer>
                </a14:imgProps>
              </a:ext>
              <a:ext uri="{28A0092B-C50C-407E-A947-70E740481C1C}">
                <a14:useLocalDpi xmlns:a14="http://schemas.microsoft.com/office/drawing/2010/main" val="0"/>
              </a:ext>
            </a:extLst>
          </a:blip>
          <a:srcRect/>
          <a:stretch>
            <a:fillRect/>
          </a:stretch>
        </p:blipFill>
        <p:spPr bwMode="auto">
          <a:xfrm>
            <a:off x="5064717" y="0"/>
            <a:ext cx="33147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ndorito.PERSONAJE TIPICO..EL CONDOR DE HUASO-PATTY PAVLICH | Classic  cartoon characters, Chile travel, Chile fla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711" b="99763" l="0" r="99000"/>
                    </a14:imgEffect>
                  </a14:imgLayer>
                </a14:imgProps>
              </a:ext>
              <a:ext uri="{28A0092B-C50C-407E-A947-70E740481C1C}">
                <a14:useLocalDpi xmlns:a14="http://schemas.microsoft.com/office/drawing/2010/main" val="0"/>
              </a:ext>
            </a:extLst>
          </a:blip>
          <a:srcRect/>
          <a:stretch>
            <a:fillRect/>
          </a:stretch>
        </p:blipFill>
        <p:spPr bwMode="auto">
          <a:xfrm>
            <a:off x="271953" y="0"/>
            <a:ext cx="378465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941285" y="4448014"/>
            <a:ext cx="1934160" cy="2152094"/>
          </a:xfrm>
          <a:prstGeom prst="rect">
            <a:avLst/>
          </a:prstGeom>
        </p:spPr>
      </p:pic>
      <p:pic>
        <p:nvPicPr>
          <p:cNvPr id="3" name="Imag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61889" y="317634"/>
            <a:ext cx="2181225" cy="3990975"/>
          </a:xfrm>
          <a:prstGeom prst="rect">
            <a:avLst/>
          </a:prstGeom>
        </p:spPr>
      </p:pic>
    </p:spTree>
    <p:extLst>
      <p:ext uri="{BB962C8B-B14F-4D97-AF65-F5344CB8AC3E}">
        <p14:creationId xmlns:p14="http://schemas.microsoft.com/office/powerpoint/2010/main" val="23968854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 0 L 0.25 0 E" pathEditMode="relative" ptsTypes="">
                                          <p:cBhvr>
                                            <p:cTn id="6" dur="2000" fill="hold"/>
                                            <p:tgtEl>
                                              <p:spTgt spid="1030"/>
                                            </p:tgtEl>
                                            <p:attrNameLst>
                                              <p:attrName>ppt_x</p:attrName>
                                              <p:attrName>ppt_y</p:attrName>
                                            </p:attrNameLst>
                                          </p:cBhvr>
                                        </p:animMotion>
                                      </p:childTnLst>
                                    </p:cTn>
                                  </p:par>
                                </p:childTnLst>
                              </p:cTn>
                            </p:par>
                            <p:par>
                              <p:cTn id="7" fill="hold">
                                <p:stCondLst>
                                  <p:cond delay="2000"/>
                                </p:stCondLst>
                                <p:childTnLst>
                                  <p:par>
                                    <p:cTn id="8" presetID="37" presetClass="path" presetSubtype="0" accel="50000" fill="hold" nodeType="afterEffect" p14:presetBounceEnd="500">
                                      <p:stCondLst>
                                        <p:cond delay="500"/>
                                      </p:stCondLst>
                                      <p:childTnLst>
                                        <p:animMotion origin="layout" path="M 0 0 L 0.067 0.04 C 0.081 0.049 0.102 0.054 0.124 0.054 C 0.149 0.054 0.169 0.049 0.183 0.04 L 0.25 0 E" pathEditMode="relative" ptsTypes="" p14:bounceEnd="500">
                                          <p:cBhvr>
                                            <p:cTn id="9" dur="2000" fill="hold"/>
                                            <p:tgtEl>
                                              <p:spTgt spid="1026"/>
                                            </p:tgtEl>
                                            <p:attrNameLst>
                                              <p:attrName>ppt_x</p:attrName>
                                              <p:attrName>ppt_y</p:attrName>
                                            </p:attrNameLst>
                                          </p:cBhvr>
                                        </p:animMotion>
                                      </p:childTnLst>
                                    </p:cTn>
                                  </p:par>
                                </p:childTnLst>
                              </p:cTn>
                            </p:par>
                            <p:par>
                              <p:cTn id="10" fill="hold">
                                <p:stCondLst>
                                  <p:cond delay="4500"/>
                                </p:stCondLst>
                                <p:childTnLst>
                                  <p:par>
                                    <p:cTn id="11" presetID="31" presetClass="exit" presetSubtype="0" fill="hold" nodeType="afterEffect">
                                      <p:stCondLst>
                                        <p:cond delay="0"/>
                                      </p:stCondLst>
                                      <p:childTnLst>
                                        <p:anim calcmode="lin" valueType="num">
                                          <p:cBhvr>
                                            <p:cTn id="12" dur="1000"/>
                                            <p:tgtEl>
                                              <p:spTgt spid="1026"/>
                                            </p:tgtEl>
                                            <p:attrNameLst>
                                              <p:attrName>ppt_w</p:attrName>
                                            </p:attrNameLst>
                                          </p:cBhvr>
                                          <p:tavLst>
                                            <p:tav tm="0">
                                              <p:val>
                                                <p:strVal val="ppt_w"/>
                                              </p:val>
                                            </p:tav>
                                            <p:tav tm="100000">
                                              <p:val>
                                                <p:fltVal val="0"/>
                                              </p:val>
                                            </p:tav>
                                          </p:tavLst>
                                        </p:anim>
                                        <p:anim calcmode="lin" valueType="num">
                                          <p:cBhvr>
                                            <p:cTn id="13" dur="1000"/>
                                            <p:tgtEl>
                                              <p:spTgt spid="1026"/>
                                            </p:tgtEl>
                                            <p:attrNameLst>
                                              <p:attrName>ppt_h</p:attrName>
                                            </p:attrNameLst>
                                          </p:cBhvr>
                                          <p:tavLst>
                                            <p:tav tm="0">
                                              <p:val>
                                                <p:strVal val="ppt_h"/>
                                              </p:val>
                                            </p:tav>
                                            <p:tav tm="100000">
                                              <p:val>
                                                <p:fltVal val="0"/>
                                              </p:val>
                                            </p:tav>
                                          </p:tavLst>
                                        </p:anim>
                                        <p:anim calcmode="lin" valueType="num">
                                          <p:cBhvr>
                                            <p:cTn id="14" dur="1000"/>
                                            <p:tgtEl>
                                              <p:spTgt spid="1026"/>
                                            </p:tgtEl>
                                            <p:attrNameLst>
                                              <p:attrName>style.rotation</p:attrName>
                                            </p:attrNameLst>
                                          </p:cBhvr>
                                          <p:tavLst>
                                            <p:tav tm="0">
                                              <p:val>
                                                <p:fltVal val="0"/>
                                              </p:val>
                                            </p:tav>
                                            <p:tav tm="100000">
                                              <p:val>
                                                <p:fltVal val="90"/>
                                              </p:val>
                                            </p:tav>
                                          </p:tavLst>
                                        </p:anim>
                                        <p:animEffect transition="out" filter="fade">
                                          <p:cBhvr>
                                            <p:cTn id="15" dur="1000"/>
                                            <p:tgtEl>
                                              <p:spTgt spid="1026"/>
                                            </p:tgtEl>
                                          </p:cBhvr>
                                        </p:animEffect>
                                        <p:set>
                                          <p:cBhvr>
                                            <p:cTn id="16" dur="1" fill="hold">
                                              <p:stCondLst>
                                                <p:cond delay="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 0 L 0.25 0 E" pathEditMode="relative" ptsTypes="">
                                          <p:cBhvr>
                                            <p:cTn id="6" dur="2000" fill="hold"/>
                                            <p:tgtEl>
                                              <p:spTgt spid="1030"/>
                                            </p:tgtEl>
                                            <p:attrNameLst>
                                              <p:attrName>ppt_x</p:attrName>
                                              <p:attrName>ppt_y</p:attrName>
                                            </p:attrNameLst>
                                          </p:cBhvr>
                                        </p:animMotion>
                                      </p:childTnLst>
                                    </p:cTn>
                                  </p:par>
                                </p:childTnLst>
                              </p:cTn>
                            </p:par>
                            <p:par>
                              <p:cTn id="7" fill="hold">
                                <p:stCondLst>
                                  <p:cond delay="2000"/>
                                </p:stCondLst>
                                <p:childTnLst>
                                  <p:par>
                                    <p:cTn id="8" presetID="37" presetClass="path" presetSubtype="0" accel="50000" fill="hold" nodeType="afterEffect">
                                      <p:stCondLst>
                                        <p:cond delay="500"/>
                                      </p:stCondLst>
                                      <p:childTnLst>
                                        <p:animMotion origin="layout" path="M 0 0 L 0.067 0.04 C 0.081 0.049 0.102 0.054 0.124 0.054 C 0.149 0.054 0.169 0.049 0.183 0.04 L 0.25 0 E" pathEditMode="relative" ptsTypes="">
                                          <p:cBhvr>
                                            <p:cTn id="9" dur="2000" fill="hold"/>
                                            <p:tgtEl>
                                              <p:spTgt spid="1026"/>
                                            </p:tgtEl>
                                            <p:attrNameLst>
                                              <p:attrName>ppt_x</p:attrName>
                                              <p:attrName>ppt_y</p:attrName>
                                            </p:attrNameLst>
                                          </p:cBhvr>
                                        </p:animMotion>
                                      </p:childTnLst>
                                    </p:cTn>
                                  </p:par>
                                </p:childTnLst>
                              </p:cTn>
                            </p:par>
                            <p:par>
                              <p:cTn id="10" fill="hold">
                                <p:stCondLst>
                                  <p:cond delay="4500"/>
                                </p:stCondLst>
                                <p:childTnLst>
                                  <p:par>
                                    <p:cTn id="11" presetID="31" presetClass="exit" presetSubtype="0" fill="hold" nodeType="afterEffect">
                                      <p:stCondLst>
                                        <p:cond delay="0"/>
                                      </p:stCondLst>
                                      <p:childTnLst>
                                        <p:anim calcmode="lin" valueType="num">
                                          <p:cBhvr>
                                            <p:cTn id="12" dur="1000"/>
                                            <p:tgtEl>
                                              <p:spTgt spid="1026"/>
                                            </p:tgtEl>
                                            <p:attrNameLst>
                                              <p:attrName>ppt_w</p:attrName>
                                            </p:attrNameLst>
                                          </p:cBhvr>
                                          <p:tavLst>
                                            <p:tav tm="0">
                                              <p:val>
                                                <p:strVal val="ppt_w"/>
                                              </p:val>
                                            </p:tav>
                                            <p:tav tm="100000">
                                              <p:val>
                                                <p:fltVal val="0"/>
                                              </p:val>
                                            </p:tav>
                                          </p:tavLst>
                                        </p:anim>
                                        <p:anim calcmode="lin" valueType="num">
                                          <p:cBhvr>
                                            <p:cTn id="13" dur="1000"/>
                                            <p:tgtEl>
                                              <p:spTgt spid="1026"/>
                                            </p:tgtEl>
                                            <p:attrNameLst>
                                              <p:attrName>ppt_h</p:attrName>
                                            </p:attrNameLst>
                                          </p:cBhvr>
                                          <p:tavLst>
                                            <p:tav tm="0">
                                              <p:val>
                                                <p:strVal val="ppt_h"/>
                                              </p:val>
                                            </p:tav>
                                            <p:tav tm="100000">
                                              <p:val>
                                                <p:fltVal val="0"/>
                                              </p:val>
                                            </p:tav>
                                          </p:tavLst>
                                        </p:anim>
                                        <p:anim calcmode="lin" valueType="num">
                                          <p:cBhvr>
                                            <p:cTn id="14" dur="1000"/>
                                            <p:tgtEl>
                                              <p:spTgt spid="1026"/>
                                            </p:tgtEl>
                                            <p:attrNameLst>
                                              <p:attrName>style.rotation</p:attrName>
                                            </p:attrNameLst>
                                          </p:cBhvr>
                                          <p:tavLst>
                                            <p:tav tm="0">
                                              <p:val>
                                                <p:fltVal val="0"/>
                                              </p:val>
                                            </p:tav>
                                            <p:tav tm="100000">
                                              <p:val>
                                                <p:fltVal val="90"/>
                                              </p:val>
                                            </p:tav>
                                          </p:tavLst>
                                        </p:anim>
                                        <p:animEffect transition="out" filter="fade">
                                          <p:cBhvr>
                                            <p:cTn id="15" dur="1000"/>
                                            <p:tgtEl>
                                              <p:spTgt spid="1026"/>
                                            </p:tgtEl>
                                          </p:cBhvr>
                                        </p:animEffect>
                                        <p:set>
                                          <p:cBhvr>
                                            <p:cTn id="16" dur="1" fill="hold">
                                              <p:stCondLst>
                                                <p:cond delay="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1091</TotalTime>
  <Words>907</Words>
  <Application>Microsoft Office PowerPoint</Application>
  <PresentationFormat>Grand écran</PresentationFormat>
  <Paragraphs>35</Paragraphs>
  <Slides>30</Slides>
  <Notes>0</Notes>
  <HiddenSlides>0</HiddenSlides>
  <MMClips>1</MMClips>
  <ScaleCrop>false</ScaleCrop>
  <HeadingPairs>
    <vt:vector size="6" baseType="variant">
      <vt:variant>
        <vt:lpstr>Polices utilisées</vt:lpstr>
      </vt:variant>
      <vt:variant>
        <vt:i4>15</vt:i4>
      </vt:variant>
      <vt:variant>
        <vt:lpstr>Thème</vt:lpstr>
      </vt:variant>
      <vt:variant>
        <vt:i4>1</vt:i4>
      </vt:variant>
      <vt:variant>
        <vt:lpstr>Titres des diapositives</vt:lpstr>
      </vt:variant>
      <vt:variant>
        <vt:i4>30</vt:i4>
      </vt:variant>
    </vt:vector>
  </HeadingPairs>
  <TitlesOfParts>
    <vt:vector size="46" baseType="lpstr">
      <vt:lpstr>AdelonSerial</vt:lpstr>
      <vt:lpstr>Agnes</vt:lpstr>
      <vt:lpstr>Arial</vt:lpstr>
      <vt:lpstr>Arial</vt:lpstr>
      <vt:lpstr>Calibri</vt:lpstr>
      <vt:lpstr>Calibri Light</vt:lpstr>
      <vt:lpstr>Cambria Math</vt:lpstr>
      <vt:lpstr>Comic Sans MS</vt:lpstr>
      <vt:lpstr>ComicType-Heavy</vt:lpstr>
      <vt:lpstr>Helvetica Neue</vt:lpstr>
      <vt:lpstr>inherit</vt:lpstr>
      <vt:lpstr>Inter</vt:lpstr>
      <vt:lpstr>Lato</vt:lpstr>
      <vt:lpstr>Merriweather</vt:lpstr>
      <vt:lpstr>Raleway</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55</cp:revision>
  <dcterms:created xsi:type="dcterms:W3CDTF">2024-03-27T10:37:40Z</dcterms:created>
  <dcterms:modified xsi:type="dcterms:W3CDTF">2026-03-09T16:14:19Z</dcterms:modified>
</cp:coreProperties>
</file>