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5" r:id="rId9"/>
    <p:sldId id="266" r:id="rId10"/>
    <p:sldId id="264" r:id="rId11"/>
    <p:sldId id="267" r:id="rId12"/>
    <p:sldId id="268" r:id="rId13"/>
    <p:sldId id="269" r:id="rId14"/>
    <p:sldId id="270" r:id="rId15"/>
    <p:sldId id="271" r:id="rId16"/>
    <p:sldId id="272" r:id="rId17"/>
    <p:sldId id="273" r:id="rId18"/>
    <p:sldId id="274" r:id="rId19"/>
    <p:sldId id="275" r:id="rId20"/>
    <p:sldId id="276" r:id="rId21"/>
    <p:sldId id="277" r:id="rId22"/>
    <p:sldId id="279" r:id="rId23"/>
    <p:sldId id="280" r:id="rId24"/>
    <p:sldId id="278" r:id="rId25"/>
    <p:sldId id="281" r:id="rId26"/>
    <p:sldId id="282" r:id="rId27"/>
    <p:sldId id="283" r:id="rId28"/>
    <p:sldId id="284" r:id="rId29"/>
    <p:sldId id="285" r:id="rId30"/>
    <p:sldId id="286" r:id="rId31"/>
    <p:sldId id="25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82" d="100"/>
          <a:sy n="82" d="100"/>
        </p:scale>
        <p:origin x="462"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B1A309-B787-B59C-BEA0-6E49B4715F6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3FD0489F-8B1D-4BBE-885B-84DD5C153C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B588D20-D3F4-64F6-6F27-7B84BCFF23C6}"/>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243267D4-2903-1CBF-720B-E6E056E20A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31BE8C4-732D-2202-144D-832247D1ACD4}"/>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389322275"/>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41A052F-6A94-B421-0856-01482AB691C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33C63A-6DAC-0EBC-AE96-B206A576DF1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E0AC7BC-8FE6-D468-05CC-4905D0E93705}"/>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DD240A46-CA36-0166-30AC-4A282D4150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242770-97A8-2977-1E08-0897ED59A7E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638773628"/>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384AA1-FB36-6123-0AB8-AEE4849F08B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696259D-4FD3-221E-F1D2-EAECDEDF5A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FD7DD06-32EB-0A08-3BEB-78D721EB0DCC}"/>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ECD750F8-262D-5E47-38FD-0B8DC22D12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ECCFED-F0C4-5D74-1D42-D301FFF3282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197733067"/>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F1E2C2-794B-0779-F452-D551CF15E7F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90F559-8F80-6AE0-29B5-9BE15ABC8DD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8BBE8A0-3E83-577A-0FFF-F44644EED90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0B7C0A2-C916-67C4-6333-ABADDD51B65A}"/>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6" name="Espace réservé du pied de page 5">
            <a:extLst>
              <a:ext uri="{FF2B5EF4-FFF2-40B4-BE49-F238E27FC236}">
                <a16:creationId xmlns:a16="http://schemas.microsoft.com/office/drawing/2014/main" id="{11F54050-02B5-864C-56CE-E73D7A2852E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19F2B2-7F3F-61A9-52A8-960F420C2F9F}"/>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690580767"/>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4D02C0-CBA4-2C6A-90D0-5326EA421254}"/>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D7F14C6-B75B-642A-AC41-12DCF39BD93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DB65B22-C851-0E1A-83E2-26A8BAF2271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D78002D-D2FE-F1BA-A20A-01A870E522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DAD8BF5-BBA7-8E9E-4C24-A60606D1899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016EDD-26B6-06B8-3F64-23F02C7AB894}"/>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8" name="Espace réservé du pied de page 7">
            <a:extLst>
              <a:ext uri="{FF2B5EF4-FFF2-40B4-BE49-F238E27FC236}">
                <a16:creationId xmlns:a16="http://schemas.microsoft.com/office/drawing/2014/main" id="{A6FE382A-1018-B037-E087-343ACDA3E83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CD7688C-5C5B-BDEE-60ED-E9BD94DDA5D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578103528"/>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DFB5F-D27A-FF09-64D2-23D17B9AA3E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0757527-97DC-9861-6167-1CD964548761}"/>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4" name="Espace réservé du pied de page 3">
            <a:extLst>
              <a:ext uri="{FF2B5EF4-FFF2-40B4-BE49-F238E27FC236}">
                <a16:creationId xmlns:a16="http://schemas.microsoft.com/office/drawing/2014/main" id="{39A339F7-0C5C-F2D4-C657-E255DD392ED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20795E7-7EF6-2686-4B50-DC1FDFEACC19}"/>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652352218"/>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55807E4-7520-62AD-4185-56EA89A98BD8}"/>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3" name="Espace réservé du pied de page 2">
            <a:extLst>
              <a:ext uri="{FF2B5EF4-FFF2-40B4-BE49-F238E27FC236}">
                <a16:creationId xmlns:a16="http://schemas.microsoft.com/office/drawing/2014/main" id="{6659455B-4E06-897C-A6A1-830F5C58980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9CF1417-C20E-9AF1-89C5-248015876F32}"/>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19375408"/>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E2E4F6-7F2E-48E7-871A-3DF1B1046D8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678A58B-FB2C-86A1-8BFA-ADE69381EA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C41446D-4D74-524B-7B1F-2B6A6FD89B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08B3178-20F6-B06C-60BC-522B8DC73AD1}"/>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6" name="Espace réservé du pied de page 5">
            <a:extLst>
              <a:ext uri="{FF2B5EF4-FFF2-40B4-BE49-F238E27FC236}">
                <a16:creationId xmlns:a16="http://schemas.microsoft.com/office/drawing/2014/main" id="{087F5006-129B-FCA9-BCD1-EA3E91A8724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ED235B9-2113-9C7A-6DB7-A5F8E67E1AD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548783494"/>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5D679A-15CF-6F89-11EF-B4B08F754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4050FC5-FF5A-FE77-B457-8DDD6BC8DA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465859FF-9875-24FC-A0CB-C30CC4EB21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AB83080-EDAF-7C10-3A9D-490996FEF7DD}"/>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6" name="Espace réservé du pied de page 5">
            <a:extLst>
              <a:ext uri="{FF2B5EF4-FFF2-40B4-BE49-F238E27FC236}">
                <a16:creationId xmlns:a16="http://schemas.microsoft.com/office/drawing/2014/main" id="{80A31007-D22E-64EE-9494-8249E94467F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9949464-2EE5-EB60-E4C8-FC4E1E293E56}"/>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2761662414"/>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542CB1-8228-9013-DB7A-BA566FFC3B9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850FBE3-FDB4-D81E-E2C0-32FF0A0B796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67FE9F-5162-CA82-2126-BD1E529B5E00}"/>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7D1C54E2-75DF-6391-0125-42286678F5B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B865303-49F4-F0F1-7505-84CC5E6BF062}"/>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3580417440"/>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362B6AE-B8FB-3698-C128-FB39B17A2D7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97E1D8E-3693-9115-87BD-CE985DB584F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1EB3E9-CD7F-8BD2-9285-724057C99391}"/>
              </a:ext>
            </a:extLst>
          </p:cNvPr>
          <p:cNvSpPr>
            <a:spLocks noGrp="1"/>
          </p:cNvSpPr>
          <p:nvPr>
            <p:ph type="dt" sz="half" idx="10"/>
          </p:nvPr>
        </p:nvSpPr>
        <p:spPr/>
        <p:txBody>
          <a:body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9F8EB040-98E6-A400-FAA9-1EE7954569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68ABE67-67D6-914E-A1C9-CF7F07407BAE}"/>
              </a:ext>
            </a:extLst>
          </p:cNvPr>
          <p:cNvSpPr>
            <a:spLocks noGrp="1"/>
          </p:cNvSpPr>
          <p:nvPr>
            <p:ph type="sldNum" sz="quarter" idx="12"/>
          </p:nvPr>
        </p:nvSpPr>
        <p:spPr/>
        <p:txBody>
          <a:bodyPr/>
          <a:lstStyle/>
          <a:p>
            <a:fld id="{DEDAE54C-EF6B-4C61-B071-7C1858537B2B}" type="slidenum">
              <a:rPr lang="fr-FR" smtClean="0"/>
              <a:t>‹N°›</a:t>
            </a:fld>
            <a:endParaRPr lang="fr-FR"/>
          </a:p>
        </p:txBody>
      </p:sp>
    </p:spTree>
    <p:extLst>
      <p:ext uri="{BB962C8B-B14F-4D97-AF65-F5344CB8AC3E}">
        <p14:creationId xmlns:p14="http://schemas.microsoft.com/office/powerpoint/2010/main" val="1328972486"/>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1DEB4E1-5BF3-109F-E43C-CFC7721281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DA2E5C3-496C-2B5A-B8FB-6F99EB1DD2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0873845-A340-DA83-A2FA-D952BCACB8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B260693-5E84-4965-A87B-ACADBD23534C}" type="datetimeFigureOut">
              <a:rPr lang="fr-FR" smtClean="0"/>
              <a:t>10/03/2026</a:t>
            </a:fld>
            <a:endParaRPr lang="fr-FR"/>
          </a:p>
        </p:txBody>
      </p:sp>
      <p:sp>
        <p:nvSpPr>
          <p:cNvPr id="5" name="Espace réservé du pied de page 4">
            <a:extLst>
              <a:ext uri="{FF2B5EF4-FFF2-40B4-BE49-F238E27FC236}">
                <a16:creationId xmlns:a16="http://schemas.microsoft.com/office/drawing/2014/main" id="{BCE3D6F2-A21C-80C1-8D54-616EDD6FA0E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1BF4F39-6A6B-6A18-34B3-7DA8823688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EDAE54C-EF6B-4C61-B071-7C1858537B2B}" type="slidenum">
              <a:rPr lang="fr-FR" smtClean="0"/>
              <a:t>‹N°›</a:t>
            </a:fld>
            <a:endParaRPr lang="fr-FR"/>
          </a:p>
        </p:txBody>
      </p:sp>
    </p:spTree>
    <p:extLst>
      <p:ext uri="{BB962C8B-B14F-4D97-AF65-F5344CB8AC3E}">
        <p14:creationId xmlns:p14="http://schemas.microsoft.com/office/powerpoint/2010/main" val="2103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gif"/><Relationship Id="rId1" Type="http://schemas.openxmlformats.org/officeDocument/2006/relationships/slideLayout" Target="../slideLayouts/slideLayout1.xml"/><Relationship Id="rId4" Type="http://schemas.openxmlformats.org/officeDocument/2006/relationships/image" Target="../media/image3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08759-8EFF-B25B-80CB-0B50F2741F2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A22F2EC-8E93-77C7-5392-2F9F269C3C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2239" y="279000"/>
            <a:ext cx="668287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4B74A8C5-7D55-92A5-04D9-DFFC4E22089B}"/>
              </a:ext>
            </a:extLst>
          </p:cNvPr>
          <p:cNvSpPr txBox="1"/>
          <p:nvPr/>
        </p:nvSpPr>
        <p:spPr>
          <a:xfrm>
            <a:off x="7163519" y="2869196"/>
            <a:ext cx="3938953" cy="1384995"/>
          </a:xfrm>
          <a:prstGeom prst="rect">
            <a:avLst/>
          </a:prstGeom>
          <a:noFill/>
        </p:spPr>
        <p:txBody>
          <a:bodyPr wrap="square">
            <a:spAutoFit/>
          </a:bodyPr>
          <a:lstStyle/>
          <a:p>
            <a:r>
              <a:rPr lang="fr-FR" sz="2800" b="1" dirty="0">
                <a:solidFill>
                  <a:schemeClr val="bg1"/>
                </a:solidFill>
              </a:rPr>
              <a:t>Hôtel d'</a:t>
            </a:r>
            <a:r>
              <a:rPr lang="fr-FR" sz="2800" b="1" dirty="0" err="1">
                <a:solidFill>
                  <a:schemeClr val="bg1"/>
                </a:solidFill>
              </a:rPr>
              <a:t>Assézat</a:t>
            </a:r>
            <a:r>
              <a:rPr lang="fr-FR" sz="2800" b="1" dirty="0">
                <a:solidFill>
                  <a:schemeClr val="bg1"/>
                </a:solidFill>
              </a:rPr>
              <a:t> à Toulouse; La cour intérieure.</a:t>
            </a:r>
          </a:p>
        </p:txBody>
      </p:sp>
      <p:sp>
        <p:nvSpPr>
          <p:cNvPr id="7" name="ZoneTexte 6">
            <a:extLst>
              <a:ext uri="{FF2B5EF4-FFF2-40B4-BE49-F238E27FC236}">
                <a16:creationId xmlns:a16="http://schemas.microsoft.com/office/drawing/2014/main" id="{E18C2872-B34F-51C4-84FD-BC2D7A940969}"/>
              </a:ext>
            </a:extLst>
          </p:cNvPr>
          <p:cNvSpPr txBox="1"/>
          <p:nvPr/>
        </p:nvSpPr>
        <p:spPr>
          <a:xfrm>
            <a:off x="7163519" y="1242646"/>
            <a:ext cx="4387669" cy="954107"/>
          </a:xfrm>
          <a:prstGeom prst="rect">
            <a:avLst/>
          </a:prstGeom>
          <a:noFill/>
        </p:spPr>
        <p:txBody>
          <a:bodyPr wrap="square" rtlCol="0">
            <a:spAutoFit/>
          </a:bodyPr>
          <a:lstStyle/>
          <a:p>
            <a:r>
              <a:rPr lang="fr-FR" sz="2800" b="1" dirty="0">
                <a:solidFill>
                  <a:schemeClr val="bg1"/>
                </a:solidFill>
              </a:rPr>
              <a:t>Hôtel d'</a:t>
            </a:r>
            <a:r>
              <a:rPr lang="fr-FR" sz="2800" b="1" dirty="0" err="1">
                <a:solidFill>
                  <a:schemeClr val="bg1"/>
                </a:solidFill>
              </a:rPr>
              <a:t>Assézat</a:t>
            </a:r>
            <a:r>
              <a:rPr lang="fr-FR" sz="2800" b="1" dirty="0">
                <a:solidFill>
                  <a:schemeClr val="bg1"/>
                </a:solidFill>
              </a:rPr>
              <a:t> musée De Toulouse  N°1</a:t>
            </a:r>
          </a:p>
        </p:txBody>
      </p:sp>
    </p:spTree>
    <p:extLst>
      <p:ext uri="{BB962C8B-B14F-4D97-AF65-F5344CB8AC3E}">
        <p14:creationId xmlns:p14="http://schemas.microsoft.com/office/powerpoint/2010/main" val="2599442672"/>
      </p:ext>
    </p:extLst>
  </p:cSld>
  <p:clrMapOvr>
    <a:masterClrMapping/>
  </p:clrMapOvr>
  <mc:AlternateContent xmlns:mc="http://schemas.openxmlformats.org/markup-compatibility/2006" xmlns:p14="http://schemas.microsoft.com/office/powerpoint/2010/main">
    <mc:Choice Requires="p14">
      <p:transition spd="slow" p14:dur="5500" advClick="0" advTm="13000">
        <p:sndAc>
          <p:stSnd loop="1">
            <p:snd r:embed="rId2" name="CLAUDE NOUGARO Toulouse (live).wav"/>
          </p:stSnd>
        </p:sndAc>
      </p:transition>
    </mc:Choice>
    <mc:Fallback xmlns="">
      <p:transition spd="slow" advClick="0" advTm="13000">
        <p:sndAc>
          <p:stSnd loop="1">
            <p:snd r:embed="rId4" name="CLAUDE NOUGARO Toulouse (liv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F9E8C-355D-CDCF-118C-A07D476B75D2}"/>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BA6EFDDC-AC0E-331F-70DD-770B1E3A890D}"/>
              </a:ext>
            </a:extLst>
          </p:cNvPr>
          <p:cNvSpPr txBox="1"/>
          <p:nvPr/>
        </p:nvSpPr>
        <p:spPr>
          <a:xfrm>
            <a:off x="422031" y="117693"/>
            <a:ext cx="11547230" cy="6740307"/>
          </a:xfrm>
          <a:prstGeom prst="rect">
            <a:avLst/>
          </a:prstGeom>
          <a:noFill/>
        </p:spPr>
        <p:txBody>
          <a:bodyPr wrap="square" rtlCol="0">
            <a:spAutoFit/>
          </a:bodyPr>
          <a:lstStyle/>
          <a:p>
            <a:r>
              <a:rPr lang="fr-FR" sz="3600" b="1" dirty="0">
                <a:solidFill>
                  <a:schemeClr val="bg1"/>
                </a:solidFill>
              </a:rPr>
              <a:t>L'hôtel d'</a:t>
            </a:r>
            <a:r>
              <a:rPr lang="fr-FR" sz="3600" b="1" dirty="0" err="1">
                <a:solidFill>
                  <a:schemeClr val="bg1"/>
                </a:solidFill>
              </a:rPr>
              <a:t>Assézat</a:t>
            </a:r>
            <a:r>
              <a:rPr lang="fr-FR" sz="3600" b="1" dirty="0">
                <a:solidFill>
                  <a:schemeClr val="bg1"/>
                </a:solidFill>
              </a:rPr>
              <a:t> est un hôtel particulier situé au 7 place d'</a:t>
            </a:r>
            <a:r>
              <a:rPr lang="fr-FR" sz="3600" b="1" dirty="0" err="1">
                <a:solidFill>
                  <a:schemeClr val="bg1"/>
                </a:solidFill>
              </a:rPr>
              <a:t>Assézat</a:t>
            </a:r>
            <a:r>
              <a:rPr lang="fr-FR" sz="3600" b="1" dirty="0">
                <a:solidFill>
                  <a:schemeClr val="bg1"/>
                </a:solidFill>
              </a:rPr>
              <a:t> à Toulouse dans la Haute-Garonne. Il a été élevé en 1555-1557 sur les plans de Nicolas Bachelier, le plus grand architecte toulousain de la Renaissance, puis terminé entre 1560 et 1562 par son fils, Dominique Bachelier. Derrière un portail d'entrée monumental se cache la cour intérieure, rénovée en 1993, où se déploient les façades classiques de l'hôtel. Il abrite le musée de la Fondation </a:t>
            </a:r>
            <a:r>
              <a:rPr lang="fr-FR" sz="3600" b="1" dirty="0" err="1">
                <a:solidFill>
                  <a:schemeClr val="bg1"/>
                </a:solidFill>
              </a:rPr>
              <a:t>Bemberg</a:t>
            </a:r>
            <a:r>
              <a:rPr lang="fr-FR" sz="3600" b="1" dirty="0">
                <a:solidFill>
                  <a:schemeClr val="bg1"/>
                </a:solidFill>
              </a:rPr>
              <a:t> qui y présente ses collections d'art, notamment de peinture, du XVe au début du XXe siècle. Il est classé monument historique depuis 1914.</a:t>
            </a:r>
          </a:p>
        </p:txBody>
      </p:sp>
    </p:spTree>
    <p:extLst>
      <p:ext uri="{BB962C8B-B14F-4D97-AF65-F5344CB8AC3E}">
        <p14:creationId xmlns:p14="http://schemas.microsoft.com/office/powerpoint/2010/main" val="935565632"/>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AAE0F-356F-5407-622E-475A095E97B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0184D8A-B2F6-5E6A-450C-97EB10BE8D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0788" y="279000"/>
            <a:ext cx="713207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9B49159-4A44-9EEB-964A-FEF28A800813}"/>
              </a:ext>
            </a:extLst>
          </p:cNvPr>
          <p:cNvSpPr txBox="1"/>
          <p:nvPr/>
        </p:nvSpPr>
        <p:spPr>
          <a:xfrm>
            <a:off x="419136" y="2836984"/>
            <a:ext cx="4094250" cy="1384995"/>
          </a:xfrm>
          <a:prstGeom prst="rect">
            <a:avLst/>
          </a:prstGeom>
          <a:noFill/>
        </p:spPr>
        <p:txBody>
          <a:bodyPr wrap="square" rtlCol="0">
            <a:spAutoFit/>
          </a:bodyPr>
          <a:lstStyle/>
          <a:p>
            <a:r>
              <a:rPr lang="fr-FR" sz="2800" b="1">
                <a:solidFill>
                  <a:schemeClr val="bg1"/>
                </a:solidFill>
              </a:rPr>
              <a:t>(Toulouse)_Pavement_mosaïqué_Musée_Saint_-Raymond_98.10.130</a:t>
            </a:r>
            <a:endParaRPr lang="fr-FR" sz="2800" b="1" dirty="0">
              <a:solidFill>
                <a:schemeClr val="bg1"/>
              </a:solidFill>
            </a:endParaRPr>
          </a:p>
        </p:txBody>
      </p:sp>
    </p:spTree>
    <p:extLst>
      <p:ext uri="{BB962C8B-B14F-4D97-AF65-F5344CB8AC3E}">
        <p14:creationId xmlns:p14="http://schemas.microsoft.com/office/powerpoint/2010/main" val="3032300059"/>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F239F-949C-6BD7-ADFE-6C0510BE2E7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ADF590F-1857-A00C-D52A-66E3A63F3E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8635" y="301893"/>
            <a:ext cx="9396000" cy="6254213"/>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387D1C1-8313-3BDC-42F4-153AB2074ABF}"/>
              </a:ext>
            </a:extLst>
          </p:cNvPr>
          <p:cNvSpPr txBox="1"/>
          <p:nvPr/>
        </p:nvSpPr>
        <p:spPr>
          <a:xfrm>
            <a:off x="9824635" y="3130062"/>
            <a:ext cx="2121877" cy="954107"/>
          </a:xfrm>
          <a:prstGeom prst="rect">
            <a:avLst/>
          </a:prstGeom>
          <a:noFill/>
        </p:spPr>
        <p:txBody>
          <a:bodyPr wrap="square" rtlCol="0">
            <a:spAutoFit/>
          </a:bodyPr>
          <a:lstStyle/>
          <a:p>
            <a:r>
              <a:rPr lang="fr-FR" sz="2800" b="1">
                <a:solidFill>
                  <a:schemeClr val="bg1"/>
                </a:solidFill>
              </a:rPr>
              <a:t>L'hôtel vu de la rue.</a:t>
            </a:r>
            <a:endParaRPr lang="fr-FR" sz="2800" b="1" dirty="0">
              <a:solidFill>
                <a:schemeClr val="bg1"/>
              </a:solidFill>
            </a:endParaRPr>
          </a:p>
        </p:txBody>
      </p:sp>
    </p:spTree>
    <p:extLst>
      <p:ext uri="{BB962C8B-B14F-4D97-AF65-F5344CB8AC3E}">
        <p14:creationId xmlns:p14="http://schemas.microsoft.com/office/powerpoint/2010/main" val="1939163948"/>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F2D671-9D04-3BD2-3A9C-135C775CA78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9BB1A8D-F426-5FB3-F8B3-A33C82A4F6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68818" y="279000"/>
            <a:ext cx="740495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873DA2E-545B-8F80-F7DC-A176F22040EB}"/>
              </a:ext>
            </a:extLst>
          </p:cNvPr>
          <p:cNvSpPr txBox="1"/>
          <p:nvPr/>
        </p:nvSpPr>
        <p:spPr>
          <a:xfrm>
            <a:off x="1055077" y="3690610"/>
            <a:ext cx="3800603" cy="523220"/>
          </a:xfrm>
          <a:prstGeom prst="rect">
            <a:avLst/>
          </a:prstGeom>
          <a:noFill/>
        </p:spPr>
        <p:txBody>
          <a:bodyPr wrap="square" rtlCol="0">
            <a:spAutoFit/>
          </a:bodyPr>
          <a:lstStyle/>
          <a:p>
            <a:r>
              <a:rPr lang="fr-FR" sz="2800" b="1">
                <a:solidFill>
                  <a:schemeClr val="bg1"/>
                </a:solidFill>
              </a:rPr>
              <a:t>L'entrée de l'hôtel.</a:t>
            </a:r>
            <a:endParaRPr lang="fr-FR" sz="2800" b="1" dirty="0">
              <a:solidFill>
                <a:schemeClr val="bg1"/>
              </a:solidFill>
            </a:endParaRPr>
          </a:p>
        </p:txBody>
      </p:sp>
    </p:spTree>
    <p:extLst>
      <p:ext uri="{BB962C8B-B14F-4D97-AF65-F5344CB8AC3E}">
        <p14:creationId xmlns:p14="http://schemas.microsoft.com/office/powerpoint/2010/main" val="2213235331"/>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7278D-3B0F-E13A-7BE4-745CA62818B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BEEF2BB-5D40-9526-057A-6C5EBADE20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2527"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531EDC6-179C-F2EC-1285-B98381D0E658}"/>
              </a:ext>
            </a:extLst>
          </p:cNvPr>
          <p:cNvSpPr txBox="1"/>
          <p:nvPr/>
        </p:nvSpPr>
        <p:spPr>
          <a:xfrm>
            <a:off x="8475785" y="3235569"/>
            <a:ext cx="3622430" cy="954107"/>
          </a:xfrm>
          <a:prstGeom prst="rect">
            <a:avLst/>
          </a:prstGeom>
          <a:noFill/>
        </p:spPr>
        <p:txBody>
          <a:bodyPr wrap="square" rtlCol="0">
            <a:spAutoFit/>
          </a:bodyPr>
          <a:lstStyle/>
          <a:p>
            <a:r>
              <a:rPr lang="fr-FR" sz="2800" b="1">
                <a:solidFill>
                  <a:schemeClr val="bg1"/>
                </a:solidFill>
              </a:rPr>
              <a:t>Sous le porche d'entrée.</a:t>
            </a:r>
            <a:endParaRPr lang="fr-FR" sz="2800" b="1" dirty="0">
              <a:solidFill>
                <a:schemeClr val="bg1"/>
              </a:solidFill>
            </a:endParaRPr>
          </a:p>
        </p:txBody>
      </p:sp>
    </p:spTree>
    <p:extLst>
      <p:ext uri="{BB962C8B-B14F-4D97-AF65-F5344CB8AC3E}">
        <p14:creationId xmlns:p14="http://schemas.microsoft.com/office/powerpoint/2010/main" val="2439911626"/>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50111-141C-67FF-381B-AB0A7A4D1CD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09AE5A5-D860-B160-5D4D-4DE089DDD5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90246" y="279000"/>
            <a:ext cx="897994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2991DED-B4F8-5FA8-553B-BCFFE622FFA8}"/>
              </a:ext>
            </a:extLst>
          </p:cNvPr>
          <p:cNvSpPr txBox="1"/>
          <p:nvPr/>
        </p:nvSpPr>
        <p:spPr>
          <a:xfrm>
            <a:off x="1031631" y="3200400"/>
            <a:ext cx="2836985" cy="954107"/>
          </a:xfrm>
          <a:prstGeom prst="rect">
            <a:avLst/>
          </a:prstGeom>
          <a:noFill/>
        </p:spPr>
        <p:txBody>
          <a:bodyPr wrap="square" rtlCol="0">
            <a:spAutoFit/>
          </a:bodyPr>
          <a:lstStyle/>
          <a:p>
            <a:r>
              <a:rPr lang="fr-FR" sz="2800" b="1">
                <a:solidFill>
                  <a:schemeClr val="bg1"/>
                </a:solidFill>
              </a:rPr>
              <a:t>La cour d'honneur.</a:t>
            </a:r>
            <a:endParaRPr lang="fr-FR" sz="2800" b="1" dirty="0">
              <a:solidFill>
                <a:schemeClr val="bg1"/>
              </a:solidFill>
            </a:endParaRPr>
          </a:p>
        </p:txBody>
      </p:sp>
    </p:spTree>
    <p:extLst>
      <p:ext uri="{BB962C8B-B14F-4D97-AF65-F5344CB8AC3E}">
        <p14:creationId xmlns:p14="http://schemas.microsoft.com/office/powerpoint/2010/main" val="356190751"/>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E46E0F-0483-907A-C6E2-47459A39338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699177D-5098-24B9-5D27-3FED0A26D3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218" y="279000"/>
            <a:ext cx="8461696"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552FA86-E8B9-705F-624A-F2CCB19905B3}"/>
              </a:ext>
            </a:extLst>
          </p:cNvPr>
          <p:cNvSpPr txBox="1"/>
          <p:nvPr/>
        </p:nvSpPr>
        <p:spPr>
          <a:xfrm>
            <a:off x="8732914" y="2520462"/>
            <a:ext cx="3187868" cy="1077218"/>
          </a:xfrm>
          <a:prstGeom prst="rect">
            <a:avLst/>
          </a:prstGeom>
          <a:noFill/>
        </p:spPr>
        <p:txBody>
          <a:bodyPr wrap="square" rtlCol="0">
            <a:spAutoFit/>
          </a:bodyPr>
          <a:lstStyle/>
          <a:p>
            <a:r>
              <a:rPr lang="fr-FR" sz="3200" b="1">
                <a:solidFill>
                  <a:schemeClr val="bg1"/>
                </a:solidFill>
              </a:rPr>
              <a:t>Les façades classiques.</a:t>
            </a:r>
            <a:endParaRPr lang="fr-FR" sz="3200" b="1" dirty="0">
              <a:solidFill>
                <a:schemeClr val="bg1"/>
              </a:solidFill>
            </a:endParaRPr>
          </a:p>
        </p:txBody>
      </p:sp>
    </p:spTree>
    <p:extLst>
      <p:ext uri="{BB962C8B-B14F-4D97-AF65-F5344CB8AC3E}">
        <p14:creationId xmlns:p14="http://schemas.microsoft.com/office/powerpoint/2010/main" val="3947756023"/>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2F2A5-457A-A6C8-36DA-A48193F8A43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A2AFCCA-76C7-3B19-40AD-79C26D48F1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6416" y="279000"/>
            <a:ext cx="811267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47E0BBB-71DE-FCE5-6EE5-989DA8C94B47}"/>
              </a:ext>
            </a:extLst>
          </p:cNvPr>
          <p:cNvSpPr txBox="1"/>
          <p:nvPr/>
        </p:nvSpPr>
        <p:spPr>
          <a:xfrm>
            <a:off x="973015" y="3429000"/>
            <a:ext cx="2508739" cy="1815882"/>
          </a:xfrm>
          <a:prstGeom prst="rect">
            <a:avLst/>
          </a:prstGeom>
          <a:noFill/>
        </p:spPr>
        <p:txBody>
          <a:bodyPr wrap="square" rtlCol="0">
            <a:spAutoFit/>
          </a:bodyPr>
          <a:lstStyle/>
          <a:p>
            <a:r>
              <a:rPr lang="fr-FR" sz="2800" b="1">
                <a:solidFill>
                  <a:schemeClr val="bg1"/>
                </a:solidFill>
              </a:rPr>
              <a:t>Superposition des trois ordres classiques.</a:t>
            </a:r>
            <a:endParaRPr lang="fr-FR" sz="2800" b="1" dirty="0">
              <a:solidFill>
                <a:schemeClr val="bg1"/>
              </a:solidFill>
            </a:endParaRPr>
          </a:p>
        </p:txBody>
      </p:sp>
    </p:spTree>
    <p:extLst>
      <p:ext uri="{BB962C8B-B14F-4D97-AF65-F5344CB8AC3E}">
        <p14:creationId xmlns:p14="http://schemas.microsoft.com/office/powerpoint/2010/main" val="1210736094"/>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A19C4-CEC1-51C1-6725-08469F3E86F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D3F3D69-E525-F2D6-747B-A9BCA4E4DE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3742" y="279000"/>
            <a:ext cx="7182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CD0425E-5F32-1646-D737-31D27529A87F}"/>
              </a:ext>
            </a:extLst>
          </p:cNvPr>
          <p:cNvSpPr txBox="1"/>
          <p:nvPr/>
        </p:nvSpPr>
        <p:spPr>
          <a:xfrm>
            <a:off x="7842738" y="2942492"/>
            <a:ext cx="3945520" cy="954107"/>
          </a:xfrm>
          <a:prstGeom prst="rect">
            <a:avLst/>
          </a:prstGeom>
          <a:noFill/>
        </p:spPr>
        <p:txBody>
          <a:bodyPr wrap="square" rtlCol="0">
            <a:spAutoFit/>
          </a:bodyPr>
          <a:lstStyle/>
          <a:p>
            <a:r>
              <a:rPr lang="fr-FR" sz="2800" b="1">
                <a:solidFill>
                  <a:schemeClr val="bg1"/>
                </a:solidFill>
              </a:rPr>
              <a:t>Influence d'une gravure de Serlio.</a:t>
            </a:r>
            <a:endParaRPr lang="fr-FR" sz="2800" b="1" dirty="0">
              <a:solidFill>
                <a:schemeClr val="bg1"/>
              </a:solidFill>
            </a:endParaRPr>
          </a:p>
        </p:txBody>
      </p:sp>
    </p:spTree>
    <p:extLst>
      <p:ext uri="{BB962C8B-B14F-4D97-AF65-F5344CB8AC3E}">
        <p14:creationId xmlns:p14="http://schemas.microsoft.com/office/powerpoint/2010/main" val="1252607562"/>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DE2CD-9F30-C900-2F72-DCBBE689B83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73B5620-D808-FCB3-6D59-C245111333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3367" y="297000"/>
            <a:ext cx="419126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B851832-ADCD-2DC4-0736-704C7EB56486}"/>
              </a:ext>
            </a:extLst>
          </p:cNvPr>
          <p:cNvSpPr txBox="1"/>
          <p:nvPr/>
        </p:nvSpPr>
        <p:spPr>
          <a:xfrm>
            <a:off x="1543961" y="3200399"/>
            <a:ext cx="2239107" cy="1815882"/>
          </a:xfrm>
          <a:prstGeom prst="rect">
            <a:avLst/>
          </a:prstGeom>
          <a:noFill/>
        </p:spPr>
        <p:txBody>
          <a:bodyPr wrap="square" rtlCol="0">
            <a:spAutoFit/>
          </a:bodyPr>
          <a:lstStyle/>
          <a:p>
            <a:r>
              <a:rPr lang="fr-FR" sz="2800" b="1">
                <a:solidFill>
                  <a:schemeClr val="bg1"/>
                </a:solidFill>
              </a:rPr>
              <a:t>Colonnes cannelées et rudentées.</a:t>
            </a:r>
            <a:endParaRPr lang="fr-FR" sz="2800" b="1" dirty="0">
              <a:solidFill>
                <a:schemeClr val="bg1"/>
              </a:solidFill>
            </a:endParaRPr>
          </a:p>
        </p:txBody>
      </p:sp>
    </p:spTree>
    <p:extLst>
      <p:ext uri="{BB962C8B-B14F-4D97-AF65-F5344CB8AC3E}">
        <p14:creationId xmlns:p14="http://schemas.microsoft.com/office/powerpoint/2010/main" val="2057506740"/>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547ED-BC20-C93D-AC57-7995EE5BB21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34EFB9B-38E3-C646-9997-6730BBB299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1228" y="315000"/>
            <a:ext cx="9345664" cy="62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F7555D0-7068-D637-AA41-97C5F7F7EC1B}"/>
              </a:ext>
            </a:extLst>
          </p:cNvPr>
          <p:cNvSpPr txBox="1"/>
          <p:nvPr/>
        </p:nvSpPr>
        <p:spPr>
          <a:xfrm>
            <a:off x="9756892" y="3429000"/>
            <a:ext cx="2215662" cy="1384995"/>
          </a:xfrm>
          <a:prstGeom prst="rect">
            <a:avLst/>
          </a:prstGeom>
          <a:noFill/>
        </p:spPr>
        <p:txBody>
          <a:bodyPr wrap="square" rtlCol="0">
            <a:spAutoFit/>
          </a:bodyPr>
          <a:lstStyle/>
          <a:p>
            <a:r>
              <a:rPr lang="fr-FR" sz="2800" b="1" dirty="0">
                <a:solidFill>
                  <a:schemeClr val="bg1"/>
                </a:solidFill>
              </a:rPr>
              <a:t>Chapiteaux doriques.</a:t>
            </a:r>
          </a:p>
          <a:p>
            <a:endParaRPr lang="fr-FR" sz="2800" b="1" dirty="0">
              <a:solidFill>
                <a:schemeClr val="bg1"/>
              </a:solidFill>
            </a:endParaRPr>
          </a:p>
        </p:txBody>
      </p:sp>
    </p:spTree>
    <p:extLst>
      <p:ext uri="{BB962C8B-B14F-4D97-AF65-F5344CB8AC3E}">
        <p14:creationId xmlns:p14="http://schemas.microsoft.com/office/powerpoint/2010/main" val="334695530"/>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7D99A-2CE8-3224-7AA1-123E0EBEBA6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B604673-05AD-0DDE-C2CA-78CE5B5C40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2269" y="279000"/>
            <a:ext cx="9967462"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44070271"/>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5BE09-B463-2D1F-F53F-684AEDF28407}"/>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026B63BC-9446-D6F9-BBEE-BB4BD0DFB7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9655" y="297000"/>
            <a:ext cx="9399691"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926D4E3D-199B-32BA-B650-AE92468F2FED}"/>
              </a:ext>
            </a:extLst>
          </p:cNvPr>
          <p:cNvSpPr txBox="1"/>
          <p:nvPr/>
        </p:nvSpPr>
        <p:spPr>
          <a:xfrm>
            <a:off x="282654" y="3429000"/>
            <a:ext cx="2332892" cy="954107"/>
          </a:xfrm>
          <a:prstGeom prst="rect">
            <a:avLst/>
          </a:prstGeom>
          <a:noFill/>
        </p:spPr>
        <p:txBody>
          <a:bodyPr wrap="square" rtlCol="0">
            <a:spAutoFit/>
          </a:bodyPr>
          <a:lstStyle/>
          <a:p>
            <a:r>
              <a:rPr lang="fr-FR" sz="2800" b="1">
                <a:solidFill>
                  <a:schemeClr val="bg1"/>
                </a:solidFill>
              </a:rPr>
              <a:t>Chapiteaux ioniques.</a:t>
            </a:r>
            <a:endParaRPr lang="fr-FR" sz="2800" b="1" dirty="0">
              <a:solidFill>
                <a:schemeClr val="bg1"/>
              </a:solidFill>
            </a:endParaRPr>
          </a:p>
        </p:txBody>
      </p:sp>
    </p:spTree>
    <p:extLst>
      <p:ext uri="{BB962C8B-B14F-4D97-AF65-F5344CB8AC3E}">
        <p14:creationId xmlns:p14="http://schemas.microsoft.com/office/powerpoint/2010/main" val="2520209853"/>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ABB7E-4525-2551-9DF0-1E95F88E329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AEFE7F2-71AD-C81F-F852-DCE8D9C235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165" y="279000"/>
            <a:ext cx="945370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6B000ED-90C2-0E5D-FE21-9B6B2C78EF1C}"/>
              </a:ext>
            </a:extLst>
          </p:cNvPr>
          <p:cNvSpPr txBox="1"/>
          <p:nvPr/>
        </p:nvSpPr>
        <p:spPr>
          <a:xfrm>
            <a:off x="9929446" y="2766646"/>
            <a:ext cx="2344616" cy="954107"/>
          </a:xfrm>
          <a:prstGeom prst="rect">
            <a:avLst/>
          </a:prstGeom>
          <a:noFill/>
        </p:spPr>
        <p:txBody>
          <a:bodyPr wrap="square" rtlCol="0">
            <a:spAutoFit/>
          </a:bodyPr>
          <a:lstStyle/>
          <a:p>
            <a:r>
              <a:rPr lang="fr-FR" sz="2800" b="1">
                <a:solidFill>
                  <a:schemeClr val="bg1"/>
                </a:solidFill>
              </a:rPr>
              <a:t>Chapiteaux corinthiens.</a:t>
            </a:r>
            <a:endParaRPr lang="fr-FR" sz="2800" b="1" dirty="0">
              <a:solidFill>
                <a:schemeClr val="bg1"/>
              </a:solidFill>
            </a:endParaRPr>
          </a:p>
        </p:txBody>
      </p:sp>
    </p:spTree>
    <p:extLst>
      <p:ext uri="{BB962C8B-B14F-4D97-AF65-F5344CB8AC3E}">
        <p14:creationId xmlns:p14="http://schemas.microsoft.com/office/powerpoint/2010/main" val="3469718110"/>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770F2-3649-252C-850B-58E67C9CC5F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316DE37-069C-E8FE-40C7-2402CB8688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3452" y="279000"/>
            <a:ext cx="524090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BDA5505-26B4-8CCA-E66E-FB3B83058CA4}"/>
              </a:ext>
            </a:extLst>
          </p:cNvPr>
          <p:cNvSpPr txBox="1"/>
          <p:nvPr/>
        </p:nvSpPr>
        <p:spPr>
          <a:xfrm>
            <a:off x="5228492" y="6055780"/>
            <a:ext cx="2145323" cy="523220"/>
          </a:xfrm>
          <a:prstGeom prst="rect">
            <a:avLst/>
          </a:prstGeom>
          <a:noFill/>
        </p:spPr>
        <p:txBody>
          <a:bodyPr wrap="square" rtlCol="0">
            <a:spAutoFit/>
          </a:bodyPr>
          <a:lstStyle/>
          <a:p>
            <a:r>
              <a:rPr lang="fr-FR" sz="2800" b="1">
                <a:solidFill>
                  <a:schemeClr val="bg1"/>
                </a:solidFill>
              </a:rPr>
              <a:t>Fenêtre.</a:t>
            </a:r>
            <a:endParaRPr lang="fr-FR" sz="2800" b="1" dirty="0">
              <a:solidFill>
                <a:schemeClr val="bg1"/>
              </a:solidFill>
            </a:endParaRPr>
          </a:p>
        </p:txBody>
      </p:sp>
    </p:spTree>
    <p:extLst>
      <p:ext uri="{BB962C8B-B14F-4D97-AF65-F5344CB8AC3E}">
        <p14:creationId xmlns:p14="http://schemas.microsoft.com/office/powerpoint/2010/main" val="1501132947"/>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C6A0D1-89E5-D2F3-8D1C-AD666E20E15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D68D421-FFE7-93C8-CA42-0908816F80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1539" y="274049"/>
            <a:ext cx="8208000" cy="6309901"/>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271EC26-2CDB-73BA-5BD0-90271AD37002}"/>
              </a:ext>
            </a:extLst>
          </p:cNvPr>
          <p:cNvSpPr txBox="1"/>
          <p:nvPr/>
        </p:nvSpPr>
        <p:spPr>
          <a:xfrm>
            <a:off x="1524000" y="3786555"/>
            <a:ext cx="3118339" cy="1077218"/>
          </a:xfrm>
          <a:prstGeom prst="rect">
            <a:avLst/>
          </a:prstGeom>
          <a:noFill/>
        </p:spPr>
        <p:txBody>
          <a:bodyPr wrap="square" rtlCol="0">
            <a:spAutoFit/>
          </a:bodyPr>
          <a:lstStyle/>
          <a:p>
            <a:r>
              <a:rPr lang="fr-FR" sz="3200" b="1">
                <a:solidFill>
                  <a:schemeClr val="bg1"/>
                </a:solidFill>
              </a:rPr>
              <a:t>Fenêtre serlienne.</a:t>
            </a:r>
            <a:endParaRPr lang="fr-FR" sz="3200" b="1" dirty="0">
              <a:solidFill>
                <a:schemeClr val="bg1"/>
              </a:solidFill>
            </a:endParaRPr>
          </a:p>
        </p:txBody>
      </p:sp>
    </p:spTree>
    <p:extLst>
      <p:ext uri="{BB962C8B-B14F-4D97-AF65-F5344CB8AC3E}">
        <p14:creationId xmlns:p14="http://schemas.microsoft.com/office/powerpoint/2010/main" val="1682087631"/>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CEEF2-D61B-4011-2EA5-8D61C1E7FA0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10C5539-C3FB-03E8-6BCE-910A6F7FEA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331" y="297000"/>
            <a:ext cx="6438373"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3848FCB-C826-5D38-80FA-5727CD353538}"/>
              </a:ext>
            </a:extLst>
          </p:cNvPr>
          <p:cNvSpPr txBox="1"/>
          <p:nvPr/>
        </p:nvSpPr>
        <p:spPr>
          <a:xfrm>
            <a:off x="7080738" y="3059723"/>
            <a:ext cx="2790093" cy="1384995"/>
          </a:xfrm>
          <a:prstGeom prst="rect">
            <a:avLst/>
          </a:prstGeom>
          <a:noFill/>
        </p:spPr>
        <p:txBody>
          <a:bodyPr wrap="square" rtlCol="0">
            <a:spAutoFit/>
          </a:bodyPr>
          <a:lstStyle/>
          <a:p>
            <a:r>
              <a:rPr lang="fr-FR" sz="2800" b="1">
                <a:solidFill>
                  <a:schemeClr val="bg1"/>
                </a:solidFill>
              </a:rPr>
              <a:t>Mufle de lion faisant office de gargouille.</a:t>
            </a:r>
            <a:endParaRPr lang="fr-FR" sz="2800" b="1" dirty="0">
              <a:solidFill>
                <a:schemeClr val="bg1"/>
              </a:solidFill>
            </a:endParaRPr>
          </a:p>
        </p:txBody>
      </p:sp>
    </p:spTree>
    <p:extLst>
      <p:ext uri="{BB962C8B-B14F-4D97-AF65-F5344CB8AC3E}">
        <p14:creationId xmlns:p14="http://schemas.microsoft.com/office/powerpoint/2010/main" val="2624152395"/>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B5B65-2206-CBBA-3256-2BA19275331C}"/>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02DCECA2-D474-F4E2-7F40-19DC4CE2BB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5079" y="153000"/>
            <a:ext cx="3081841" cy="65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B9ED1BAB-46A4-9AC8-72F7-EE65A66E3CB1}"/>
              </a:ext>
            </a:extLst>
          </p:cNvPr>
          <p:cNvSpPr txBox="1"/>
          <p:nvPr/>
        </p:nvSpPr>
        <p:spPr>
          <a:xfrm>
            <a:off x="2461846" y="3736068"/>
            <a:ext cx="2679387" cy="954107"/>
          </a:xfrm>
          <a:prstGeom prst="rect">
            <a:avLst/>
          </a:prstGeom>
          <a:noFill/>
        </p:spPr>
        <p:txBody>
          <a:bodyPr wrap="square" rtlCol="0">
            <a:spAutoFit/>
          </a:bodyPr>
          <a:lstStyle/>
          <a:p>
            <a:r>
              <a:rPr lang="fr-FR" sz="2800" b="1">
                <a:solidFill>
                  <a:schemeClr val="bg1"/>
                </a:solidFill>
              </a:rPr>
              <a:t>La tour d'escalier.</a:t>
            </a:r>
            <a:endParaRPr lang="fr-FR" sz="2800" b="1" dirty="0">
              <a:solidFill>
                <a:schemeClr val="bg1"/>
              </a:solidFill>
            </a:endParaRPr>
          </a:p>
        </p:txBody>
      </p:sp>
    </p:spTree>
    <p:extLst>
      <p:ext uri="{BB962C8B-B14F-4D97-AF65-F5344CB8AC3E}">
        <p14:creationId xmlns:p14="http://schemas.microsoft.com/office/powerpoint/2010/main" val="1030196900"/>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F2D7D-51B6-4C86-3AD1-5046617E7EE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018C736-6B59-CB01-7E18-39A3BF4FF3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3266" y="279000"/>
            <a:ext cx="418546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FA7E3BB-875B-75EC-F772-D31965963992}"/>
              </a:ext>
            </a:extLst>
          </p:cNvPr>
          <p:cNvSpPr txBox="1"/>
          <p:nvPr/>
        </p:nvSpPr>
        <p:spPr>
          <a:xfrm>
            <a:off x="8358554" y="3141785"/>
            <a:ext cx="3598984" cy="954107"/>
          </a:xfrm>
          <a:prstGeom prst="rect">
            <a:avLst/>
          </a:prstGeom>
          <a:noFill/>
        </p:spPr>
        <p:txBody>
          <a:bodyPr wrap="square" rtlCol="0">
            <a:spAutoFit/>
          </a:bodyPr>
          <a:lstStyle/>
          <a:p>
            <a:r>
              <a:rPr lang="fr-FR" sz="2800" b="1">
                <a:solidFill>
                  <a:schemeClr val="bg1"/>
                </a:solidFill>
              </a:rPr>
              <a:t>Sommet_de_la_tour_de_l'hôtel_Assézat</a:t>
            </a:r>
            <a:endParaRPr lang="fr-FR" sz="2800" b="1" dirty="0">
              <a:solidFill>
                <a:schemeClr val="bg1"/>
              </a:solidFill>
            </a:endParaRPr>
          </a:p>
        </p:txBody>
      </p:sp>
    </p:spTree>
    <p:extLst>
      <p:ext uri="{BB962C8B-B14F-4D97-AF65-F5344CB8AC3E}">
        <p14:creationId xmlns:p14="http://schemas.microsoft.com/office/powerpoint/2010/main" val="3074474812"/>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AFB5F-C8FA-000D-8578-8CDF126B898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286CF32-347B-BEC1-9999-5EC9165243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1566" y="297000"/>
            <a:ext cx="6238008"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AE587A-A2F8-CDC6-D641-4C07CC5F0DD9}"/>
              </a:ext>
            </a:extLst>
          </p:cNvPr>
          <p:cNvSpPr txBox="1"/>
          <p:nvPr/>
        </p:nvSpPr>
        <p:spPr>
          <a:xfrm>
            <a:off x="445477" y="3540369"/>
            <a:ext cx="2074985" cy="1569660"/>
          </a:xfrm>
          <a:prstGeom prst="rect">
            <a:avLst/>
          </a:prstGeom>
          <a:noFill/>
        </p:spPr>
        <p:txBody>
          <a:bodyPr wrap="square" rtlCol="0">
            <a:spAutoFit/>
          </a:bodyPr>
          <a:lstStyle/>
          <a:p>
            <a:r>
              <a:rPr lang="fr-FR" sz="3200" b="1">
                <a:solidFill>
                  <a:schemeClr val="bg1"/>
                </a:solidFill>
              </a:rPr>
              <a:t>Le sommet de la tour.</a:t>
            </a:r>
            <a:endParaRPr lang="fr-FR" sz="3200" b="1" dirty="0">
              <a:solidFill>
                <a:schemeClr val="bg1"/>
              </a:solidFill>
            </a:endParaRPr>
          </a:p>
        </p:txBody>
      </p:sp>
    </p:spTree>
    <p:extLst>
      <p:ext uri="{BB962C8B-B14F-4D97-AF65-F5344CB8AC3E}">
        <p14:creationId xmlns:p14="http://schemas.microsoft.com/office/powerpoint/2010/main" val="3898273656"/>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73073-C1AA-4232-619B-36B68710240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96FC601-3FA7-FA43-BEF2-F418A8C6AF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9758" y="297000"/>
            <a:ext cx="4698000"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BBB95EB-4FFC-014E-6168-4F82625DCFB2}"/>
              </a:ext>
            </a:extLst>
          </p:cNvPr>
          <p:cNvSpPr txBox="1"/>
          <p:nvPr/>
        </p:nvSpPr>
        <p:spPr>
          <a:xfrm>
            <a:off x="8452338" y="3024554"/>
            <a:ext cx="3540370" cy="1077218"/>
          </a:xfrm>
          <a:prstGeom prst="rect">
            <a:avLst/>
          </a:prstGeom>
          <a:noFill/>
        </p:spPr>
        <p:txBody>
          <a:bodyPr wrap="square" rtlCol="0">
            <a:spAutoFit/>
          </a:bodyPr>
          <a:lstStyle/>
          <a:p>
            <a:r>
              <a:rPr lang="fr-FR" sz="3200" b="1">
                <a:solidFill>
                  <a:schemeClr val="bg1"/>
                </a:solidFill>
              </a:rPr>
              <a:t>Porte de l'escalier d'honneur.</a:t>
            </a:r>
            <a:endParaRPr lang="fr-FR" sz="3200" b="1" dirty="0">
              <a:solidFill>
                <a:schemeClr val="bg1"/>
              </a:solidFill>
            </a:endParaRPr>
          </a:p>
        </p:txBody>
      </p:sp>
    </p:spTree>
    <p:extLst>
      <p:ext uri="{BB962C8B-B14F-4D97-AF65-F5344CB8AC3E}">
        <p14:creationId xmlns:p14="http://schemas.microsoft.com/office/powerpoint/2010/main" val="3435179149"/>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1FD10-22F1-4911-A0B9-F335456B1BB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7CDF2DB-B954-09DB-D47B-0AF787D7D0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6779" y="279000"/>
            <a:ext cx="473239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8273228-7C8C-01D6-B8F5-5002EF576F0F}"/>
              </a:ext>
            </a:extLst>
          </p:cNvPr>
          <p:cNvSpPr txBox="1"/>
          <p:nvPr/>
        </p:nvSpPr>
        <p:spPr>
          <a:xfrm>
            <a:off x="410308" y="3598984"/>
            <a:ext cx="2934071" cy="1384995"/>
          </a:xfrm>
          <a:prstGeom prst="rect">
            <a:avLst/>
          </a:prstGeom>
          <a:noFill/>
        </p:spPr>
        <p:txBody>
          <a:bodyPr wrap="square" rtlCol="0">
            <a:spAutoFit/>
          </a:bodyPr>
          <a:lstStyle/>
          <a:p>
            <a:r>
              <a:rPr lang="fr-FR" sz="2800" b="1" dirty="0" err="1">
                <a:solidFill>
                  <a:schemeClr val="bg1"/>
                </a:solidFill>
              </a:rPr>
              <a:t>Hôtel_d'Assézat</a:t>
            </a:r>
            <a:r>
              <a:rPr lang="fr-FR" sz="2800" b="1" dirty="0">
                <a:solidFill>
                  <a:schemeClr val="bg1"/>
                </a:solidFill>
              </a:rPr>
              <a:t>_-_Colonnes salomoniques.</a:t>
            </a:r>
          </a:p>
        </p:txBody>
      </p:sp>
    </p:spTree>
    <p:extLst>
      <p:ext uri="{BB962C8B-B14F-4D97-AF65-F5344CB8AC3E}">
        <p14:creationId xmlns:p14="http://schemas.microsoft.com/office/powerpoint/2010/main" val="43713476"/>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5B4F5-9B85-AEE7-0499-E99268C1BEB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7288053-9F56-C5C5-7C56-1E37CC6211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61644" y="297000"/>
            <a:ext cx="4167316"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4154DF9-4C50-EA4B-C34F-9248AFB54627}"/>
              </a:ext>
            </a:extLst>
          </p:cNvPr>
          <p:cNvSpPr txBox="1"/>
          <p:nvPr/>
        </p:nvSpPr>
        <p:spPr>
          <a:xfrm>
            <a:off x="8276492" y="2766646"/>
            <a:ext cx="3540370" cy="523220"/>
          </a:xfrm>
          <a:prstGeom prst="rect">
            <a:avLst/>
          </a:prstGeom>
          <a:noFill/>
        </p:spPr>
        <p:txBody>
          <a:bodyPr wrap="square" rtlCol="0">
            <a:spAutoFit/>
          </a:bodyPr>
          <a:lstStyle/>
          <a:p>
            <a:r>
              <a:rPr lang="fr-FR" sz="2800" b="1">
                <a:solidFill>
                  <a:schemeClr val="bg1"/>
                </a:solidFill>
              </a:rPr>
              <a:t>L'escalier.</a:t>
            </a:r>
            <a:endParaRPr lang="fr-FR" sz="2800" b="1" dirty="0">
              <a:solidFill>
                <a:schemeClr val="bg1"/>
              </a:solidFill>
            </a:endParaRPr>
          </a:p>
        </p:txBody>
      </p:sp>
    </p:spTree>
    <p:extLst>
      <p:ext uri="{BB962C8B-B14F-4D97-AF65-F5344CB8AC3E}">
        <p14:creationId xmlns:p14="http://schemas.microsoft.com/office/powerpoint/2010/main" val="2720371783"/>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C0228-9FFD-B1BD-7F67-B196D04EE36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3BF0D2B-8405-7F8D-59F4-45F353BD27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5508" y="315000"/>
            <a:ext cx="4152000" cy="622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F59B9B3-C73B-C7FD-3938-79AD3B93C46B}"/>
              </a:ext>
            </a:extLst>
          </p:cNvPr>
          <p:cNvSpPr txBox="1"/>
          <p:nvPr/>
        </p:nvSpPr>
        <p:spPr>
          <a:xfrm>
            <a:off x="1430216" y="3235569"/>
            <a:ext cx="3141784" cy="1384995"/>
          </a:xfrm>
          <a:prstGeom prst="rect">
            <a:avLst/>
          </a:prstGeom>
          <a:noFill/>
        </p:spPr>
        <p:txBody>
          <a:bodyPr wrap="square" rtlCol="0">
            <a:spAutoFit/>
          </a:bodyPr>
          <a:lstStyle/>
          <a:p>
            <a:r>
              <a:rPr lang="fr-FR" sz="2800" b="1">
                <a:solidFill>
                  <a:schemeClr val="bg1"/>
                </a:solidFill>
              </a:rPr>
              <a:t>Atlante dans l'escalier d'honneur.</a:t>
            </a:r>
            <a:endParaRPr lang="fr-FR" sz="2800" b="1" dirty="0">
              <a:solidFill>
                <a:schemeClr val="bg1"/>
              </a:solidFill>
            </a:endParaRPr>
          </a:p>
        </p:txBody>
      </p:sp>
    </p:spTree>
    <p:extLst>
      <p:ext uri="{BB962C8B-B14F-4D97-AF65-F5344CB8AC3E}">
        <p14:creationId xmlns:p14="http://schemas.microsoft.com/office/powerpoint/2010/main" val="2092828526"/>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EE00A-586D-0105-1ABD-692B9173C28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EF87379-416F-031F-5283-2D312F0361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343837"/>
            <a:ext cx="11592000" cy="617032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240C148-38E9-FB04-FA55-8F6268560BE8}"/>
              </a:ext>
            </a:extLst>
          </p:cNvPr>
          <p:cNvSpPr txBox="1"/>
          <p:nvPr/>
        </p:nvSpPr>
        <p:spPr>
          <a:xfrm>
            <a:off x="437215" y="5929387"/>
            <a:ext cx="11317569" cy="584775"/>
          </a:xfrm>
          <a:prstGeom prst="rect">
            <a:avLst/>
          </a:prstGeom>
          <a:noFill/>
        </p:spPr>
        <p:txBody>
          <a:bodyPr wrap="square" rtlCol="0">
            <a:spAutoFit/>
          </a:bodyPr>
          <a:lstStyle/>
          <a:p>
            <a:r>
              <a:rPr lang="fr-FR" sz="3200" b="1">
                <a:solidFill>
                  <a:schemeClr val="bg1"/>
                </a:solidFill>
              </a:rPr>
              <a:t>Décor maniériste à l'hôtel d'Assézat à Toulouse (1555-1556).</a:t>
            </a:r>
            <a:endParaRPr lang="fr-FR" sz="3200" b="1" dirty="0">
              <a:solidFill>
                <a:schemeClr val="bg1"/>
              </a:solidFill>
            </a:endParaRPr>
          </a:p>
        </p:txBody>
      </p:sp>
    </p:spTree>
    <p:extLst>
      <p:ext uri="{BB962C8B-B14F-4D97-AF65-F5344CB8AC3E}">
        <p14:creationId xmlns:p14="http://schemas.microsoft.com/office/powerpoint/2010/main" val="3365508304"/>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8B2E6-AAE4-DD37-185D-9BFC8E48823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ED4F9F8-40DB-93D1-F1DE-6087D570B0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283462"/>
            <a:ext cx="11592000" cy="6291075"/>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E11159C-7F0E-CF3C-9EE7-A2F834046660}"/>
              </a:ext>
            </a:extLst>
          </p:cNvPr>
          <p:cNvSpPr txBox="1"/>
          <p:nvPr/>
        </p:nvSpPr>
        <p:spPr>
          <a:xfrm>
            <a:off x="1906061" y="5967046"/>
            <a:ext cx="9148801" cy="523220"/>
          </a:xfrm>
          <a:prstGeom prst="rect">
            <a:avLst/>
          </a:prstGeom>
          <a:noFill/>
        </p:spPr>
        <p:txBody>
          <a:bodyPr wrap="square" rtlCol="0">
            <a:spAutoFit/>
          </a:bodyPr>
          <a:lstStyle/>
          <a:p>
            <a:r>
              <a:rPr lang="fr-FR" sz="2800" b="1">
                <a:solidFill>
                  <a:schemeClr val="bg1"/>
                </a:solidFill>
              </a:rPr>
              <a:t>Hôtel d'Assézat à Toulouse ; Coursive du mur Est</a:t>
            </a:r>
            <a:endParaRPr lang="fr-FR" sz="2800" b="1" dirty="0">
              <a:solidFill>
                <a:schemeClr val="bg1"/>
              </a:solidFill>
            </a:endParaRPr>
          </a:p>
        </p:txBody>
      </p:sp>
    </p:spTree>
    <p:extLst>
      <p:ext uri="{BB962C8B-B14F-4D97-AF65-F5344CB8AC3E}">
        <p14:creationId xmlns:p14="http://schemas.microsoft.com/office/powerpoint/2010/main" val="1462192269"/>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43CBD-69A6-94BF-3796-54EAA3C4CDD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A4CD06C-C865-2C19-ADB0-2F7546BEE9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8372" y="279000"/>
            <a:ext cx="768731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E4A3B3E-E287-DE02-7E47-00B1FA0EE07B}"/>
              </a:ext>
            </a:extLst>
          </p:cNvPr>
          <p:cNvSpPr txBox="1"/>
          <p:nvPr/>
        </p:nvSpPr>
        <p:spPr>
          <a:xfrm>
            <a:off x="8075689" y="2989341"/>
            <a:ext cx="3810001" cy="1815882"/>
          </a:xfrm>
          <a:prstGeom prst="rect">
            <a:avLst/>
          </a:prstGeom>
          <a:noFill/>
        </p:spPr>
        <p:txBody>
          <a:bodyPr wrap="square" rtlCol="0">
            <a:spAutoFit/>
          </a:bodyPr>
          <a:lstStyle/>
          <a:p>
            <a:r>
              <a:rPr lang="fr-FR" sz="2800" b="1" dirty="0">
                <a:solidFill>
                  <a:schemeClr val="bg1"/>
                </a:solidFill>
              </a:rPr>
              <a:t> Arc de la coursière de l'hôtel d'</a:t>
            </a:r>
            <a:r>
              <a:rPr lang="fr-FR" sz="2800" b="1" dirty="0" err="1">
                <a:solidFill>
                  <a:schemeClr val="bg1"/>
                </a:solidFill>
              </a:rPr>
              <a:t>Assézat</a:t>
            </a:r>
            <a:r>
              <a:rPr lang="fr-FR" sz="2800" b="1" dirty="0">
                <a:solidFill>
                  <a:schemeClr val="bg1"/>
                </a:solidFill>
              </a:rPr>
              <a:t>, XVIème siècle, Toulouse.</a:t>
            </a:r>
          </a:p>
        </p:txBody>
      </p:sp>
    </p:spTree>
    <p:extLst>
      <p:ext uri="{BB962C8B-B14F-4D97-AF65-F5344CB8AC3E}">
        <p14:creationId xmlns:p14="http://schemas.microsoft.com/office/powerpoint/2010/main" val="1841207307"/>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DD490-DC15-EAD1-9BC4-429ED1C2D72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BA72DC4-0B30-BBC4-ECFE-27432DCDE9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0109" y="189000"/>
            <a:ext cx="4211782"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284FF11-6137-CEB2-570D-6403135C953E}"/>
              </a:ext>
            </a:extLst>
          </p:cNvPr>
          <p:cNvSpPr txBox="1"/>
          <p:nvPr/>
        </p:nvSpPr>
        <p:spPr>
          <a:xfrm>
            <a:off x="1641231" y="3557954"/>
            <a:ext cx="3376246" cy="954107"/>
          </a:xfrm>
          <a:prstGeom prst="rect">
            <a:avLst/>
          </a:prstGeom>
          <a:noFill/>
        </p:spPr>
        <p:txBody>
          <a:bodyPr wrap="square" rtlCol="0">
            <a:spAutoFit/>
          </a:bodyPr>
          <a:lstStyle/>
          <a:p>
            <a:r>
              <a:rPr lang="fr-FR" sz="2800" b="1">
                <a:solidFill>
                  <a:schemeClr val="bg1"/>
                </a:solidFill>
              </a:rPr>
              <a:t>Console de la coursière.</a:t>
            </a:r>
            <a:endParaRPr lang="fr-FR" sz="2800" b="1" dirty="0">
              <a:solidFill>
                <a:schemeClr val="bg1"/>
              </a:solidFill>
            </a:endParaRPr>
          </a:p>
        </p:txBody>
      </p:sp>
    </p:spTree>
    <p:extLst>
      <p:ext uri="{BB962C8B-B14F-4D97-AF65-F5344CB8AC3E}">
        <p14:creationId xmlns:p14="http://schemas.microsoft.com/office/powerpoint/2010/main" val="995774548"/>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00A8B-90F3-9785-E7F1-894F0B825844}"/>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789C5179-AAEB-C218-A473-F2F11BC015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939" y="279000"/>
            <a:ext cx="63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1875F47-D208-2B8E-3DE2-A41A300390D7}"/>
              </a:ext>
            </a:extLst>
          </p:cNvPr>
          <p:cNvSpPr txBox="1"/>
          <p:nvPr/>
        </p:nvSpPr>
        <p:spPr>
          <a:xfrm>
            <a:off x="6705600" y="2708031"/>
            <a:ext cx="3821723" cy="1815882"/>
          </a:xfrm>
          <a:prstGeom prst="rect">
            <a:avLst/>
          </a:prstGeom>
          <a:noFill/>
        </p:spPr>
        <p:txBody>
          <a:bodyPr wrap="square" rtlCol="0">
            <a:spAutoFit/>
          </a:bodyPr>
          <a:lstStyle/>
          <a:p>
            <a:r>
              <a:rPr lang="fr-FR" sz="2800" b="1">
                <a:solidFill>
                  <a:schemeClr val="bg1"/>
                </a:solidFill>
              </a:rPr>
              <a:t> Masque antiquisant à l'hôtel d'Assézat (Renaissance, Toulouse)</a:t>
            </a:r>
            <a:endParaRPr lang="fr-FR" sz="2800" b="1" dirty="0">
              <a:solidFill>
                <a:schemeClr val="bg1"/>
              </a:solidFill>
            </a:endParaRPr>
          </a:p>
        </p:txBody>
      </p:sp>
    </p:spTree>
    <p:extLst>
      <p:ext uri="{BB962C8B-B14F-4D97-AF65-F5344CB8AC3E}">
        <p14:creationId xmlns:p14="http://schemas.microsoft.com/office/powerpoint/2010/main" val="2941437855"/>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E8F2F77C-B32E-A90A-4A9A-0F9B1E70ABC1}"/>
              </a:ext>
            </a:extLst>
          </p:cNvPr>
          <p:cNvSpPr txBox="1"/>
          <p:nvPr/>
        </p:nvSpPr>
        <p:spPr>
          <a:xfrm>
            <a:off x="3904828" y="3286412"/>
            <a:ext cx="6093912" cy="861774"/>
          </a:xfrm>
          <a:prstGeom prst="rect">
            <a:avLst/>
          </a:prstGeom>
          <a:noFill/>
        </p:spPr>
        <p:txBody>
          <a:bodyPr wrap="square">
            <a:spAutoFit/>
          </a:bodyPr>
          <a:lstStyle/>
          <a:p>
            <a:endParaRPr lang="fr-FR" dirty="0"/>
          </a:p>
          <a:p>
            <a:r>
              <a:rPr lang="fr-FR" sz="3200" b="1" dirty="0">
                <a:solidFill>
                  <a:schemeClr val="bg1"/>
                </a:solidFill>
              </a:rPr>
              <a:t>https://papy16.net/</a:t>
            </a:r>
          </a:p>
        </p:txBody>
      </p:sp>
      <p:pic>
        <p:nvPicPr>
          <p:cNvPr id="4" name="Image 3">
            <a:extLst>
              <a:ext uri="{FF2B5EF4-FFF2-40B4-BE49-F238E27FC236}">
                <a16:creationId xmlns:a16="http://schemas.microsoft.com/office/drawing/2014/main" id="{5013BFDF-7934-CCF0-2968-E285B3A96A7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477250" y="-96716"/>
            <a:ext cx="3714750" cy="4191000"/>
          </a:xfrm>
          <a:prstGeom prst="rect">
            <a:avLst/>
          </a:prstGeom>
        </p:spPr>
      </p:pic>
      <p:pic>
        <p:nvPicPr>
          <p:cNvPr id="8" name="Image 7">
            <a:extLst>
              <a:ext uri="{FF2B5EF4-FFF2-40B4-BE49-F238E27FC236}">
                <a16:creationId xmlns:a16="http://schemas.microsoft.com/office/drawing/2014/main" id="{B32775F1-E2B2-1377-EA55-B5ECE26569B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3714750" cy="4191000"/>
          </a:xfrm>
          <a:prstGeom prst="rect">
            <a:avLst/>
          </a:prstGeom>
        </p:spPr>
      </p:pic>
      <p:sp>
        <p:nvSpPr>
          <p:cNvPr id="9" name="ZoneTexte 8">
            <a:extLst>
              <a:ext uri="{FF2B5EF4-FFF2-40B4-BE49-F238E27FC236}">
                <a16:creationId xmlns:a16="http://schemas.microsoft.com/office/drawing/2014/main" id="{090FDC09-9A45-EA46-AFDB-C26E3662E5E7}"/>
              </a:ext>
            </a:extLst>
          </p:cNvPr>
          <p:cNvSpPr txBox="1"/>
          <p:nvPr/>
        </p:nvSpPr>
        <p:spPr>
          <a:xfrm>
            <a:off x="3237978" y="222737"/>
            <a:ext cx="6846277" cy="954107"/>
          </a:xfrm>
          <a:prstGeom prst="rect">
            <a:avLst/>
          </a:prstGeom>
          <a:noFill/>
        </p:spPr>
        <p:txBody>
          <a:bodyPr wrap="square" rtlCol="0">
            <a:spAutoFit/>
          </a:bodyPr>
          <a:lstStyle/>
          <a:p>
            <a:r>
              <a:rPr lang="fr-FR" sz="2800" b="1" dirty="0">
                <a:solidFill>
                  <a:schemeClr val="bg1"/>
                </a:solidFill>
              </a:rPr>
              <a:t>Lorient Vous A Présenté Le </a:t>
            </a:r>
            <a:r>
              <a:rPr lang="fr-FR" sz="2800" b="1" dirty="0" err="1">
                <a:solidFill>
                  <a:schemeClr val="bg1"/>
                </a:solidFill>
              </a:rPr>
              <a:t>muséeAssézat</a:t>
            </a:r>
            <a:r>
              <a:rPr lang="fr-FR" sz="2800" b="1" dirty="0">
                <a:solidFill>
                  <a:schemeClr val="bg1"/>
                </a:solidFill>
              </a:rPr>
              <a:t> De Toulouse L’Hôtel </a:t>
            </a:r>
          </a:p>
        </p:txBody>
      </p:sp>
      <p:sp>
        <p:nvSpPr>
          <p:cNvPr id="10" name="ZoneTexte 9">
            <a:extLst>
              <a:ext uri="{FF2B5EF4-FFF2-40B4-BE49-F238E27FC236}">
                <a16:creationId xmlns:a16="http://schemas.microsoft.com/office/drawing/2014/main" id="{93CC06EE-5CC9-31C8-4000-DB9E922FC359}"/>
              </a:ext>
            </a:extLst>
          </p:cNvPr>
          <p:cNvSpPr txBox="1"/>
          <p:nvPr/>
        </p:nvSpPr>
        <p:spPr>
          <a:xfrm>
            <a:off x="3387969" y="1399581"/>
            <a:ext cx="5439508" cy="523220"/>
          </a:xfrm>
          <a:prstGeom prst="rect">
            <a:avLst/>
          </a:prstGeom>
          <a:noFill/>
        </p:spPr>
        <p:txBody>
          <a:bodyPr wrap="square" rtlCol="0">
            <a:spAutoFit/>
          </a:bodyPr>
          <a:lstStyle/>
          <a:p>
            <a:r>
              <a:rPr lang="fr-FR" sz="2800" b="1" dirty="0">
                <a:solidFill>
                  <a:schemeClr val="bg1"/>
                </a:solidFill>
              </a:rPr>
              <a:t>Sur La Suggestion De </a:t>
            </a:r>
            <a:r>
              <a:rPr lang="fr-FR" sz="2800" b="1" dirty="0" err="1">
                <a:solidFill>
                  <a:schemeClr val="bg1"/>
                </a:solidFill>
              </a:rPr>
              <a:t>JackDidier</a:t>
            </a:r>
            <a:endParaRPr lang="fr-FR" sz="2800" b="1" dirty="0">
              <a:solidFill>
                <a:schemeClr val="bg1"/>
              </a:solidFill>
            </a:endParaRPr>
          </a:p>
        </p:txBody>
      </p:sp>
      <p:sp>
        <p:nvSpPr>
          <p:cNvPr id="11" name="ZoneTexte 10">
            <a:extLst>
              <a:ext uri="{FF2B5EF4-FFF2-40B4-BE49-F238E27FC236}">
                <a16:creationId xmlns:a16="http://schemas.microsoft.com/office/drawing/2014/main" id="{AF18A2CE-3C86-F1C0-6385-A7CCE39C06D2}"/>
              </a:ext>
            </a:extLst>
          </p:cNvPr>
          <p:cNvSpPr txBox="1"/>
          <p:nvPr/>
        </p:nvSpPr>
        <p:spPr>
          <a:xfrm>
            <a:off x="3387969" y="2145538"/>
            <a:ext cx="5439508"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12" name="ZoneTexte 11">
            <a:extLst>
              <a:ext uri="{FF2B5EF4-FFF2-40B4-BE49-F238E27FC236}">
                <a16:creationId xmlns:a16="http://schemas.microsoft.com/office/drawing/2014/main" id="{5C9ABD91-7C79-A6F1-5FD9-4B20381A8E2D}"/>
              </a:ext>
            </a:extLst>
          </p:cNvPr>
          <p:cNvSpPr txBox="1"/>
          <p:nvPr/>
        </p:nvSpPr>
        <p:spPr>
          <a:xfrm>
            <a:off x="5240216" y="2817093"/>
            <a:ext cx="3962400" cy="523220"/>
          </a:xfrm>
          <a:prstGeom prst="rect">
            <a:avLst/>
          </a:prstGeom>
          <a:noFill/>
        </p:spPr>
        <p:txBody>
          <a:bodyPr wrap="square" rtlCol="0">
            <a:spAutoFit/>
          </a:bodyPr>
          <a:lstStyle/>
          <a:p>
            <a:r>
              <a:rPr lang="fr-FR" sz="2800" b="1" dirty="0">
                <a:solidFill>
                  <a:schemeClr val="bg1"/>
                </a:solidFill>
              </a:rPr>
              <a:t>Daniel</a:t>
            </a:r>
          </a:p>
        </p:txBody>
      </p:sp>
      <p:sp>
        <p:nvSpPr>
          <p:cNvPr id="13" name="ZoneTexte 12">
            <a:extLst>
              <a:ext uri="{FF2B5EF4-FFF2-40B4-BE49-F238E27FC236}">
                <a16:creationId xmlns:a16="http://schemas.microsoft.com/office/drawing/2014/main" id="{2920EAD4-8222-9B44-0433-9AD44F92464D}"/>
              </a:ext>
            </a:extLst>
          </p:cNvPr>
          <p:cNvSpPr txBox="1"/>
          <p:nvPr/>
        </p:nvSpPr>
        <p:spPr>
          <a:xfrm>
            <a:off x="3904828" y="4450328"/>
            <a:ext cx="5967046" cy="523220"/>
          </a:xfrm>
          <a:prstGeom prst="rect">
            <a:avLst/>
          </a:prstGeom>
          <a:noFill/>
        </p:spPr>
        <p:txBody>
          <a:bodyPr wrap="square" rtlCol="0">
            <a:spAutoFit/>
          </a:bodyPr>
          <a:lstStyle/>
          <a:p>
            <a:r>
              <a:rPr lang="fr-FR" sz="2800" b="1" dirty="0">
                <a:solidFill>
                  <a:schemeClr val="bg1"/>
                </a:solidFill>
              </a:rPr>
              <a:t>Bienvenue Chez Papy 16</a:t>
            </a:r>
          </a:p>
        </p:txBody>
      </p:sp>
      <p:sp>
        <p:nvSpPr>
          <p:cNvPr id="14" name="Rectangle 13">
            <a:extLst>
              <a:ext uri="{FF2B5EF4-FFF2-40B4-BE49-F238E27FC236}">
                <a16:creationId xmlns:a16="http://schemas.microsoft.com/office/drawing/2014/main" id="{38B94633-4CD7-EDE0-6C46-4191B96F72DD}"/>
              </a:ext>
            </a:extLst>
          </p:cNvPr>
          <p:cNvSpPr/>
          <p:nvPr/>
        </p:nvSpPr>
        <p:spPr>
          <a:xfrm flipH="1">
            <a:off x="4536830" y="5158154"/>
            <a:ext cx="2860431" cy="1099600"/>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Image 15">
            <a:extLst>
              <a:ext uri="{FF2B5EF4-FFF2-40B4-BE49-F238E27FC236}">
                <a16:creationId xmlns:a16="http://schemas.microsoft.com/office/drawing/2014/main" id="{9F1A8C42-08C2-D9C1-703D-E00DD897F6AC}"/>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943107" y="5350766"/>
            <a:ext cx="2047875" cy="714375"/>
          </a:xfrm>
          <a:prstGeom prst="rect">
            <a:avLst/>
          </a:prstGeom>
        </p:spPr>
      </p:pic>
    </p:spTree>
    <p:extLst>
      <p:ext uri="{BB962C8B-B14F-4D97-AF65-F5344CB8AC3E}">
        <p14:creationId xmlns:p14="http://schemas.microsoft.com/office/powerpoint/2010/main" val="2976886287"/>
      </p:ext>
    </p:extLst>
  </p:cSld>
  <p:clrMapOvr>
    <a:masterClrMapping/>
  </p:clrMapOvr>
  <mc:AlternateContent xmlns:mc="http://schemas.openxmlformats.org/markup-compatibility/2006" xmlns:p14="http://schemas.microsoft.com/office/powerpoint/2010/main">
    <mc:Choice Requires="p14">
      <p:transition spd="slow" p14:dur="5500" advClick="0" advTm="13000"/>
    </mc:Choice>
    <mc:Fallback xmlns="">
      <p:transition spd="slow" advClick="0" advTm="13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87</TotalTime>
  <Words>327</Words>
  <Application>Microsoft Office PowerPoint</Application>
  <PresentationFormat>Grand écran</PresentationFormat>
  <Paragraphs>37</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10</cp:revision>
  <dcterms:created xsi:type="dcterms:W3CDTF">2026-02-21T06:21:37Z</dcterms:created>
  <dcterms:modified xsi:type="dcterms:W3CDTF">2026-03-10T10:07:53Z</dcterms:modified>
</cp:coreProperties>
</file>