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5" r:id="rId9"/>
    <p:sldId id="266" r:id="rId10"/>
    <p:sldId id="268" r:id="rId11"/>
    <p:sldId id="269" r:id="rId12"/>
    <p:sldId id="264" r:id="rId13"/>
    <p:sldId id="267" r:id="rId14"/>
    <p:sldId id="270" r:id="rId15"/>
    <p:sldId id="271" r:id="rId16"/>
    <p:sldId id="272" r:id="rId17"/>
    <p:sldId id="273" r:id="rId18"/>
    <p:sldId id="274" r:id="rId19"/>
    <p:sldId id="275" r:id="rId20"/>
    <p:sldId id="276" r:id="rId21"/>
    <p:sldId id="277" r:id="rId22"/>
    <p:sldId id="279" r:id="rId23"/>
    <p:sldId id="280" r:id="rId24"/>
    <p:sldId id="278" r:id="rId25"/>
    <p:sldId id="281" r:id="rId26"/>
    <p:sldId id="282" r:id="rId27"/>
    <p:sldId id="283" r:id="rId28"/>
    <p:sldId id="284" r:id="rId29"/>
    <p:sldId id="285" r:id="rId30"/>
    <p:sldId id="286" r:id="rId31"/>
    <p:sldId id="25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82" d="100"/>
          <a:sy n="82" d="100"/>
        </p:scale>
        <p:origin x="462"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B1A309-B787-B59C-BEA0-6E49B4715F6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FD0489F-8B1D-4BBE-885B-84DD5C153C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B588D20-D3F4-64F6-6F27-7B84BCFF23C6}"/>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243267D4-2903-1CBF-720B-E6E056E20A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1BE8C4-732D-2202-144D-832247D1ACD4}"/>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89322275"/>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1A052F-6A94-B421-0856-01482AB691C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33C63A-6DAC-0EBC-AE96-B206A576DF1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0AC7BC-8FE6-D468-05CC-4905D0E93705}"/>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DD240A46-CA36-0166-30AC-4A282D4150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242770-97A8-2977-1E08-0897ED59A7E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63877362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384AA1-FB36-6123-0AB8-AEE4849F08B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696259D-4FD3-221E-F1D2-EAECDEDF5A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FD7DD06-32EB-0A08-3BEB-78D721EB0DCC}"/>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ECD750F8-262D-5E47-38FD-0B8DC22D12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ECCFED-F0C4-5D74-1D42-D301FFF3282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7733067"/>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1E2C2-794B-0779-F452-D551CF15E7F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90F559-8F80-6AE0-29B5-9BE15ABC8DD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8BBE8A0-3E83-577A-0FFF-F44644EED90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B7C0A2-C916-67C4-6333-ABADDD51B65A}"/>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11F54050-02B5-864C-56CE-E73D7A2852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19F2B2-7F3F-61A9-52A8-960F420C2F9F}"/>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690580767"/>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4D02C0-CBA4-2C6A-90D0-5326EA42125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D7F14C6-B75B-642A-AC41-12DCF39BD9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B65B22-C851-0E1A-83E2-26A8BAF2271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D78002D-D2FE-F1BA-A20A-01A870E522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DAD8BF5-BBA7-8E9E-4C24-A60606D1899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016EDD-26B6-06B8-3F64-23F02C7AB894}"/>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8" name="Espace réservé du pied de page 7">
            <a:extLst>
              <a:ext uri="{FF2B5EF4-FFF2-40B4-BE49-F238E27FC236}">
                <a16:creationId xmlns:a16="http://schemas.microsoft.com/office/drawing/2014/main" id="{A6FE382A-1018-B037-E087-343ACDA3E83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CD7688C-5C5B-BDEE-60ED-E9BD94DDA5D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7810352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DFB5F-D27A-FF09-64D2-23D17B9AA3E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0757527-97DC-9861-6167-1CD96454876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4" name="Espace réservé du pied de page 3">
            <a:extLst>
              <a:ext uri="{FF2B5EF4-FFF2-40B4-BE49-F238E27FC236}">
                <a16:creationId xmlns:a16="http://schemas.microsoft.com/office/drawing/2014/main" id="{39A339F7-0C5C-F2D4-C657-E255DD392ED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20795E7-7EF6-2686-4B50-DC1FDFEACC19}"/>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65235221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55807E4-7520-62AD-4185-56EA89A98BD8}"/>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3" name="Espace réservé du pied de page 2">
            <a:extLst>
              <a:ext uri="{FF2B5EF4-FFF2-40B4-BE49-F238E27FC236}">
                <a16:creationId xmlns:a16="http://schemas.microsoft.com/office/drawing/2014/main" id="{6659455B-4E06-897C-A6A1-830F5C58980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9CF1417-C20E-9AF1-89C5-248015876F3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37540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E2E4F6-7F2E-48E7-871A-3DF1B1046D8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678A58B-FB2C-86A1-8BFA-ADE69381EA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41446D-4D74-524B-7B1F-2B6A6FD89B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08B3178-20F6-B06C-60BC-522B8DC73AD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087F5006-129B-FCA9-BCD1-EA3E91A872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D235B9-2113-9C7A-6DB7-A5F8E67E1AD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48783494"/>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5D679A-15CF-6F89-11EF-B4B08F754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4050FC5-FF5A-FE77-B457-8DDD6BC8DA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5859FF-9875-24FC-A0CB-C30CC4EB21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AB83080-EDAF-7C10-3A9D-490996FEF7DD}"/>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80A31007-D22E-64EE-9494-8249E94467F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949464-2EE5-EB60-E4C8-FC4E1E293E5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761662414"/>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542CB1-8228-9013-DB7A-BA566FFC3B9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50FBE3-FDB4-D81E-E2C0-32FF0A0B796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67FE9F-5162-CA82-2126-BD1E529B5E00}"/>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7D1C54E2-75DF-6391-0125-42286678F5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865303-49F4-F0F1-7505-84CC5E6BF06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3580417440"/>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362B6AE-B8FB-3698-C128-FB39B17A2D7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97E1D8E-3693-9115-87BD-CE985DB584F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1EB3E9-CD7F-8BD2-9285-724057C9939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9F8EB040-98E6-A400-FAA9-1EE7954569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8ABE67-67D6-914E-A1C9-CF7F07407BA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28972486"/>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1DEB4E1-5BF3-109F-E43C-CFC7721281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A2E5C3-496C-2B5A-B8FB-6F99EB1DD2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873845-A340-DA83-A2FA-D952BCACB8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BCE3D6F2-A21C-80C1-8D54-616EDD6FA0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1BF4F39-6A6B-6A18-34B3-7DA8823688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EDAE54C-EF6B-4C61-B071-7C1858537B2B}" type="slidenum">
              <a:rPr lang="fr-FR" smtClean="0"/>
              <a:t>‹N°›</a:t>
            </a:fld>
            <a:endParaRPr lang="fr-FR"/>
          </a:p>
        </p:txBody>
      </p:sp>
    </p:spTree>
    <p:extLst>
      <p:ext uri="{BB962C8B-B14F-4D97-AF65-F5344CB8AC3E}">
        <p14:creationId xmlns:p14="http://schemas.microsoft.com/office/powerpoint/2010/main" val="2103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svg"/></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1.xml"/><Relationship Id="rId4" Type="http://schemas.openxmlformats.org/officeDocument/2006/relationships/image" Target="../media/image3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8759-8EFF-B25B-80CB-0B50F2741F2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05DCD5B-0F32-79EB-7DEC-8DE3F9D1B5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4462"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3A25DA-6C1A-8892-318B-3E3A7B69537C}"/>
              </a:ext>
            </a:extLst>
          </p:cNvPr>
          <p:cNvSpPr txBox="1"/>
          <p:nvPr/>
        </p:nvSpPr>
        <p:spPr>
          <a:xfrm>
            <a:off x="9869630" y="1082463"/>
            <a:ext cx="2414954" cy="1384995"/>
          </a:xfrm>
          <a:prstGeom prst="rect">
            <a:avLst/>
          </a:prstGeom>
          <a:noFill/>
        </p:spPr>
        <p:txBody>
          <a:bodyPr wrap="square" rtlCol="0">
            <a:spAutoFit/>
          </a:bodyPr>
          <a:lstStyle/>
          <a:p>
            <a:r>
              <a:rPr lang="fr-FR" sz="2800" b="1" dirty="0" err="1">
                <a:solidFill>
                  <a:srgbClr val="FFFF00"/>
                </a:solidFill>
              </a:rPr>
              <a:t>Becco</a:t>
            </a:r>
            <a:r>
              <a:rPr lang="fr-FR" sz="2800" b="1" dirty="0">
                <a:solidFill>
                  <a:srgbClr val="FFFF00"/>
                </a:solidFill>
              </a:rPr>
              <a:t>   Di </a:t>
            </a:r>
            <a:r>
              <a:rPr lang="fr-FR" sz="2800" b="1" dirty="0" err="1">
                <a:solidFill>
                  <a:srgbClr val="FFFF00"/>
                </a:solidFill>
              </a:rPr>
              <a:t>Mézzodi</a:t>
            </a:r>
            <a:r>
              <a:rPr lang="fr-FR" sz="2800" b="1" dirty="0">
                <a:solidFill>
                  <a:srgbClr val="FFFF00"/>
                </a:solidFill>
              </a:rPr>
              <a:t> (Italie )</a:t>
            </a:r>
          </a:p>
        </p:txBody>
      </p:sp>
      <p:sp>
        <p:nvSpPr>
          <p:cNvPr id="5" name="ZoneTexte 4">
            <a:extLst>
              <a:ext uri="{FF2B5EF4-FFF2-40B4-BE49-F238E27FC236}">
                <a16:creationId xmlns:a16="http://schemas.microsoft.com/office/drawing/2014/main" id="{4E0F6D49-904B-5C2B-86B9-914E11506D25}"/>
              </a:ext>
            </a:extLst>
          </p:cNvPr>
          <p:cNvSpPr txBox="1"/>
          <p:nvPr/>
        </p:nvSpPr>
        <p:spPr>
          <a:xfrm>
            <a:off x="9869630" y="3223847"/>
            <a:ext cx="2414954" cy="954107"/>
          </a:xfrm>
          <a:prstGeom prst="rect">
            <a:avLst/>
          </a:prstGeom>
          <a:noFill/>
        </p:spPr>
        <p:txBody>
          <a:bodyPr wrap="square" rtlCol="0">
            <a:spAutoFit/>
          </a:bodyPr>
          <a:lstStyle/>
          <a:p>
            <a:r>
              <a:rPr lang="fr-FR" sz="2800" b="1">
                <a:solidFill>
                  <a:srgbClr val="FFFF00"/>
                </a:solidFill>
              </a:rPr>
              <a:t>Cortina d'Ampezzo</a:t>
            </a:r>
            <a:endParaRPr lang="fr-FR" sz="2800" b="1" dirty="0">
              <a:solidFill>
                <a:srgbClr val="FFFF00"/>
              </a:solidFill>
            </a:endParaRPr>
          </a:p>
        </p:txBody>
      </p:sp>
      <p:sp>
        <p:nvSpPr>
          <p:cNvPr id="6" name="ZoneTexte 5">
            <a:extLst>
              <a:ext uri="{FF2B5EF4-FFF2-40B4-BE49-F238E27FC236}">
                <a16:creationId xmlns:a16="http://schemas.microsoft.com/office/drawing/2014/main" id="{A777E2F8-F8EE-F9EF-28CE-B8355444E41D}"/>
              </a:ext>
            </a:extLst>
          </p:cNvPr>
          <p:cNvSpPr txBox="1"/>
          <p:nvPr/>
        </p:nvSpPr>
        <p:spPr>
          <a:xfrm>
            <a:off x="10455784" y="2639852"/>
            <a:ext cx="1970678" cy="523220"/>
          </a:xfrm>
          <a:prstGeom prst="rect">
            <a:avLst/>
          </a:prstGeom>
          <a:noFill/>
        </p:spPr>
        <p:txBody>
          <a:bodyPr wrap="square" rtlCol="0">
            <a:spAutoFit/>
          </a:bodyPr>
          <a:lstStyle/>
          <a:p>
            <a:r>
              <a:rPr lang="fr-FR" sz="2800" b="1" dirty="0">
                <a:solidFill>
                  <a:srgbClr val="FFFF00"/>
                </a:solidFill>
              </a:rPr>
              <a:t>Et</a:t>
            </a:r>
          </a:p>
        </p:txBody>
      </p:sp>
    </p:spTree>
    <p:extLst>
      <p:ext uri="{BB962C8B-B14F-4D97-AF65-F5344CB8AC3E}">
        <p14:creationId xmlns:p14="http://schemas.microsoft.com/office/powerpoint/2010/main" val="2599442672"/>
      </p:ext>
    </p:extLst>
  </p:cSld>
  <p:clrMapOvr>
    <a:masterClrMapping/>
  </p:clrMapOvr>
  <mc:AlternateContent xmlns:mc="http://schemas.openxmlformats.org/markup-compatibility/2006">
    <mc:Choice xmlns:p14="http://schemas.microsoft.com/office/powerpoint/2010/main" Requires="p14">
      <p:transition spd="slow" p14:dur="5250" advClick="0" advTm="13000">
        <p:comb/>
        <p:sndAc>
          <p:stSnd loop="1">
            <p:snd r:embed="rId2" name="Umberto Tozzi - Gloria (TestoLyrics).wav"/>
          </p:stSnd>
        </p:sndAc>
      </p:transition>
    </mc:Choice>
    <mc:Fallback>
      <p:transition spd="slow" advClick="0" advTm="13000">
        <p:comb/>
        <p:sndAc>
          <p:stSnd loop="1">
            <p:snd r:embed="rId2" name="Umberto Tozzi - Gloria (TestoLyric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9E8C-355D-CDCF-118C-A07D476B75D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5A5D08E-B7A7-1016-573B-37C1CD78A8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75538"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9BA209-4BBD-788B-089E-3A73E9A1D57D}"/>
              </a:ext>
            </a:extLst>
          </p:cNvPr>
          <p:cNvSpPr txBox="1"/>
          <p:nvPr/>
        </p:nvSpPr>
        <p:spPr>
          <a:xfrm>
            <a:off x="785446" y="2474893"/>
            <a:ext cx="2790092" cy="954107"/>
          </a:xfrm>
          <a:prstGeom prst="rect">
            <a:avLst/>
          </a:prstGeom>
          <a:noFill/>
        </p:spPr>
        <p:txBody>
          <a:bodyPr wrap="square" rtlCol="0">
            <a:spAutoFit/>
          </a:bodyPr>
          <a:lstStyle/>
          <a:p>
            <a:r>
              <a:rPr lang="fr-FR" sz="2800" b="1">
                <a:solidFill>
                  <a:srgbClr val="FFFF00"/>
                </a:solidFill>
              </a:rPr>
              <a:t>versante-ampezzano-del</a:t>
            </a:r>
            <a:endParaRPr lang="fr-FR" sz="2800" b="1" dirty="0">
              <a:solidFill>
                <a:srgbClr val="FFFF00"/>
              </a:solidFill>
            </a:endParaRPr>
          </a:p>
        </p:txBody>
      </p:sp>
    </p:spTree>
    <p:extLst>
      <p:ext uri="{BB962C8B-B14F-4D97-AF65-F5344CB8AC3E}">
        <p14:creationId xmlns:p14="http://schemas.microsoft.com/office/powerpoint/2010/main" val="935565632"/>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AAE0F-356F-5407-622E-475A095E97B3}"/>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82F1C33F-9662-488F-276C-C3B7C81BB3B0}"/>
              </a:ext>
            </a:extLst>
          </p:cNvPr>
          <p:cNvPicPr>
            <a:picLocks noChangeAspect="1"/>
          </p:cNvPicPr>
          <p:nvPr/>
        </p:nvPicPr>
        <p:blipFill>
          <a:blip r:embed="rId2"/>
          <a:stretch>
            <a:fillRect/>
          </a:stretch>
        </p:blipFill>
        <p:spPr>
          <a:xfrm>
            <a:off x="1416514" y="315000"/>
            <a:ext cx="9358972"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32300059"/>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F239F-949C-6BD7-ADFE-6C0510BE2E72}"/>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892824F8-D3F8-A10C-1A41-2F461E2F95E0}"/>
              </a:ext>
            </a:extLst>
          </p:cNvPr>
          <p:cNvPicPr>
            <a:picLocks noChangeAspect="1"/>
          </p:cNvPicPr>
          <p:nvPr/>
        </p:nvPicPr>
        <p:blipFill>
          <a:blip r:embed="rId2"/>
          <a:stretch>
            <a:fillRect/>
          </a:stretch>
        </p:blipFill>
        <p:spPr>
          <a:xfrm>
            <a:off x="567410" y="333000"/>
            <a:ext cx="11057179"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3916394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2D671-9D04-3BD2-3A9C-135C775CA78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654F2F-5AA3-B2AA-3836-93785A96D7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0523" y="315000"/>
            <a:ext cx="830400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3235331"/>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7278D-3B0F-E13A-7BE4-745CA62818B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2944A61-3BE4-44EF-20FB-B662418A0B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5107" y="279000"/>
            <a:ext cx="481339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39911626"/>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50111-141C-67FF-381B-AB0A7A4D1CD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FD5A707-18BF-5D0A-49F0-5FDE5C5BD7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4000" y="315000"/>
            <a:ext cx="830400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4FB161-1A5F-8EE6-7335-F568DC526806}"/>
              </a:ext>
            </a:extLst>
          </p:cNvPr>
          <p:cNvSpPr txBox="1"/>
          <p:nvPr/>
        </p:nvSpPr>
        <p:spPr>
          <a:xfrm>
            <a:off x="3200400" y="6022701"/>
            <a:ext cx="6553200" cy="523220"/>
          </a:xfrm>
          <a:prstGeom prst="rect">
            <a:avLst/>
          </a:prstGeom>
          <a:noFill/>
        </p:spPr>
        <p:txBody>
          <a:bodyPr wrap="square" rtlCol="0">
            <a:spAutoFit/>
          </a:bodyPr>
          <a:lstStyle/>
          <a:p>
            <a:r>
              <a:rPr lang="fr-FR" sz="2800" b="1">
                <a:solidFill>
                  <a:schemeClr val="bg1"/>
                </a:solidFill>
              </a:rPr>
              <a:t>Sommet vu de Cortina d'Ampezzo</a:t>
            </a:r>
            <a:endParaRPr lang="fr-FR" sz="2800" b="1" dirty="0">
              <a:solidFill>
                <a:schemeClr val="bg1"/>
              </a:solidFill>
            </a:endParaRPr>
          </a:p>
        </p:txBody>
      </p:sp>
    </p:spTree>
    <p:extLst>
      <p:ext uri="{BB962C8B-B14F-4D97-AF65-F5344CB8AC3E}">
        <p14:creationId xmlns:p14="http://schemas.microsoft.com/office/powerpoint/2010/main" val="356190751"/>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46E0F-0483-907A-C6E2-47459A39338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B9AC8FE-21C1-64A8-A45E-4A55D308E8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4795" y="297000"/>
            <a:ext cx="832241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47756023"/>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2F2A5-457A-A6C8-36DA-A48193F8A43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85C73E-F8C4-FE9E-4F9A-4866E9860A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5444" y="315000"/>
            <a:ext cx="4687609"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5BE2EB7-D547-29EB-393C-3044A5ACA2AB}"/>
              </a:ext>
            </a:extLst>
          </p:cNvPr>
          <p:cNvSpPr txBox="1"/>
          <p:nvPr/>
        </p:nvSpPr>
        <p:spPr>
          <a:xfrm>
            <a:off x="8464062" y="2426677"/>
            <a:ext cx="3727938" cy="2677656"/>
          </a:xfrm>
          <a:prstGeom prst="rect">
            <a:avLst/>
          </a:prstGeom>
          <a:noFill/>
        </p:spPr>
        <p:txBody>
          <a:bodyPr wrap="square" rtlCol="0">
            <a:spAutoFit/>
          </a:bodyPr>
          <a:lstStyle/>
          <a:p>
            <a:r>
              <a:rPr lang="fr-FR" sz="2800" b="1">
                <a:solidFill>
                  <a:srgbClr val="FFFF00"/>
                </a:solidFill>
              </a:rPr>
              <a:t>vu du relai de la 4e longeur sur cette longueur (parcouru) et sur l'arrivée de la 3e longueur (entre l'éperon et la face)</a:t>
            </a:r>
            <a:endParaRPr lang="fr-FR" sz="2800" b="1" dirty="0">
              <a:solidFill>
                <a:srgbClr val="FFFF00"/>
              </a:solidFill>
            </a:endParaRPr>
          </a:p>
        </p:txBody>
      </p:sp>
    </p:spTree>
    <p:extLst>
      <p:ext uri="{BB962C8B-B14F-4D97-AF65-F5344CB8AC3E}">
        <p14:creationId xmlns:p14="http://schemas.microsoft.com/office/powerpoint/2010/main" val="1210736094"/>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547ED-BC20-C93D-AC57-7995EE5BB21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56086FF8-4633-BCEF-D127-5D6DE68E47E3}"/>
              </a:ext>
            </a:extLst>
          </p:cNvPr>
          <p:cNvSpPr txBox="1"/>
          <p:nvPr/>
        </p:nvSpPr>
        <p:spPr>
          <a:xfrm>
            <a:off x="679938" y="58846"/>
            <a:ext cx="11031416" cy="6740307"/>
          </a:xfrm>
          <a:prstGeom prst="rect">
            <a:avLst/>
          </a:prstGeom>
          <a:noFill/>
        </p:spPr>
        <p:txBody>
          <a:bodyPr wrap="square" rtlCol="0">
            <a:spAutoFit/>
          </a:bodyPr>
          <a:lstStyle/>
          <a:p>
            <a:r>
              <a:rPr lang="fr-FR" sz="3600" b="1">
                <a:solidFill>
                  <a:srgbClr val="FFFF00"/>
                </a:solidFill>
              </a:rPr>
              <a:t>Cortina d'Ampezzo se trouve dans les Préalpes orientales méridionales. Les hameaux sont les suivantes : Acquabona, Cadelverzo di sopra, Cadelverzo di sotto, Cadin di sopra, Cadin di sotto, Campo di sopra, Campo di sotto, Chiamulera, Centro, Fiames, Fraina, Mortisa, Piana da Lago, Pocol, Sacus, Socol, Staulin et Zuel.</a:t>
            </a:r>
          </a:p>
          <a:p>
            <a:endParaRPr lang="fr-FR" sz="3600" b="1">
              <a:solidFill>
                <a:srgbClr val="FFFF00"/>
              </a:solidFill>
            </a:endParaRPr>
          </a:p>
          <a:p>
            <a:r>
              <a:rPr lang="fr-FR" sz="3600" b="1">
                <a:solidFill>
                  <a:srgbClr val="FFFF00"/>
                </a:solidFill>
              </a:rPr>
              <a:t>Les communes limitrophes sont Auronzo di Cadore, Badia, Braies, Colle Santa Lucia, Dobbiaco, Livinallongo del Col di Lana, Marebbe et San Vito di Cadore.</a:t>
            </a:r>
            <a:endParaRPr lang="fr-FR" sz="3600" b="1" dirty="0">
              <a:solidFill>
                <a:srgbClr val="FFFF00"/>
              </a:solidFill>
            </a:endParaRPr>
          </a:p>
        </p:txBody>
      </p:sp>
    </p:spTree>
    <p:extLst>
      <p:ext uri="{BB962C8B-B14F-4D97-AF65-F5344CB8AC3E}">
        <p14:creationId xmlns:p14="http://schemas.microsoft.com/office/powerpoint/2010/main" val="334695530"/>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7D99A-2CE8-3224-7AA1-123E0EBEBA6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D8D4E62-E4E0-0A9D-E63C-3225F010E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0063" y="185215"/>
            <a:ext cx="911187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AB6E121-903D-3403-5154-FF7CC14F2461}"/>
              </a:ext>
            </a:extLst>
          </p:cNvPr>
          <p:cNvSpPr txBox="1"/>
          <p:nvPr/>
        </p:nvSpPr>
        <p:spPr>
          <a:xfrm>
            <a:off x="3230633" y="5961995"/>
            <a:ext cx="7526216" cy="523220"/>
          </a:xfrm>
          <a:prstGeom prst="rect">
            <a:avLst/>
          </a:prstGeom>
          <a:noFill/>
        </p:spPr>
        <p:txBody>
          <a:bodyPr wrap="square" rtlCol="0">
            <a:spAutoFit/>
          </a:bodyPr>
          <a:lstStyle/>
          <a:p>
            <a:r>
              <a:rPr lang="it-IT" sz="2800" b="1">
                <a:solidFill>
                  <a:srgbClr val="FFFF00"/>
                </a:solidFill>
              </a:rPr>
              <a:t> Cortina d'Ampezzo vue de Faloria</a:t>
            </a:r>
            <a:endParaRPr lang="fr-FR" sz="2800" b="1" dirty="0">
              <a:solidFill>
                <a:srgbClr val="FFFF00"/>
              </a:solidFill>
            </a:endParaRPr>
          </a:p>
        </p:txBody>
      </p:sp>
    </p:spTree>
    <p:extLst>
      <p:ext uri="{BB962C8B-B14F-4D97-AF65-F5344CB8AC3E}">
        <p14:creationId xmlns:p14="http://schemas.microsoft.com/office/powerpoint/2010/main" val="444070271"/>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A19C4-CEC1-51C1-6725-08469F3E86F3}"/>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25003492-EE7A-A7EB-D8D2-376E6C7B9B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0937" y="315000"/>
            <a:ext cx="4252399"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8E7E9C6-BB68-5066-784D-8DCC4738FE28}"/>
              </a:ext>
            </a:extLst>
          </p:cNvPr>
          <p:cNvSpPr txBox="1"/>
          <p:nvPr/>
        </p:nvSpPr>
        <p:spPr>
          <a:xfrm>
            <a:off x="339969" y="3528646"/>
            <a:ext cx="3473368" cy="954107"/>
          </a:xfrm>
          <a:prstGeom prst="rect">
            <a:avLst/>
          </a:prstGeom>
          <a:noFill/>
        </p:spPr>
        <p:txBody>
          <a:bodyPr wrap="square" rtlCol="0">
            <a:spAutoFit/>
          </a:bodyPr>
          <a:lstStyle/>
          <a:p>
            <a:r>
              <a:rPr lang="fr-FR" sz="2800" b="1">
                <a:solidFill>
                  <a:srgbClr val="FFFF00"/>
                </a:solidFill>
              </a:rPr>
              <a:t>Vue du centre de Cortina d'Ampezzo.</a:t>
            </a:r>
            <a:endParaRPr lang="fr-FR" sz="2800" b="1" dirty="0">
              <a:solidFill>
                <a:srgbClr val="FFFF00"/>
              </a:solidFill>
            </a:endParaRPr>
          </a:p>
        </p:txBody>
      </p:sp>
    </p:spTree>
    <p:extLst>
      <p:ext uri="{BB962C8B-B14F-4D97-AF65-F5344CB8AC3E}">
        <p14:creationId xmlns:p14="http://schemas.microsoft.com/office/powerpoint/2010/main" val="1252607562"/>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E2CD-9F30-C900-2F72-DCBBE689B836}"/>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46A44B11-408A-EFAB-38C3-5DD4B6F747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722" y="279000"/>
            <a:ext cx="945370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4E379566-0978-718B-63D8-63335856ACFA}"/>
              </a:ext>
            </a:extLst>
          </p:cNvPr>
          <p:cNvSpPr txBox="1"/>
          <p:nvPr/>
        </p:nvSpPr>
        <p:spPr>
          <a:xfrm>
            <a:off x="9929446" y="2907323"/>
            <a:ext cx="2145323" cy="1384995"/>
          </a:xfrm>
          <a:prstGeom prst="rect">
            <a:avLst/>
          </a:prstGeom>
          <a:noFill/>
        </p:spPr>
        <p:txBody>
          <a:bodyPr wrap="square" rtlCol="0">
            <a:spAutoFit/>
          </a:bodyPr>
          <a:lstStyle/>
          <a:p>
            <a:r>
              <a:rPr lang="fr-FR" sz="2800" b="1">
                <a:solidFill>
                  <a:srgbClr val="FFFF00"/>
                </a:solidFill>
              </a:rPr>
              <a:t>Vue hivernale de la ville.</a:t>
            </a:r>
            <a:endParaRPr lang="fr-FR" sz="2800" b="1" dirty="0">
              <a:solidFill>
                <a:srgbClr val="FFFF00"/>
              </a:solidFill>
            </a:endParaRPr>
          </a:p>
        </p:txBody>
      </p:sp>
    </p:spTree>
    <p:extLst>
      <p:ext uri="{BB962C8B-B14F-4D97-AF65-F5344CB8AC3E}">
        <p14:creationId xmlns:p14="http://schemas.microsoft.com/office/powerpoint/2010/main" val="2057506740"/>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5BE09-B463-2D1F-F53F-684AEDF28407}"/>
            </a:ext>
          </a:extLst>
        </p:cNvPr>
        <p:cNvGrpSpPr/>
        <p:nvPr/>
      </p:nvGrpSpPr>
      <p:grpSpPr>
        <a:xfrm>
          <a:off x="0" y="0"/>
          <a:ext cx="0" cy="0"/>
          <a:chOff x="0" y="0"/>
          <a:chExt cx="0" cy="0"/>
        </a:xfrm>
      </p:grpSpPr>
      <p:pic>
        <p:nvPicPr>
          <p:cNvPr id="8" name="Image 7">
            <a:extLst>
              <a:ext uri="{FF2B5EF4-FFF2-40B4-BE49-F238E27FC236}">
                <a16:creationId xmlns:a16="http://schemas.microsoft.com/office/drawing/2014/main" id="{4DB096EC-6A0C-E492-9929-0DFDDC17FA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4408" y="369000"/>
            <a:ext cx="9180000"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A0FAA862-D78C-0FF1-E878-3CDEC1393B37}"/>
              </a:ext>
            </a:extLst>
          </p:cNvPr>
          <p:cNvSpPr txBox="1"/>
          <p:nvPr/>
        </p:nvSpPr>
        <p:spPr>
          <a:xfrm>
            <a:off x="644770" y="2250831"/>
            <a:ext cx="2215661" cy="2677656"/>
          </a:xfrm>
          <a:prstGeom prst="rect">
            <a:avLst/>
          </a:prstGeom>
          <a:noFill/>
        </p:spPr>
        <p:txBody>
          <a:bodyPr wrap="square" rtlCol="0">
            <a:spAutoFit/>
          </a:bodyPr>
          <a:lstStyle/>
          <a:p>
            <a:r>
              <a:rPr lang="fr-FR" sz="2800" b="1">
                <a:solidFill>
                  <a:srgbClr val="FFFF00"/>
                </a:solidFill>
              </a:rPr>
              <a:t> </a:t>
            </a:r>
          </a:p>
          <a:p>
            <a:endParaRPr lang="fr-FR" sz="2800" b="1">
              <a:solidFill>
                <a:srgbClr val="FFFF00"/>
              </a:solidFill>
            </a:endParaRPr>
          </a:p>
          <a:p>
            <a:r>
              <a:rPr lang="fr-FR" sz="2800" b="1">
                <a:solidFill>
                  <a:srgbClr val="FFFF00"/>
                </a:solidFill>
              </a:rPr>
              <a:t>Découvrir Cortina, Reine des Dolomites </a:t>
            </a:r>
            <a:endParaRPr lang="fr-FR" sz="2800" b="1" dirty="0">
              <a:solidFill>
                <a:srgbClr val="FFFF00"/>
              </a:solidFill>
            </a:endParaRPr>
          </a:p>
        </p:txBody>
      </p:sp>
    </p:spTree>
    <p:extLst>
      <p:ext uri="{BB962C8B-B14F-4D97-AF65-F5344CB8AC3E}">
        <p14:creationId xmlns:p14="http://schemas.microsoft.com/office/powerpoint/2010/main" val="2520209853"/>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ABB7E-4525-2551-9DF0-1E95F88E329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3B80DA9-15EF-F306-245B-07263F7183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9613" y="333000"/>
            <a:ext cx="4132774"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a:extLst>
              <a:ext uri="{FF2B5EF4-FFF2-40B4-BE49-F238E27FC236}">
                <a16:creationId xmlns:a16="http://schemas.microsoft.com/office/drawing/2014/main" id="{FD66D74C-665B-5821-17F0-B859848A39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39614" y="297000"/>
            <a:ext cx="420081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69718110"/>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770F2-3649-252C-850B-58E67C9CC5F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CEA080B-42C7-A523-C6AB-8A4E23D046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258" y="297000"/>
            <a:ext cx="8471225"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660F7C-DD5A-39BE-4CF0-9511CDBBD2C6}"/>
              </a:ext>
            </a:extLst>
          </p:cNvPr>
          <p:cNvSpPr txBox="1"/>
          <p:nvPr/>
        </p:nvSpPr>
        <p:spPr>
          <a:xfrm>
            <a:off x="8722483" y="1874728"/>
            <a:ext cx="3083169" cy="3108543"/>
          </a:xfrm>
          <a:prstGeom prst="rect">
            <a:avLst/>
          </a:prstGeom>
          <a:noFill/>
        </p:spPr>
        <p:txBody>
          <a:bodyPr wrap="square" rtlCol="0">
            <a:spAutoFit/>
          </a:bodyPr>
          <a:lstStyle/>
          <a:p>
            <a:r>
              <a:rPr lang="fr-FR" sz="2800" b="1" dirty="0">
                <a:solidFill>
                  <a:srgbClr val="FFFF00"/>
                </a:solidFill>
              </a:rPr>
              <a:t>Randonner à Gores de </a:t>
            </a:r>
            <a:r>
              <a:rPr lang="fr-FR" sz="2800" b="1" dirty="0" err="1">
                <a:solidFill>
                  <a:srgbClr val="FFFF00"/>
                </a:solidFill>
              </a:rPr>
              <a:t>Federa</a:t>
            </a:r>
            <a:r>
              <a:rPr lang="fr-FR" sz="2800" b="1" dirty="0">
                <a:solidFill>
                  <a:srgbClr val="FFFF00"/>
                </a:solidFill>
              </a:rPr>
              <a:t>, nuit à </a:t>
            </a:r>
            <a:r>
              <a:rPr lang="fr-FR" sz="2800" b="1" dirty="0" err="1">
                <a:solidFill>
                  <a:srgbClr val="FFFF00"/>
                </a:solidFill>
              </a:rPr>
              <a:t>Malga</a:t>
            </a:r>
            <a:r>
              <a:rPr lang="fr-FR" sz="2800" b="1" dirty="0">
                <a:solidFill>
                  <a:srgbClr val="FFFF00"/>
                </a:solidFill>
              </a:rPr>
              <a:t> </a:t>
            </a:r>
            <a:r>
              <a:rPr lang="fr-FR" sz="2800" b="1" dirty="0" err="1">
                <a:solidFill>
                  <a:srgbClr val="FFFF00"/>
                </a:solidFill>
              </a:rPr>
              <a:t>Federa</a:t>
            </a:r>
            <a:r>
              <a:rPr lang="fr-FR" sz="2800" b="1" dirty="0">
                <a:solidFill>
                  <a:srgbClr val="FFFF00"/>
                </a:solidFill>
              </a:rPr>
              <a:t> et Lago di </a:t>
            </a:r>
            <a:r>
              <a:rPr lang="fr-FR" sz="2800" b="1" dirty="0" err="1">
                <a:solidFill>
                  <a:srgbClr val="FFFF00"/>
                </a:solidFill>
              </a:rPr>
              <a:t>Federa</a:t>
            </a:r>
            <a:endParaRPr lang="fr-FR" sz="2800" b="1" dirty="0">
              <a:solidFill>
                <a:srgbClr val="FFFF00"/>
              </a:solidFill>
            </a:endParaRPr>
          </a:p>
          <a:p>
            <a:r>
              <a:rPr lang="fr-FR" sz="2800" b="1" dirty="0">
                <a:solidFill>
                  <a:srgbClr val="FFFF00"/>
                </a:solidFill>
              </a:rPr>
              <a:t>Le sentier Gores de </a:t>
            </a:r>
            <a:r>
              <a:rPr lang="fr-FR" sz="2800" b="1" dirty="0" err="1">
                <a:solidFill>
                  <a:srgbClr val="FFFF00"/>
                </a:solidFill>
              </a:rPr>
              <a:t>Federa</a:t>
            </a:r>
            <a:endParaRPr lang="fr-FR" sz="2800" b="1" dirty="0">
              <a:solidFill>
                <a:srgbClr val="FFFF00"/>
              </a:solidFill>
            </a:endParaRPr>
          </a:p>
        </p:txBody>
      </p:sp>
    </p:spTree>
    <p:extLst>
      <p:ext uri="{BB962C8B-B14F-4D97-AF65-F5344CB8AC3E}">
        <p14:creationId xmlns:p14="http://schemas.microsoft.com/office/powerpoint/2010/main" val="1501132947"/>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6A0D1-89E5-D2F3-8D1C-AD666E20E157}"/>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251BDC7F-62E5-67ED-48D9-D15BD0660F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2006"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9BBC8E94-8F27-07A7-EBB7-E6C07ED5201F}"/>
              </a:ext>
            </a:extLst>
          </p:cNvPr>
          <p:cNvSpPr txBox="1"/>
          <p:nvPr/>
        </p:nvSpPr>
        <p:spPr>
          <a:xfrm>
            <a:off x="235926" y="2455984"/>
            <a:ext cx="2297723" cy="3108543"/>
          </a:xfrm>
          <a:prstGeom prst="rect">
            <a:avLst/>
          </a:prstGeom>
          <a:noFill/>
        </p:spPr>
        <p:txBody>
          <a:bodyPr wrap="square" rtlCol="0">
            <a:spAutoFit/>
          </a:bodyPr>
          <a:lstStyle/>
          <a:p>
            <a:r>
              <a:rPr lang="pt-BR" sz="2800" b="1">
                <a:solidFill>
                  <a:srgbClr val="FFFF00"/>
                </a:solidFill>
              </a:rPr>
              <a:t>Randonner à Gores de Federa, nuit à Malga Federa et Lago di Federa</a:t>
            </a:r>
            <a:endParaRPr lang="fr-FR" sz="2800" b="1" dirty="0">
              <a:solidFill>
                <a:srgbClr val="FFFF00"/>
              </a:solidFill>
            </a:endParaRPr>
          </a:p>
        </p:txBody>
      </p:sp>
    </p:spTree>
    <p:extLst>
      <p:ext uri="{BB962C8B-B14F-4D97-AF65-F5344CB8AC3E}">
        <p14:creationId xmlns:p14="http://schemas.microsoft.com/office/powerpoint/2010/main" val="1682087631"/>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CEEF2-D61B-4011-2EA5-8D61C1E7FA0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2C14240-6057-944B-F332-8803D2265D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0540" y="279000"/>
            <a:ext cx="639233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0DF9761-E382-6250-0DF5-09F451A6281F}"/>
              </a:ext>
            </a:extLst>
          </p:cNvPr>
          <p:cNvSpPr txBox="1"/>
          <p:nvPr/>
        </p:nvSpPr>
        <p:spPr>
          <a:xfrm>
            <a:off x="9226061" y="2192216"/>
            <a:ext cx="2719754" cy="2677656"/>
          </a:xfrm>
          <a:prstGeom prst="rect">
            <a:avLst/>
          </a:prstGeom>
          <a:noFill/>
        </p:spPr>
        <p:txBody>
          <a:bodyPr wrap="square" rtlCol="0">
            <a:spAutoFit/>
          </a:bodyPr>
          <a:lstStyle/>
          <a:p>
            <a:r>
              <a:rPr lang="pt-BR" sz="2800" b="1">
                <a:solidFill>
                  <a:srgbClr val="FFFF00"/>
                </a:solidFill>
              </a:rPr>
              <a:t>Randonner à Gores de Federa, nuit à Malga Federa et Lago di Federa</a:t>
            </a:r>
            <a:endParaRPr lang="fr-FR" sz="2800" b="1" dirty="0">
              <a:solidFill>
                <a:srgbClr val="FFFF00"/>
              </a:solidFill>
            </a:endParaRPr>
          </a:p>
        </p:txBody>
      </p:sp>
    </p:spTree>
    <p:extLst>
      <p:ext uri="{BB962C8B-B14F-4D97-AF65-F5344CB8AC3E}">
        <p14:creationId xmlns:p14="http://schemas.microsoft.com/office/powerpoint/2010/main" val="2624152395"/>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B5B65-2206-CBBA-3256-2BA19275331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E9980FB-CDD8-57E0-7613-2FB1FC220E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2590" y="315000"/>
            <a:ext cx="6319279"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30196900"/>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F2D7D-51B6-4C86-3AD1-5046617E7EED}"/>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56D97F96-9CF6-F849-BB8E-9AB10C5AE3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7885"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2C1E75E-B582-CEC6-FD36-87163532FF0D}"/>
              </a:ext>
            </a:extLst>
          </p:cNvPr>
          <p:cNvSpPr txBox="1"/>
          <p:nvPr/>
        </p:nvSpPr>
        <p:spPr>
          <a:xfrm>
            <a:off x="164123" y="3001108"/>
            <a:ext cx="2253762" cy="1384995"/>
          </a:xfrm>
          <a:prstGeom prst="rect">
            <a:avLst/>
          </a:prstGeom>
          <a:noFill/>
        </p:spPr>
        <p:txBody>
          <a:bodyPr wrap="square" rtlCol="0">
            <a:spAutoFit/>
          </a:bodyPr>
          <a:lstStyle/>
          <a:p>
            <a:r>
              <a:rPr lang="fr-FR" sz="2800" b="1" dirty="0">
                <a:solidFill>
                  <a:srgbClr val="FFFF00"/>
                </a:solidFill>
              </a:rPr>
              <a:t>Dolomites-</a:t>
            </a:r>
            <a:r>
              <a:rPr lang="fr-FR" sz="2800" b="1" dirty="0" err="1">
                <a:solidFill>
                  <a:srgbClr val="FFFF00"/>
                </a:solidFill>
              </a:rPr>
              <a:t>Cortina</a:t>
            </a:r>
            <a:r>
              <a:rPr lang="fr-FR" sz="2800" b="1" dirty="0">
                <a:solidFill>
                  <a:srgbClr val="FFFF00"/>
                </a:solidFill>
              </a:rPr>
              <a:t>-Lago-</a:t>
            </a:r>
            <a:r>
              <a:rPr lang="fr-FR" sz="2800" b="1" dirty="0" err="1">
                <a:solidFill>
                  <a:srgbClr val="FFFF00"/>
                </a:solidFill>
              </a:rPr>
              <a:t>Federa</a:t>
            </a:r>
            <a:endParaRPr lang="fr-FR" sz="2800" b="1" dirty="0">
              <a:solidFill>
                <a:srgbClr val="FFFF00"/>
              </a:solidFill>
            </a:endParaRPr>
          </a:p>
        </p:txBody>
      </p:sp>
    </p:spTree>
    <p:extLst>
      <p:ext uri="{BB962C8B-B14F-4D97-AF65-F5344CB8AC3E}">
        <p14:creationId xmlns:p14="http://schemas.microsoft.com/office/powerpoint/2010/main" val="3074474812"/>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AFB5F-C8FA-000D-8578-8CDF126B898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92C7106-2931-F708-575F-1AFC8D9A24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213" y="279000"/>
            <a:ext cx="420081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AF0F15-D812-A155-7A4E-7BDA477D678D}"/>
              </a:ext>
            </a:extLst>
          </p:cNvPr>
          <p:cNvSpPr txBox="1"/>
          <p:nvPr/>
        </p:nvSpPr>
        <p:spPr>
          <a:xfrm>
            <a:off x="8112369" y="2813538"/>
            <a:ext cx="3434862" cy="954107"/>
          </a:xfrm>
          <a:prstGeom prst="rect">
            <a:avLst/>
          </a:prstGeom>
          <a:noFill/>
        </p:spPr>
        <p:txBody>
          <a:bodyPr wrap="square" rtlCol="0">
            <a:spAutoFit/>
          </a:bodyPr>
          <a:lstStyle/>
          <a:p>
            <a:r>
              <a:rPr lang="fr-FR" sz="2800" b="1" dirty="0">
                <a:solidFill>
                  <a:srgbClr val="FFFF00"/>
                </a:solidFill>
              </a:rPr>
              <a:t>Dolomites-</a:t>
            </a:r>
            <a:r>
              <a:rPr lang="fr-FR" sz="2800" b="1" dirty="0" err="1">
                <a:solidFill>
                  <a:srgbClr val="FFFF00"/>
                </a:solidFill>
              </a:rPr>
              <a:t>Cortina</a:t>
            </a:r>
            <a:r>
              <a:rPr lang="fr-FR" sz="2800" b="1" dirty="0">
                <a:solidFill>
                  <a:srgbClr val="FFFF00"/>
                </a:solidFill>
              </a:rPr>
              <a:t>-Lago-</a:t>
            </a:r>
            <a:r>
              <a:rPr lang="fr-FR" sz="2800" b="1" dirty="0" err="1">
                <a:solidFill>
                  <a:srgbClr val="FFFF00"/>
                </a:solidFill>
              </a:rPr>
              <a:t>Federa</a:t>
            </a:r>
            <a:endParaRPr lang="fr-FR" sz="2800" b="1" dirty="0">
              <a:solidFill>
                <a:srgbClr val="FFFF00"/>
              </a:solidFill>
            </a:endParaRPr>
          </a:p>
        </p:txBody>
      </p:sp>
    </p:spTree>
    <p:extLst>
      <p:ext uri="{BB962C8B-B14F-4D97-AF65-F5344CB8AC3E}">
        <p14:creationId xmlns:p14="http://schemas.microsoft.com/office/powerpoint/2010/main" val="3898273656"/>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73073-C1AA-4232-619B-36B68710240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468DD3A-D278-51D7-605C-AB76B1EAF5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7208" y="297000"/>
            <a:ext cx="9396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AD76331-C927-E064-07C6-A719A3368034}"/>
              </a:ext>
            </a:extLst>
          </p:cNvPr>
          <p:cNvSpPr txBox="1"/>
          <p:nvPr/>
        </p:nvSpPr>
        <p:spPr>
          <a:xfrm>
            <a:off x="105508" y="2977662"/>
            <a:ext cx="2171700" cy="1569660"/>
          </a:xfrm>
          <a:prstGeom prst="rect">
            <a:avLst/>
          </a:prstGeom>
          <a:noFill/>
        </p:spPr>
        <p:txBody>
          <a:bodyPr wrap="square" rtlCol="0">
            <a:spAutoFit/>
          </a:bodyPr>
          <a:lstStyle/>
          <a:p>
            <a:r>
              <a:rPr lang="fr-FR" sz="3200" b="1" dirty="0">
                <a:solidFill>
                  <a:srgbClr val="FFFF00"/>
                </a:solidFill>
              </a:rPr>
              <a:t>Dolomites-</a:t>
            </a:r>
            <a:r>
              <a:rPr lang="fr-FR" sz="3200" b="1" dirty="0" err="1">
                <a:solidFill>
                  <a:srgbClr val="FFFF00"/>
                </a:solidFill>
              </a:rPr>
              <a:t>Cortina</a:t>
            </a:r>
            <a:r>
              <a:rPr lang="fr-FR" sz="3200" b="1" dirty="0">
                <a:solidFill>
                  <a:srgbClr val="FFFF00"/>
                </a:solidFill>
              </a:rPr>
              <a:t>-Rando</a:t>
            </a:r>
          </a:p>
        </p:txBody>
      </p:sp>
      <p:pic>
        <p:nvPicPr>
          <p:cNvPr id="5" name="Caméra 4">
            <a:extLst>
              <a:ext uri="{FF2B5EF4-FFF2-40B4-BE49-F238E27FC236}">
                <a16:creationId xmlns:a16="http://schemas.microsoft.com/office/drawing/2014/main" id="{3BD342C5-D5EE-D1BA-744E-D716B2540DF1}"/>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35179149"/>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1FD10-22F1-4911-A0B9-F335456B1BB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F2960A0-809F-09B1-906F-405E7E7CCC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3713476"/>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5B4F5-9B85-AEE7-0499-E99268C1BEB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11578D79-2D49-B981-3908-0669BBCDA1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4729" y="315000"/>
            <a:ext cx="8422542"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20371783"/>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C0228-9FFD-B1BD-7F67-B196D04EE36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6D5F824-3B14-886E-E5A0-A7B4D6984F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000" y="303287"/>
            <a:ext cx="10368000" cy="583576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DA11695-47E9-ADD3-B3BE-1A5997E7E706}"/>
              </a:ext>
            </a:extLst>
          </p:cNvPr>
          <p:cNvSpPr txBox="1"/>
          <p:nvPr/>
        </p:nvSpPr>
        <p:spPr>
          <a:xfrm>
            <a:off x="4314092" y="6139050"/>
            <a:ext cx="8475785" cy="523220"/>
          </a:xfrm>
          <a:prstGeom prst="rect">
            <a:avLst/>
          </a:prstGeom>
          <a:noFill/>
        </p:spPr>
        <p:txBody>
          <a:bodyPr wrap="square" rtlCol="0">
            <a:spAutoFit/>
          </a:bodyPr>
          <a:lstStyle/>
          <a:p>
            <a:r>
              <a:rPr lang="fr-FR" sz="2800" b="1">
                <a:solidFill>
                  <a:srgbClr val="FFFF00"/>
                </a:solidFill>
              </a:rPr>
              <a:t> Cortina dʼAmpezzo</a:t>
            </a:r>
            <a:endParaRPr lang="fr-FR" sz="2800" b="1" dirty="0">
              <a:solidFill>
                <a:srgbClr val="FFFF00"/>
              </a:solidFill>
            </a:endParaRPr>
          </a:p>
        </p:txBody>
      </p:sp>
    </p:spTree>
    <p:extLst>
      <p:ext uri="{BB962C8B-B14F-4D97-AF65-F5344CB8AC3E}">
        <p14:creationId xmlns:p14="http://schemas.microsoft.com/office/powerpoint/2010/main" val="2092828526"/>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EE00A-586D-0105-1ABD-692B9173C28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65C6DD3-D2FA-877B-93F8-9FFCDBFC7E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500" y="463550"/>
            <a:ext cx="10811563"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8D38365-F55F-F173-FA08-499B9E8D6D30}"/>
              </a:ext>
            </a:extLst>
          </p:cNvPr>
          <p:cNvSpPr txBox="1"/>
          <p:nvPr/>
        </p:nvSpPr>
        <p:spPr>
          <a:xfrm>
            <a:off x="3927231" y="5871230"/>
            <a:ext cx="2895599" cy="523220"/>
          </a:xfrm>
          <a:prstGeom prst="rect">
            <a:avLst/>
          </a:prstGeom>
          <a:solidFill>
            <a:schemeClr val="bg1"/>
          </a:solidFill>
        </p:spPr>
        <p:txBody>
          <a:bodyPr wrap="square" rtlCol="0">
            <a:spAutoFit/>
          </a:bodyPr>
          <a:lstStyle/>
          <a:p>
            <a:r>
              <a:rPr lang="fr-FR" sz="2800" b="1" dirty="0"/>
              <a:t>Le ski à </a:t>
            </a:r>
            <a:r>
              <a:rPr lang="fr-FR" sz="2800" b="1" dirty="0" err="1"/>
              <a:t>Cortina</a:t>
            </a:r>
            <a:r>
              <a:rPr lang="fr-FR" sz="2800" b="1" dirty="0"/>
              <a:t> -</a:t>
            </a:r>
          </a:p>
        </p:txBody>
      </p:sp>
    </p:spTree>
    <p:extLst>
      <p:ext uri="{BB962C8B-B14F-4D97-AF65-F5344CB8AC3E}">
        <p14:creationId xmlns:p14="http://schemas.microsoft.com/office/powerpoint/2010/main" val="3365508304"/>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8B2E6-AAE4-DD37-185D-9BFC8E48823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4B80216-81DB-CE5D-9CE0-077AB47DC1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500" y="406400"/>
            <a:ext cx="10795000" cy="6045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CCD31E-D9A4-69E1-C116-C8E3081C26B5}"/>
              </a:ext>
            </a:extLst>
          </p:cNvPr>
          <p:cNvSpPr txBox="1"/>
          <p:nvPr/>
        </p:nvSpPr>
        <p:spPr>
          <a:xfrm flipH="1">
            <a:off x="4290647" y="5928380"/>
            <a:ext cx="3856892" cy="523220"/>
          </a:xfrm>
          <a:prstGeom prst="rect">
            <a:avLst/>
          </a:prstGeom>
          <a:noFill/>
        </p:spPr>
        <p:txBody>
          <a:bodyPr wrap="square" rtlCol="0">
            <a:spAutoFit/>
          </a:bodyPr>
          <a:lstStyle/>
          <a:p>
            <a:r>
              <a:rPr lang="fr-FR" sz="2800" b="1">
                <a:solidFill>
                  <a:srgbClr val="FFFF00"/>
                </a:solidFill>
              </a:rPr>
              <a:t>lac-misurina-alpes</a:t>
            </a:r>
            <a:endParaRPr lang="fr-FR" sz="2800" b="1" dirty="0">
              <a:solidFill>
                <a:srgbClr val="FFFF00"/>
              </a:solidFill>
            </a:endParaRPr>
          </a:p>
        </p:txBody>
      </p:sp>
    </p:spTree>
    <p:extLst>
      <p:ext uri="{BB962C8B-B14F-4D97-AF65-F5344CB8AC3E}">
        <p14:creationId xmlns:p14="http://schemas.microsoft.com/office/powerpoint/2010/main" val="1462192269"/>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43CBD-69A6-94BF-3796-54EAA3C4CDD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BE87846-5916-CBAC-A28B-A5BA5F94F3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1" y="279000"/>
            <a:ext cx="1119999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41207307"/>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DD490-DC15-EAD1-9BC4-429ED1C2D72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28EE4D-34A0-9D29-0F5D-45F296010F2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4446" y="315000"/>
            <a:ext cx="871918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8105AA-6D01-0A6B-D6AC-EDB444CC7081}"/>
              </a:ext>
            </a:extLst>
          </p:cNvPr>
          <p:cNvSpPr txBox="1"/>
          <p:nvPr/>
        </p:nvSpPr>
        <p:spPr>
          <a:xfrm>
            <a:off x="9214338" y="3176954"/>
            <a:ext cx="2977662" cy="954107"/>
          </a:xfrm>
          <a:prstGeom prst="rect">
            <a:avLst/>
          </a:prstGeom>
          <a:noFill/>
        </p:spPr>
        <p:txBody>
          <a:bodyPr wrap="square" rtlCol="0">
            <a:spAutoFit/>
          </a:bodyPr>
          <a:lstStyle/>
          <a:p>
            <a:r>
              <a:rPr lang="fr-FR" sz="2800" b="1" dirty="0" err="1">
                <a:solidFill>
                  <a:srgbClr val="FFFF00"/>
                </a:solidFill>
              </a:rPr>
              <a:t>Cortina</a:t>
            </a:r>
            <a:r>
              <a:rPr lang="fr-FR" sz="2800" b="1" dirty="0">
                <a:solidFill>
                  <a:srgbClr val="FFFF00"/>
                </a:solidFill>
              </a:rPr>
              <a:t> - Dolomite</a:t>
            </a:r>
          </a:p>
        </p:txBody>
      </p:sp>
    </p:spTree>
    <p:extLst>
      <p:ext uri="{BB962C8B-B14F-4D97-AF65-F5344CB8AC3E}">
        <p14:creationId xmlns:p14="http://schemas.microsoft.com/office/powerpoint/2010/main" val="995774548"/>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00A8B-90F3-9785-E7F1-894F0B82584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0E87F49-F9B1-1C1A-F9A7-CD0A99F106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000" y="339853"/>
            <a:ext cx="10332000" cy="617829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41437855"/>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8F2F77C-B32E-A90A-4A9A-0F9B1E70ABC1}"/>
              </a:ext>
            </a:extLst>
          </p:cNvPr>
          <p:cNvSpPr txBox="1"/>
          <p:nvPr/>
        </p:nvSpPr>
        <p:spPr>
          <a:xfrm>
            <a:off x="191022" y="5503783"/>
            <a:ext cx="6093912" cy="1354217"/>
          </a:xfrm>
          <a:prstGeom prst="rect">
            <a:avLst/>
          </a:prstGeom>
          <a:noFill/>
        </p:spPr>
        <p:txBody>
          <a:bodyPr wrap="square">
            <a:spAutoFit/>
          </a:bodyPr>
          <a:lstStyle/>
          <a:p>
            <a:endParaRPr lang="fr-FR" dirty="0"/>
          </a:p>
          <a:p>
            <a:r>
              <a:rPr lang="fr-FR" sz="3200" b="1" dirty="0">
                <a:solidFill>
                  <a:srgbClr val="FFFF00"/>
                </a:solidFill>
              </a:rPr>
              <a:t>Retrouvez nous sur : https://papy16.net/</a:t>
            </a:r>
          </a:p>
        </p:txBody>
      </p:sp>
      <p:pic>
        <p:nvPicPr>
          <p:cNvPr id="4" name="Image 3">
            <a:extLst>
              <a:ext uri="{FF2B5EF4-FFF2-40B4-BE49-F238E27FC236}">
                <a16:creationId xmlns:a16="http://schemas.microsoft.com/office/drawing/2014/main" id="{E0BA3985-7EBF-087D-9FAB-5490C863A9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250" y="-84992"/>
            <a:ext cx="3714750" cy="4191000"/>
          </a:xfrm>
          <a:prstGeom prst="rect">
            <a:avLst/>
          </a:prstGeom>
        </p:spPr>
      </p:pic>
      <p:pic>
        <p:nvPicPr>
          <p:cNvPr id="6" name="Image 5">
            <a:extLst>
              <a:ext uri="{FF2B5EF4-FFF2-40B4-BE49-F238E27FC236}">
                <a16:creationId xmlns:a16="http://schemas.microsoft.com/office/drawing/2014/main" id="{357A2A5A-C42F-FD3F-60E8-D75A34AF343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191" y="-84992"/>
            <a:ext cx="3714750" cy="4191000"/>
          </a:xfrm>
          <a:prstGeom prst="rect">
            <a:avLst/>
          </a:prstGeom>
        </p:spPr>
      </p:pic>
      <p:sp>
        <p:nvSpPr>
          <p:cNvPr id="7" name="ZoneTexte 6">
            <a:extLst>
              <a:ext uri="{FF2B5EF4-FFF2-40B4-BE49-F238E27FC236}">
                <a16:creationId xmlns:a16="http://schemas.microsoft.com/office/drawing/2014/main" id="{03EF9FD2-34B2-BDA2-F5A0-05BD5CF16C4D}"/>
              </a:ext>
            </a:extLst>
          </p:cNvPr>
          <p:cNvSpPr txBox="1"/>
          <p:nvPr/>
        </p:nvSpPr>
        <p:spPr>
          <a:xfrm>
            <a:off x="2965938" y="0"/>
            <a:ext cx="6670431" cy="954107"/>
          </a:xfrm>
          <a:prstGeom prst="rect">
            <a:avLst/>
          </a:prstGeom>
          <a:noFill/>
        </p:spPr>
        <p:txBody>
          <a:bodyPr wrap="square" rtlCol="0">
            <a:spAutoFit/>
          </a:bodyPr>
          <a:lstStyle/>
          <a:p>
            <a:r>
              <a:rPr lang="fr-FR" sz="2800" b="1" dirty="0">
                <a:solidFill>
                  <a:srgbClr val="FFFF00"/>
                </a:solidFill>
              </a:rPr>
              <a:t>Lorient Vous A Présenté Le  </a:t>
            </a:r>
            <a:r>
              <a:rPr lang="fr-FR" sz="2800" b="1" dirty="0" err="1">
                <a:solidFill>
                  <a:srgbClr val="FFFF00"/>
                </a:solidFill>
              </a:rPr>
              <a:t>Bécco</a:t>
            </a:r>
            <a:r>
              <a:rPr lang="fr-FR" sz="2800" b="1" dirty="0">
                <a:solidFill>
                  <a:srgbClr val="FFFF00"/>
                </a:solidFill>
              </a:rPr>
              <a:t> Di </a:t>
            </a:r>
            <a:r>
              <a:rPr lang="fr-FR" sz="2800" b="1" dirty="0" err="1">
                <a:solidFill>
                  <a:srgbClr val="FFFF00"/>
                </a:solidFill>
              </a:rPr>
              <a:t>Mézzodi</a:t>
            </a:r>
            <a:r>
              <a:rPr lang="fr-FR" sz="2800" b="1" dirty="0">
                <a:solidFill>
                  <a:srgbClr val="FFFF00"/>
                </a:solidFill>
              </a:rPr>
              <a:t> Et </a:t>
            </a:r>
            <a:r>
              <a:rPr lang="fr-FR" sz="2800" b="1" dirty="0" err="1">
                <a:solidFill>
                  <a:srgbClr val="FFFF00"/>
                </a:solidFill>
              </a:rPr>
              <a:t>Cortina</a:t>
            </a:r>
            <a:r>
              <a:rPr lang="fr-FR" sz="2800" b="1" dirty="0">
                <a:solidFill>
                  <a:srgbClr val="FFFF00"/>
                </a:solidFill>
              </a:rPr>
              <a:t> – Dolomite ( Italie )</a:t>
            </a:r>
          </a:p>
        </p:txBody>
      </p:sp>
      <p:sp>
        <p:nvSpPr>
          <p:cNvPr id="8" name="ZoneTexte 7">
            <a:extLst>
              <a:ext uri="{FF2B5EF4-FFF2-40B4-BE49-F238E27FC236}">
                <a16:creationId xmlns:a16="http://schemas.microsoft.com/office/drawing/2014/main" id="{E5E728A1-5C31-976A-3358-5634CCB896A5}"/>
              </a:ext>
            </a:extLst>
          </p:cNvPr>
          <p:cNvSpPr txBox="1"/>
          <p:nvPr/>
        </p:nvSpPr>
        <p:spPr>
          <a:xfrm>
            <a:off x="3282462" y="1254369"/>
            <a:ext cx="547467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AE5A7636-D9FB-8397-B79F-3AB7D535D875}"/>
              </a:ext>
            </a:extLst>
          </p:cNvPr>
          <p:cNvSpPr txBox="1"/>
          <p:nvPr/>
        </p:nvSpPr>
        <p:spPr>
          <a:xfrm>
            <a:off x="5251939" y="2090272"/>
            <a:ext cx="5732584" cy="523220"/>
          </a:xfrm>
          <a:prstGeom prst="rect">
            <a:avLst/>
          </a:prstGeom>
          <a:noFill/>
        </p:spPr>
        <p:txBody>
          <a:bodyPr wrap="square" rtlCol="0">
            <a:spAutoFit/>
          </a:bodyPr>
          <a:lstStyle/>
          <a:p>
            <a:r>
              <a:rPr lang="fr-FR" sz="2800" b="1" dirty="0">
                <a:solidFill>
                  <a:srgbClr val="FFFF00"/>
                </a:solidFill>
              </a:rPr>
              <a:t>Daniel</a:t>
            </a:r>
          </a:p>
        </p:txBody>
      </p:sp>
      <p:sp>
        <p:nvSpPr>
          <p:cNvPr id="10" name="ZoneTexte 9">
            <a:extLst>
              <a:ext uri="{FF2B5EF4-FFF2-40B4-BE49-F238E27FC236}">
                <a16:creationId xmlns:a16="http://schemas.microsoft.com/office/drawing/2014/main" id="{3E098393-330C-EE39-9749-4163313DB40E}"/>
              </a:ext>
            </a:extLst>
          </p:cNvPr>
          <p:cNvSpPr txBox="1"/>
          <p:nvPr/>
        </p:nvSpPr>
        <p:spPr>
          <a:xfrm>
            <a:off x="3832711" y="2905780"/>
            <a:ext cx="4936884" cy="523220"/>
          </a:xfrm>
          <a:prstGeom prst="rect">
            <a:avLst/>
          </a:prstGeom>
          <a:noFill/>
        </p:spPr>
        <p:txBody>
          <a:bodyPr wrap="square" rtlCol="0">
            <a:spAutoFit/>
          </a:bodyPr>
          <a:lstStyle/>
          <a:p>
            <a:r>
              <a:rPr lang="fr-FR" sz="2800" b="1" dirty="0">
                <a:solidFill>
                  <a:srgbClr val="FFFF00"/>
                </a:solidFill>
              </a:rPr>
              <a:t>Bienvenue Chez Papy 16</a:t>
            </a:r>
          </a:p>
        </p:txBody>
      </p:sp>
      <p:sp>
        <p:nvSpPr>
          <p:cNvPr id="11" name="Rectangle 10">
            <a:extLst>
              <a:ext uri="{FF2B5EF4-FFF2-40B4-BE49-F238E27FC236}">
                <a16:creationId xmlns:a16="http://schemas.microsoft.com/office/drawing/2014/main" id="{8FA4E1DE-391A-B3BF-7DD7-AB991971D1B7}"/>
              </a:ext>
            </a:extLst>
          </p:cNvPr>
          <p:cNvSpPr/>
          <p:nvPr/>
        </p:nvSpPr>
        <p:spPr>
          <a:xfrm>
            <a:off x="4493235" y="4011267"/>
            <a:ext cx="3118338" cy="1354217"/>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a:extLst>
              <a:ext uri="{FF2B5EF4-FFF2-40B4-BE49-F238E27FC236}">
                <a16:creationId xmlns:a16="http://schemas.microsoft.com/office/drawing/2014/main" id="{8CF55E67-7BCC-6EB0-F3CE-6FC549D97EB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995862" y="4323113"/>
            <a:ext cx="2047875" cy="714375"/>
          </a:xfrm>
          <a:prstGeom prst="rect">
            <a:avLst/>
          </a:prstGeom>
        </p:spPr>
      </p:pic>
    </p:spTree>
    <p:extLst>
      <p:ext uri="{BB962C8B-B14F-4D97-AF65-F5344CB8AC3E}">
        <p14:creationId xmlns:p14="http://schemas.microsoft.com/office/powerpoint/2010/main" val="2976886287"/>
      </p:ext>
    </p:extLst>
  </p:cSld>
  <p:clrMapOvr>
    <a:masterClrMapping/>
  </p:clrMapOvr>
  <mc:AlternateContent xmlns:mc="http://schemas.openxmlformats.org/markup-compatibility/2006">
    <mc:Choice xmlns:p14="http://schemas.microsoft.com/office/powerpoint/2010/main" Requires="p14">
      <p:transition spd="slow" p14:dur="5250" advClick="0" advTm="13000">
        <p:comb/>
      </p:transition>
    </mc:Choice>
    <mc:Fallback>
      <p:transition spd="slow" advClick="0" advTm="13000">
        <p:comb/>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TotalTime>
  <Words>264</Words>
  <Application>Microsoft Office PowerPoint</Application>
  <PresentationFormat>Grand écran</PresentationFormat>
  <Paragraphs>32</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2026-02-21T06:21:37Z</dcterms:created>
  <dcterms:modified xsi:type="dcterms:W3CDTF">2026-03-10T07:58:01Z</dcterms:modified>
</cp:coreProperties>
</file>