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9.jpg" ContentType="image/png"/>
  <Override PartName="/ppt/media/image66.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4" r:id="rId3"/>
    <p:sldId id="258" r:id="rId4"/>
    <p:sldId id="259" r:id="rId5"/>
    <p:sldId id="260" r:id="rId6"/>
    <p:sldId id="261" r:id="rId7"/>
    <p:sldId id="289" r:id="rId8"/>
    <p:sldId id="262" r:id="rId9"/>
    <p:sldId id="265" r:id="rId10"/>
    <p:sldId id="264" r:id="rId11"/>
    <p:sldId id="263" r:id="rId12"/>
    <p:sldId id="267" r:id="rId13"/>
    <p:sldId id="266" r:id="rId14"/>
    <p:sldId id="280" r:id="rId15"/>
    <p:sldId id="282" r:id="rId16"/>
    <p:sldId id="281" r:id="rId17"/>
    <p:sldId id="268" r:id="rId18"/>
    <p:sldId id="273" r:id="rId19"/>
    <p:sldId id="301" r:id="rId20"/>
    <p:sldId id="270" r:id="rId21"/>
    <p:sldId id="271" r:id="rId22"/>
    <p:sldId id="272" r:id="rId23"/>
    <p:sldId id="274" r:id="rId24"/>
    <p:sldId id="277" r:id="rId25"/>
    <p:sldId id="275" r:id="rId26"/>
    <p:sldId id="276" r:id="rId27"/>
    <p:sldId id="286" r:id="rId28"/>
    <p:sldId id="278" r:id="rId29"/>
    <p:sldId id="279" r:id="rId30"/>
    <p:sldId id="269" r:id="rId31"/>
    <p:sldId id="283" r:id="rId32"/>
    <p:sldId id="284" r:id="rId33"/>
    <p:sldId id="285" r:id="rId34"/>
    <p:sldId id="288" r:id="rId35"/>
    <p:sldId id="290" r:id="rId36"/>
    <p:sldId id="291" r:id="rId37"/>
    <p:sldId id="292" r:id="rId38"/>
    <p:sldId id="293" r:id="rId39"/>
    <p:sldId id="294" r:id="rId40"/>
    <p:sldId id="303" r:id="rId41"/>
    <p:sldId id="287" r:id="rId42"/>
    <p:sldId id="295" r:id="rId43"/>
    <p:sldId id="302" r:id="rId44"/>
    <p:sldId id="296" r:id="rId45"/>
    <p:sldId id="297" r:id="rId46"/>
    <p:sldId id="298" r:id="rId47"/>
    <p:sldId id="299" r:id="rId48"/>
    <p:sldId id="300" r:id="rId4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4IScoPibxZaaWahAn4M1w==" hashData="VDmWAgvHJJrr2Satjq78me6s0fQ0EJQ4ETrE1FBNuCaoddbdOm1Pxg0w8DOVF2OZa8zTEx+q1GWgZA1Wvd7Pr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C9AC"/>
    <a:srgbClr val="ACCBE8"/>
    <a:srgbClr val="A8C6E8"/>
    <a:srgbClr val="6477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1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50EE00A0-A1B8-4D88-A087-BEF4103E109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1476355276"/>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EE00A0-A1B8-4D88-A087-BEF4103E109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1581252186"/>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50EE00A0-A1B8-4D88-A087-BEF4103E109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2898374988"/>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0EE00A0-A1B8-4D88-A087-BEF4103E1090}"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1966075803"/>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0EE00A0-A1B8-4D88-A087-BEF4103E1090}" type="datetimeFigureOut">
              <a:rPr lang="fr-FR" smtClean="0"/>
              <a:t>09/03/2026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3972490583"/>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0EE00A0-A1B8-4D88-A087-BEF4103E1090}" type="datetimeFigureOut">
              <a:rPr lang="fr-FR" smtClean="0"/>
              <a:t>09/03/2026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1268127480"/>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0EE00A0-A1B8-4D88-A087-BEF4103E1090}" type="datetimeFigureOut">
              <a:rPr lang="fr-FR" smtClean="0"/>
              <a:t>09/03/2026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4043250883"/>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0EE00A0-A1B8-4D88-A087-BEF4103E1090}"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1250432649"/>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0EE00A0-A1B8-4D88-A087-BEF4103E1090}"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3474534342"/>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EE00A0-A1B8-4D88-A087-BEF4103E109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2128064485"/>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EE00A0-A1B8-4D88-A087-BEF4103E109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B856597-FCC8-4D76-884D-D6A11826663F}" type="slidenum">
              <a:rPr lang="fr-FR" smtClean="0"/>
              <a:t>‹N°›</a:t>
            </a:fld>
            <a:endParaRPr lang="fr-FR"/>
          </a:p>
        </p:txBody>
      </p:sp>
    </p:spTree>
    <p:extLst>
      <p:ext uri="{BB962C8B-B14F-4D97-AF65-F5344CB8AC3E}">
        <p14:creationId xmlns:p14="http://schemas.microsoft.com/office/powerpoint/2010/main" val="1065885222"/>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EE00A0-A1B8-4D88-A087-BEF4103E1090}" type="datetimeFigureOut">
              <a:rPr lang="fr-FR" smtClean="0"/>
              <a:t>09/03/2026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856597-FCC8-4D76-884D-D6A11826663F}" type="slidenum">
              <a:rPr lang="fr-FR" smtClean="0"/>
              <a:t>‹N°›</a:t>
            </a:fld>
            <a:endParaRPr lang="fr-FR"/>
          </a:p>
        </p:txBody>
      </p:sp>
    </p:spTree>
    <p:extLst>
      <p:ext uri="{BB962C8B-B14F-4D97-AF65-F5344CB8AC3E}">
        <p14:creationId xmlns:p14="http://schemas.microsoft.com/office/powerpoint/2010/main" val="2503629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jpg"/><Relationship Id="rId4" Type="http://schemas.openxmlformats.org/officeDocument/2006/relationships/image" Target="../media/image1.jp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29.jpg"/><Relationship Id="rId4" Type="http://schemas.openxmlformats.org/officeDocument/2006/relationships/image" Target="../media/image28.jpg"/></Relationships>
</file>

<file path=ppt/slides/_rels/slide1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31.jpg"/></Relationships>
</file>

<file path=ppt/slides/_rels/slide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40.jpg"/><Relationship Id="rId5" Type="http://schemas.openxmlformats.org/officeDocument/2006/relationships/image" Target="../media/image39.jpeg"/><Relationship Id="rId4" Type="http://schemas.openxmlformats.org/officeDocument/2006/relationships/image" Target="../media/image38.jpg"/></Relationships>
</file>

<file path=ppt/slides/_rels/slide1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44.jpg"/><Relationship Id="rId5" Type="http://schemas.openxmlformats.org/officeDocument/2006/relationships/image" Target="../media/image43.jpg"/><Relationship Id="rId4" Type="http://schemas.openxmlformats.org/officeDocument/2006/relationships/image" Target="../media/image42.jpg"/></Relationships>
</file>

<file path=ppt/slides/_rels/slide1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50.jpg"/><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jpg"/><Relationship Id="rId7" Type="http://schemas.openxmlformats.org/officeDocument/2006/relationships/image" Target="../media/image57.pn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56.jpg"/><Relationship Id="rId5" Type="http://schemas.openxmlformats.org/officeDocument/2006/relationships/image" Target="../media/image55.jpg"/><Relationship Id="rId4" Type="http://schemas.openxmlformats.org/officeDocument/2006/relationships/image" Target="../media/image54.jpg"/></Relationships>
</file>

<file path=ppt/slides/_rels/slide2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2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68.jpg"/><Relationship Id="rId4" Type="http://schemas.openxmlformats.org/officeDocument/2006/relationships/image" Target="../media/image67.jpg"/></Relationships>
</file>

<file path=ppt/slides/_rels/slide29.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71.jpg"/><Relationship Id="rId4" Type="http://schemas.openxmlformats.org/officeDocument/2006/relationships/image" Target="../media/image70.png"/></Relationships>
</file>

<file path=ppt/slides/_rels/slide30.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73.JPG"/></Relationships>
</file>

<file path=ppt/slides/_rels/slide31.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77.jpg"/><Relationship Id="rId4" Type="http://schemas.openxmlformats.org/officeDocument/2006/relationships/image" Target="../media/image76.jpg"/></Relationships>
</file>

<file path=ppt/slides/_rels/slide33.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79.jpg"/></Relationships>
</file>

<file path=ppt/slides/_rels/slide34.xml.rels><?xml version="1.0" encoding="UTF-8" standalone="yes"?>
<Relationships xmlns="http://schemas.openxmlformats.org/package/2006/relationships"><Relationship Id="rId8" Type="http://schemas.openxmlformats.org/officeDocument/2006/relationships/image" Target="../media/image85.jpg"/><Relationship Id="rId3" Type="http://schemas.openxmlformats.org/officeDocument/2006/relationships/image" Target="../media/image80.jpg"/><Relationship Id="rId7" Type="http://schemas.openxmlformats.org/officeDocument/2006/relationships/image" Target="../media/image84.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g"/><Relationship Id="rId9" Type="http://schemas.openxmlformats.org/officeDocument/2006/relationships/image" Target="../media/image48.jpg"/></Relationships>
</file>

<file path=ppt/slides/_rels/slide35.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jpg"/></Relationships>
</file>

<file path=ppt/slides/_rels/slide36.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92.jpg"/><Relationship Id="rId5" Type="http://schemas.openxmlformats.org/officeDocument/2006/relationships/image" Target="../media/image91.jpg"/><Relationship Id="rId4" Type="http://schemas.openxmlformats.org/officeDocument/2006/relationships/image" Target="../media/image90.jpg"/></Relationships>
</file>

<file path=ppt/slides/_rels/slide37.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98.jpg"/><Relationship Id="rId5" Type="http://schemas.openxmlformats.org/officeDocument/2006/relationships/image" Target="../media/image97.jpg"/><Relationship Id="rId4" Type="http://schemas.openxmlformats.org/officeDocument/2006/relationships/image" Target="../media/image96.jpg"/></Relationships>
</file>

<file path=ppt/slides/_rels/slide4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2.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104.jpeg"/><Relationship Id="rId4" Type="http://schemas.openxmlformats.org/officeDocument/2006/relationships/image" Target="../media/image103.jpg"/></Relationships>
</file>

<file path=ppt/slides/_rels/slide44.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106.png"/></Relationships>
</file>

<file path=ppt/slides/_rels/slide45.xml.rels><?xml version="1.0" encoding="UTF-8" standalone="yes"?>
<Relationships xmlns="http://schemas.openxmlformats.org/package/2006/relationships"><Relationship Id="rId3" Type="http://schemas.openxmlformats.org/officeDocument/2006/relationships/image" Target="../media/image109.JPG"/><Relationship Id="rId7" Type="http://schemas.openxmlformats.org/officeDocument/2006/relationships/image" Target="../media/image106.pn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12.jpg"/><Relationship Id="rId5" Type="http://schemas.openxmlformats.org/officeDocument/2006/relationships/image" Target="../media/image111.jpg"/><Relationship Id="rId4" Type="http://schemas.openxmlformats.org/officeDocument/2006/relationships/image" Target="../media/image110.jpg"/></Relationships>
</file>

<file path=ppt/slides/_rels/slide46.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115.png"/><Relationship Id="rId4" Type="http://schemas.openxmlformats.org/officeDocument/2006/relationships/image" Target="../media/image114.jpeg"/></Relationships>
</file>

<file path=ppt/slides/_rels/slide47.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118.png"/><Relationship Id="rId4" Type="http://schemas.openxmlformats.org/officeDocument/2006/relationships/image" Target="../media/image117.jpg"/></Relationships>
</file>

<file path=ppt/slides/_rels/slide48.xml.rels><?xml version="1.0" encoding="UTF-8" standalone="yes"?>
<Relationships xmlns="http://schemas.openxmlformats.org/package/2006/relationships"><Relationship Id="rId3" Type="http://schemas.openxmlformats.org/officeDocument/2006/relationships/image" Target="../media/image119.gif"/><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2.jpg"/><Relationship Id="rId4" Type="http://schemas.openxmlformats.org/officeDocument/2006/relationships/image" Target="../media/image1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t="3344"/>
          <a:stretch/>
        </p:blipFill>
        <p:spPr>
          <a:xfrm>
            <a:off x="-12000" y="0"/>
            <a:ext cx="12204000" cy="6858001"/>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52776" y="5219237"/>
            <a:ext cx="1298448" cy="1444752"/>
          </a:xfrm>
          <a:prstGeom prst="rect">
            <a:avLst/>
          </a:prstGeom>
        </p:spPr>
      </p:pic>
      <p:pic>
        <p:nvPicPr>
          <p:cNvPr id="4" name="Imag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9276" y="2801840"/>
            <a:ext cx="2728954" cy="2728954"/>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21244" y="2801841"/>
            <a:ext cx="2871363" cy="2728954"/>
          </a:xfrm>
          <a:prstGeom prst="rect">
            <a:avLst/>
          </a:prstGeom>
        </p:spPr>
      </p:pic>
      <p:pic>
        <p:nvPicPr>
          <p:cNvPr id="3" name="Con Una Pinta Asi (1080p_25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pic>
        <p:nvPicPr>
          <p:cNvPr id="7" name="Imag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93885" y="484037"/>
            <a:ext cx="3095625" cy="1981200"/>
          </a:xfrm>
          <a:prstGeom prst="rect">
            <a:avLst/>
          </a:prstGeom>
        </p:spPr>
      </p:pic>
    </p:spTree>
    <p:extLst>
      <p:ext uri="{BB962C8B-B14F-4D97-AF65-F5344CB8AC3E}">
        <p14:creationId xmlns:p14="http://schemas.microsoft.com/office/powerpoint/2010/main" val="212711291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241300" y="6375400"/>
            <a:ext cx="11709400" cy="369332"/>
          </a:xfrm>
          <a:prstGeom prst="rect">
            <a:avLst/>
          </a:prstGeom>
          <a:solidFill>
            <a:schemeClr val="tx1"/>
          </a:solidFill>
        </p:spPr>
        <p:txBody>
          <a:bodyPr wrap="square" rtlCol="0">
            <a:spAutoFit/>
          </a:bodyPr>
          <a:lstStyle/>
          <a:p>
            <a:r>
              <a:rPr lang="fr-FR" dirty="0" smtClean="0">
                <a:solidFill>
                  <a:schemeClr val="bg1"/>
                </a:solidFill>
                <a:latin typeface="Comic Sans MS" panose="030F0702030302020204" pitchFamily="66" charset="0"/>
              </a:rPr>
              <a:t>   -Nice--Marrakech--Îles Canaries--République dominicaine--Cuba--Pérou---Chili--Île de Pâques--Tanzanie-</a:t>
            </a:r>
            <a:endParaRPr lang="fr-FR" dirty="0">
              <a:solidFill>
                <a:schemeClr val="bg1"/>
              </a:solidFill>
            </a:endParaRPr>
          </a:p>
        </p:txBody>
      </p:sp>
      <p:sp>
        <p:nvSpPr>
          <p:cNvPr id="7" name="ZoneTexte 6"/>
          <p:cNvSpPr txBox="1"/>
          <p:nvPr/>
        </p:nvSpPr>
        <p:spPr>
          <a:xfrm>
            <a:off x="2692400" y="2273300"/>
            <a:ext cx="1460500" cy="400110"/>
          </a:xfrm>
          <a:prstGeom prst="rect">
            <a:avLst/>
          </a:prstGeom>
          <a:noFill/>
        </p:spPr>
        <p:txBody>
          <a:bodyPr wrap="square" rtlCol="0">
            <a:spAutoFit/>
          </a:bodyPr>
          <a:lstStyle/>
          <a:p>
            <a:r>
              <a:rPr lang="fr-FR" sz="2000" b="1" dirty="0" smtClean="0">
                <a:solidFill>
                  <a:schemeClr val="bg1">
                    <a:lumMod val="95000"/>
                  </a:schemeClr>
                </a:solidFill>
                <a:latin typeface="Comic Sans MS" panose="030F0702030302020204" pitchFamily="66" charset="0"/>
              </a:rPr>
              <a:t>Canaries</a:t>
            </a:r>
            <a:endParaRPr lang="fr-FR" sz="2000" b="1" dirty="0">
              <a:solidFill>
                <a:schemeClr val="bg1">
                  <a:lumMod val="95000"/>
                </a:schemeClr>
              </a:solidFill>
              <a:latin typeface="Comic Sans MS" panose="030F0702030302020204" pitchFamily="66" charset="0"/>
            </a:endParaRPr>
          </a:p>
        </p:txBody>
      </p:sp>
      <p:pic>
        <p:nvPicPr>
          <p:cNvPr id="8" name="Image 7"/>
          <p:cNvPicPr>
            <a:picLocks noChangeAspect="1"/>
          </p:cNvPicPr>
          <p:nvPr/>
        </p:nvPicPr>
        <p:blipFill>
          <a:blip r:embed="rId3" cstate="print">
            <a:extLst>
              <a:ext uri="{BEBA8EAE-BF5A-486C-A8C5-ECC9F3942E4B}">
                <a14:imgProps xmlns:a14="http://schemas.microsoft.com/office/drawing/2010/main">
                  <a14:imgLayer r:embed="rId4">
                    <a14:imgEffect>
                      <a14:backgroundRemoval t="8265" b="91122" l="9802" r="89965"/>
                    </a14:imgEffect>
                  </a14:imgLayer>
                </a14:imgProps>
              </a:ext>
              <a:ext uri="{28A0092B-C50C-407E-A947-70E740481C1C}">
                <a14:useLocalDpi xmlns:a14="http://schemas.microsoft.com/office/drawing/2010/main" val="0"/>
              </a:ext>
            </a:extLst>
          </a:blip>
          <a:stretch>
            <a:fillRect/>
          </a:stretch>
        </p:blipFill>
        <p:spPr>
          <a:xfrm>
            <a:off x="3719674" y="4559364"/>
            <a:ext cx="1116000" cy="1276162"/>
          </a:xfrm>
          <a:prstGeom prst="rect">
            <a:avLst/>
          </a:prstGeom>
        </p:spPr>
      </p:pic>
      <p:sp>
        <p:nvSpPr>
          <p:cNvPr id="9" name="ZoneTexte 8"/>
          <p:cNvSpPr txBox="1"/>
          <p:nvPr/>
        </p:nvSpPr>
        <p:spPr>
          <a:xfrm>
            <a:off x="4622800" y="5197445"/>
            <a:ext cx="1905000" cy="400110"/>
          </a:xfrm>
          <a:prstGeom prst="rect">
            <a:avLst/>
          </a:prstGeom>
          <a:noFill/>
        </p:spPr>
        <p:txBody>
          <a:bodyPr wrap="square" rtlCol="0">
            <a:spAutoFit/>
          </a:bodyPr>
          <a:lstStyle/>
          <a:p>
            <a:r>
              <a:rPr lang="fr-FR" sz="2000" b="1" dirty="0" smtClean="0">
                <a:solidFill>
                  <a:schemeClr val="bg1">
                    <a:lumMod val="95000"/>
                  </a:schemeClr>
                </a:solidFill>
                <a:latin typeface="Comic Sans MS" panose="030F0702030302020204" pitchFamily="66" charset="0"/>
              </a:rPr>
              <a:t>Île de Pâques</a:t>
            </a:r>
            <a:endParaRPr lang="fr-FR" sz="2000" b="1" dirty="0">
              <a:solidFill>
                <a:schemeClr val="bg1">
                  <a:lumMod val="95000"/>
                </a:schemeClr>
              </a:solidFill>
              <a:latin typeface="Comic Sans MS" panose="030F0702030302020204" pitchFamily="66" charset="0"/>
            </a:endParaRPr>
          </a:p>
        </p:txBody>
      </p:sp>
      <p:sp>
        <p:nvSpPr>
          <p:cNvPr id="10" name="ZoneTexte 9"/>
          <p:cNvSpPr txBox="1"/>
          <p:nvPr/>
        </p:nvSpPr>
        <p:spPr>
          <a:xfrm>
            <a:off x="4835674" y="1219200"/>
            <a:ext cx="2705100" cy="646331"/>
          </a:xfrm>
          <a:prstGeom prst="rect">
            <a:avLst/>
          </a:prstGeom>
          <a:noFill/>
        </p:spPr>
        <p:txBody>
          <a:bodyPr wrap="square" rtlCol="0">
            <a:prstTxWarp prst="textFadeLeft">
              <a:avLst/>
            </a:prstTxWarp>
            <a:spAutoFit/>
          </a:bodyPr>
          <a:lstStyle/>
          <a:p>
            <a:r>
              <a:rPr lang="fr-FR" sz="3600" b="1" dirty="0" smtClean="0">
                <a:solidFill>
                  <a:srgbClr val="FED73B"/>
                </a:solidFill>
                <a:latin typeface="Comic Sans MS" panose="030F0702030302020204" pitchFamily="66" charset="0"/>
              </a:rPr>
              <a:t>En 4 </a:t>
            </a:r>
            <a:r>
              <a:rPr lang="fr-FR" sz="3200" b="1" dirty="0" smtClean="0">
                <a:solidFill>
                  <a:schemeClr val="bg1"/>
                </a:solidFill>
                <a:latin typeface="Comic Sans MS" panose="030F0702030302020204" pitchFamily="66" charset="0"/>
              </a:rPr>
              <a:t>Mois</a:t>
            </a:r>
            <a:endParaRPr lang="fr-FR" sz="32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266943220"/>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6083" y="507260"/>
            <a:ext cx="8280000" cy="5711545"/>
          </a:xfrm>
          <a:prstGeom prst="rect">
            <a:avLst/>
          </a:prstGeom>
        </p:spPr>
      </p:pic>
      <p:sp>
        <p:nvSpPr>
          <p:cNvPr id="4" name="Rectangle 3"/>
          <p:cNvSpPr/>
          <p:nvPr/>
        </p:nvSpPr>
        <p:spPr>
          <a:xfrm>
            <a:off x="4492487" y="1669774"/>
            <a:ext cx="2576223" cy="55659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5454596" y="1154533"/>
            <a:ext cx="182880" cy="523220"/>
          </a:xfrm>
          <a:prstGeom prst="rect">
            <a:avLst/>
          </a:prstGeom>
          <a:noFill/>
        </p:spPr>
        <p:txBody>
          <a:bodyPr wrap="square" rtlCol="0">
            <a:spAutoFit/>
          </a:bodyPr>
          <a:lstStyle/>
          <a:p>
            <a:r>
              <a:rPr lang="fr-FR" sz="2800" b="1" dirty="0" smtClean="0">
                <a:solidFill>
                  <a:srgbClr val="FF0000"/>
                </a:solidFill>
              </a:rPr>
              <a:t>1</a:t>
            </a:r>
            <a:endParaRPr lang="fr-FR" sz="2800" b="1" dirty="0">
              <a:solidFill>
                <a:srgbClr val="FF0000"/>
              </a:solidFill>
            </a:endParaRPr>
          </a:p>
        </p:txBody>
      </p:sp>
      <p:sp>
        <p:nvSpPr>
          <p:cNvPr id="6" name="Rectangle 5"/>
          <p:cNvSpPr/>
          <p:nvPr/>
        </p:nvSpPr>
        <p:spPr>
          <a:xfrm>
            <a:off x="6042991" y="2822713"/>
            <a:ext cx="1804946" cy="29419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6770535" y="2421576"/>
            <a:ext cx="174929" cy="461665"/>
          </a:xfrm>
          <a:prstGeom prst="rect">
            <a:avLst/>
          </a:prstGeom>
          <a:noFill/>
        </p:spPr>
        <p:txBody>
          <a:bodyPr wrap="square" rtlCol="0">
            <a:spAutoFit/>
          </a:bodyPr>
          <a:lstStyle/>
          <a:p>
            <a:r>
              <a:rPr lang="fr-FR" sz="2400" b="1" dirty="0" smtClean="0">
                <a:solidFill>
                  <a:srgbClr val="FF0000"/>
                </a:solidFill>
              </a:rPr>
              <a:t>3</a:t>
            </a:r>
            <a:endParaRPr lang="fr-FR" sz="2400" b="1" dirty="0">
              <a:solidFill>
                <a:srgbClr val="FF0000"/>
              </a:solidFill>
            </a:endParaRPr>
          </a:p>
        </p:txBody>
      </p:sp>
      <p:sp>
        <p:nvSpPr>
          <p:cNvPr id="8" name="Rectangle 7"/>
          <p:cNvSpPr/>
          <p:nvPr/>
        </p:nvSpPr>
        <p:spPr>
          <a:xfrm>
            <a:off x="4778734" y="2576223"/>
            <a:ext cx="1439186" cy="39358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4420926" y="2424211"/>
            <a:ext cx="318052" cy="523220"/>
          </a:xfrm>
          <a:prstGeom prst="rect">
            <a:avLst/>
          </a:prstGeom>
          <a:noFill/>
        </p:spPr>
        <p:txBody>
          <a:bodyPr wrap="square" rtlCol="0">
            <a:spAutoFit/>
          </a:bodyPr>
          <a:lstStyle/>
          <a:p>
            <a:r>
              <a:rPr lang="fr-FR" sz="2800" b="1" dirty="0">
                <a:solidFill>
                  <a:srgbClr val="FF0000"/>
                </a:solidFill>
              </a:rPr>
              <a:t>2</a:t>
            </a:r>
          </a:p>
        </p:txBody>
      </p:sp>
      <p:sp>
        <p:nvSpPr>
          <p:cNvPr id="10" name="Rectangle 9"/>
          <p:cNvSpPr/>
          <p:nvPr/>
        </p:nvSpPr>
        <p:spPr>
          <a:xfrm>
            <a:off x="8332967" y="2576223"/>
            <a:ext cx="2115047" cy="30701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8974664" y="2129188"/>
            <a:ext cx="197708" cy="523220"/>
          </a:xfrm>
          <a:prstGeom prst="rect">
            <a:avLst/>
          </a:prstGeom>
          <a:noFill/>
        </p:spPr>
        <p:txBody>
          <a:bodyPr wrap="square" rtlCol="0">
            <a:spAutoFit/>
          </a:bodyPr>
          <a:lstStyle/>
          <a:p>
            <a:r>
              <a:rPr lang="fr-FR" sz="2800" b="1" dirty="0" smtClean="0">
                <a:solidFill>
                  <a:srgbClr val="FF0000"/>
                </a:solidFill>
              </a:rPr>
              <a:t>4</a:t>
            </a:r>
            <a:endParaRPr lang="fr-FR" sz="2800" b="1" dirty="0">
              <a:solidFill>
                <a:srgbClr val="FF0000"/>
              </a:solidFill>
            </a:endParaRPr>
          </a:p>
        </p:txBody>
      </p:sp>
      <p:sp>
        <p:nvSpPr>
          <p:cNvPr id="12" name="Rectangle 11"/>
          <p:cNvSpPr/>
          <p:nvPr/>
        </p:nvSpPr>
        <p:spPr>
          <a:xfrm>
            <a:off x="7760473" y="3260035"/>
            <a:ext cx="1630017" cy="45322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p:cNvSpPr txBox="1"/>
          <p:nvPr/>
        </p:nvSpPr>
        <p:spPr>
          <a:xfrm>
            <a:off x="9390490" y="3167388"/>
            <a:ext cx="143124" cy="523220"/>
          </a:xfrm>
          <a:prstGeom prst="rect">
            <a:avLst/>
          </a:prstGeom>
          <a:noFill/>
        </p:spPr>
        <p:txBody>
          <a:bodyPr wrap="square" rtlCol="0">
            <a:spAutoFit/>
          </a:bodyPr>
          <a:lstStyle/>
          <a:p>
            <a:r>
              <a:rPr lang="fr-FR" sz="2800" b="1" dirty="0" smtClean="0">
                <a:solidFill>
                  <a:srgbClr val="FF0000"/>
                </a:solidFill>
              </a:rPr>
              <a:t>5</a:t>
            </a:r>
            <a:endParaRPr lang="fr-FR" sz="2800" b="1" dirty="0">
              <a:solidFill>
                <a:srgbClr val="FF0000"/>
              </a:solidFill>
            </a:endParaRPr>
          </a:p>
        </p:txBody>
      </p:sp>
      <p:sp>
        <p:nvSpPr>
          <p:cNvPr id="14" name="Rectangle 13"/>
          <p:cNvSpPr/>
          <p:nvPr/>
        </p:nvSpPr>
        <p:spPr>
          <a:xfrm>
            <a:off x="6042991" y="3486647"/>
            <a:ext cx="1804946" cy="33793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14"/>
          <p:cNvSpPr txBox="1"/>
          <p:nvPr/>
        </p:nvSpPr>
        <p:spPr>
          <a:xfrm>
            <a:off x="5677231" y="3372209"/>
            <a:ext cx="206733" cy="523220"/>
          </a:xfrm>
          <a:prstGeom prst="rect">
            <a:avLst/>
          </a:prstGeom>
          <a:noFill/>
        </p:spPr>
        <p:txBody>
          <a:bodyPr wrap="square" rtlCol="0">
            <a:spAutoFit/>
          </a:bodyPr>
          <a:lstStyle/>
          <a:p>
            <a:r>
              <a:rPr lang="fr-FR" sz="2800" b="1" dirty="0" smtClean="0">
                <a:solidFill>
                  <a:srgbClr val="FF0000"/>
                </a:solidFill>
              </a:rPr>
              <a:t>6</a:t>
            </a:r>
            <a:endParaRPr lang="fr-FR" sz="2800" b="1" dirty="0">
              <a:solidFill>
                <a:srgbClr val="FF0000"/>
              </a:solidFill>
            </a:endParaRPr>
          </a:p>
        </p:txBody>
      </p:sp>
      <p:sp>
        <p:nvSpPr>
          <p:cNvPr id="16" name="Rectangle 15"/>
          <p:cNvSpPr/>
          <p:nvPr/>
        </p:nvSpPr>
        <p:spPr>
          <a:xfrm>
            <a:off x="6535972" y="683812"/>
            <a:ext cx="1049572" cy="357809"/>
          </a:xfrm>
          <a:prstGeom prst="rect">
            <a:avLst/>
          </a:prstGeom>
          <a:solidFill>
            <a:srgbClr val="ACCBE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9477956" y="1860605"/>
            <a:ext cx="1406838" cy="431471"/>
          </a:xfrm>
          <a:prstGeom prst="rect">
            <a:avLst/>
          </a:prstGeom>
          <a:solidFill>
            <a:srgbClr val="A8C6E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Rectangle 17"/>
          <p:cNvSpPr/>
          <p:nvPr/>
        </p:nvSpPr>
        <p:spPr>
          <a:xfrm>
            <a:off x="8507896" y="5764696"/>
            <a:ext cx="1478942" cy="389614"/>
          </a:xfrm>
          <a:prstGeom prst="rect">
            <a:avLst/>
          </a:prstGeom>
          <a:solidFill>
            <a:srgbClr val="6477D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ZoneTexte 18"/>
          <p:cNvSpPr txBox="1"/>
          <p:nvPr/>
        </p:nvSpPr>
        <p:spPr>
          <a:xfrm>
            <a:off x="3983603" y="628153"/>
            <a:ext cx="1097280" cy="526380"/>
          </a:xfrm>
          <a:prstGeom prst="rect">
            <a:avLst/>
          </a:prstGeom>
          <a:noFill/>
        </p:spPr>
        <p:txBody>
          <a:bodyPr wrap="square" rtlCol="0">
            <a:spAutoFit/>
          </a:bodyPr>
          <a:lstStyle/>
          <a:p>
            <a:r>
              <a:rPr lang="fr-FR" sz="2800" b="1" dirty="0" smtClean="0">
                <a:effectLst>
                  <a:outerShdw blurRad="50800" dist="38100" algn="l" rotWithShape="0">
                    <a:prstClr val="black">
                      <a:alpha val="40000"/>
                    </a:prstClr>
                  </a:outerShdw>
                </a:effectLst>
              </a:rPr>
              <a:t>CUBA</a:t>
            </a:r>
            <a:endParaRPr lang="fr-FR" sz="2800" b="1" dirty="0">
              <a:effectLst>
                <a:outerShdw blurRad="50800" dist="38100" algn="l" rotWithShape="0">
                  <a:prstClr val="black">
                    <a:alpha val="40000"/>
                  </a:prstClr>
                </a:outerShdw>
              </a:effectLst>
            </a:endParaRPr>
          </a:p>
        </p:txBody>
      </p:sp>
      <p:sp>
        <p:nvSpPr>
          <p:cNvPr id="20" name="ZoneTexte 19"/>
          <p:cNvSpPr txBox="1"/>
          <p:nvPr/>
        </p:nvSpPr>
        <p:spPr>
          <a:xfrm>
            <a:off x="437322" y="1377873"/>
            <a:ext cx="2949934" cy="39703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smtClean="0"/>
              <a:t>1--La Havane (Hôtel </a:t>
            </a:r>
            <a:r>
              <a:rPr lang="fr-FR" dirty="0" err="1"/>
              <a:t>Cubanacan</a:t>
            </a:r>
            <a:r>
              <a:rPr lang="fr-FR" dirty="0"/>
              <a:t> </a:t>
            </a:r>
            <a:r>
              <a:rPr lang="fr-FR" dirty="0" smtClean="0"/>
              <a:t>Comodoro)</a:t>
            </a:r>
          </a:p>
          <a:p>
            <a:endParaRPr lang="fr-FR" dirty="0"/>
          </a:p>
          <a:p>
            <a:r>
              <a:rPr lang="fr-FR" dirty="0" smtClean="0"/>
              <a:t>2—</a:t>
            </a:r>
            <a:r>
              <a:rPr lang="fr-FR" dirty="0" err="1" smtClean="0"/>
              <a:t>Vinales</a:t>
            </a:r>
            <a:r>
              <a:rPr lang="fr-FR" dirty="0" smtClean="0"/>
              <a:t> [</a:t>
            </a:r>
            <a:r>
              <a:rPr lang="fr-FR" dirty="0" err="1" smtClean="0"/>
              <a:t>Pinar</a:t>
            </a:r>
            <a:r>
              <a:rPr lang="fr-FR" dirty="0" smtClean="0"/>
              <a:t> </a:t>
            </a:r>
            <a:r>
              <a:rPr lang="fr-FR" dirty="0" err="1" smtClean="0"/>
              <a:t>del</a:t>
            </a:r>
            <a:r>
              <a:rPr lang="fr-FR" dirty="0" smtClean="0"/>
              <a:t> Rio ] </a:t>
            </a:r>
            <a:r>
              <a:rPr lang="fr-FR" i="1" dirty="0" smtClean="0"/>
              <a:t>Champs de Tabacs,</a:t>
            </a:r>
          </a:p>
          <a:p>
            <a:endParaRPr lang="fr-FR" i="1" dirty="0"/>
          </a:p>
          <a:p>
            <a:r>
              <a:rPr lang="fr-FR" dirty="0" smtClean="0"/>
              <a:t>3—Santa Clara</a:t>
            </a:r>
          </a:p>
          <a:p>
            <a:endParaRPr lang="fr-FR" i="1" dirty="0"/>
          </a:p>
          <a:p>
            <a:r>
              <a:rPr lang="fr-FR" dirty="0" smtClean="0"/>
              <a:t>4—Hôtel </a:t>
            </a:r>
            <a:r>
              <a:rPr lang="fr-FR" i="1" dirty="0" err="1"/>
              <a:t>Meliá</a:t>
            </a:r>
            <a:r>
              <a:rPr lang="fr-FR" i="1" dirty="0"/>
              <a:t> </a:t>
            </a:r>
            <a:r>
              <a:rPr lang="fr-FR" i="1" dirty="0" err="1"/>
              <a:t>Buenavista</a:t>
            </a:r>
            <a:endParaRPr lang="fr-FR" i="1" dirty="0"/>
          </a:p>
          <a:p>
            <a:endParaRPr lang="fr-FR" dirty="0" smtClean="0"/>
          </a:p>
          <a:p>
            <a:r>
              <a:rPr lang="fr-FR" dirty="0" smtClean="0"/>
              <a:t>5—Trinidad</a:t>
            </a:r>
          </a:p>
          <a:p>
            <a:endParaRPr lang="fr-FR" dirty="0">
              <a:solidFill>
                <a:srgbClr val="AEC9AC"/>
              </a:solidFill>
            </a:endParaRPr>
          </a:p>
          <a:p>
            <a:r>
              <a:rPr lang="fr-FR" dirty="0" smtClean="0"/>
              <a:t>6—Hôtel </a:t>
            </a:r>
            <a:r>
              <a:rPr lang="fr-FR" i="1" dirty="0" err="1"/>
              <a:t>Starfish</a:t>
            </a:r>
            <a:r>
              <a:rPr lang="fr-FR" i="1" dirty="0"/>
              <a:t> </a:t>
            </a:r>
            <a:r>
              <a:rPr lang="fr-FR" i="1" dirty="0" err="1"/>
              <a:t>Cayo</a:t>
            </a:r>
            <a:r>
              <a:rPr lang="fr-FR" i="1" dirty="0"/>
              <a:t> Largo</a:t>
            </a:r>
          </a:p>
          <a:p>
            <a:endParaRPr lang="fr-FR" dirty="0"/>
          </a:p>
        </p:txBody>
      </p:sp>
    </p:spTree>
    <p:extLst>
      <p:ext uri="{BB962C8B-B14F-4D97-AF65-F5344CB8AC3E}">
        <p14:creationId xmlns:p14="http://schemas.microsoft.com/office/powerpoint/2010/main" val="38988005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50364" y="3632783"/>
            <a:ext cx="2196000" cy="2913641"/>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50364" y="257716"/>
            <a:ext cx="2196000" cy="2913639"/>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2614" y="257716"/>
            <a:ext cx="4896000" cy="3784169"/>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6864" y="1714535"/>
            <a:ext cx="4464000" cy="3784391"/>
          </a:xfrm>
          <a:prstGeom prst="rect">
            <a:avLst/>
          </a:prstGeom>
        </p:spPr>
      </p:pic>
      <p:pic>
        <p:nvPicPr>
          <p:cNvPr id="7" name="Image 6"/>
          <p:cNvPicPr>
            <a:picLocks noChangeAspect="1"/>
          </p:cNvPicPr>
          <p:nvPr/>
        </p:nvPicPr>
        <p:blipFill rotWithShape="1">
          <a:blip r:embed="rId7" cstate="print">
            <a:extLst>
              <a:ext uri="{28A0092B-C50C-407E-A947-70E740481C1C}">
                <a14:useLocalDpi xmlns:a14="http://schemas.microsoft.com/office/drawing/2010/main" val="0"/>
              </a:ext>
            </a:extLst>
          </a:blip>
          <a:srcRect l="18555" r="9963"/>
          <a:stretch/>
        </p:blipFill>
        <p:spPr>
          <a:xfrm>
            <a:off x="4957855" y="3826270"/>
            <a:ext cx="4500000" cy="2832888"/>
          </a:xfrm>
          <a:prstGeom prst="rect">
            <a:avLst/>
          </a:prstGeom>
        </p:spPr>
      </p:pic>
    </p:spTree>
    <p:extLst>
      <p:ext uri="{BB962C8B-B14F-4D97-AF65-F5344CB8AC3E}">
        <p14:creationId xmlns:p14="http://schemas.microsoft.com/office/powerpoint/2010/main" val="36694022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628" y="1475222"/>
            <a:ext cx="5652000" cy="3992275"/>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6616662" y="1432860"/>
            <a:ext cx="5436000" cy="4077000"/>
          </a:xfrm>
          <a:prstGeom prst="rect">
            <a:avLst/>
          </a:prstGeom>
        </p:spPr>
      </p:pic>
      <p:pic>
        <p:nvPicPr>
          <p:cNvPr id="7" name="Image 6" descr="Emoticon Emoji Glimlach · Gratis afbeelding op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42967" y="2873681"/>
            <a:ext cx="2848104" cy="1898736"/>
          </a:xfrm>
          <a:prstGeom prst="rect">
            <a:avLst/>
          </a:prstGeom>
        </p:spPr>
      </p:pic>
    </p:spTree>
    <p:extLst>
      <p:ext uri="{BB962C8B-B14F-4D97-AF65-F5344CB8AC3E}">
        <p14:creationId xmlns:p14="http://schemas.microsoft.com/office/powerpoint/2010/main" val="33001126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583" y="725100"/>
            <a:ext cx="3714750" cy="49625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2707" y="724407"/>
            <a:ext cx="3715268" cy="4963218"/>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4040" y="737625"/>
            <a:ext cx="3715268" cy="4950000"/>
          </a:xfrm>
          <a:prstGeom prst="rect">
            <a:avLst/>
          </a:prstGeom>
        </p:spPr>
      </p:pic>
      <p:pic>
        <p:nvPicPr>
          <p:cNvPr id="6" name="Image 5" descr="Emoticon Emoji Glimlach · Gratis afbeelding op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19958" y="3074883"/>
            <a:ext cx="1728000" cy="1152000"/>
          </a:xfrm>
          <a:prstGeom prst="rect">
            <a:avLst/>
          </a:prstGeom>
        </p:spPr>
      </p:pic>
    </p:spTree>
    <p:extLst>
      <p:ext uri="{BB962C8B-B14F-4D97-AF65-F5344CB8AC3E}">
        <p14:creationId xmlns:p14="http://schemas.microsoft.com/office/powerpoint/2010/main" val="877750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000" y="88830"/>
            <a:ext cx="10008000" cy="6680340"/>
          </a:xfrm>
          <a:prstGeom prst="rect">
            <a:avLst/>
          </a:prstGeom>
        </p:spPr>
      </p:pic>
      <p:sp>
        <p:nvSpPr>
          <p:cNvPr id="4" name="Rectangle 3"/>
          <p:cNvSpPr/>
          <p:nvPr/>
        </p:nvSpPr>
        <p:spPr>
          <a:xfrm>
            <a:off x="3987725" y="334157"/>
            <a:ext cx="5314275" cy="369332"/>
          </a:xfrm>
          <a:prstGeom prst="rect">
            <a:avLst/>
          </a:prstGeom>
        </p:spPr>
        <p:txBody>
          <a:bodyPr wrap="none">
            <a:spAutoFit/>
          </a:bodyPr>
          <a:lstStyle/>
          <a:p>
            <a:r>
              <a:rPr lang="it-IT" dirty="0" smtClean="0">
                <a:solidFill>
                  <a:srgbClr val="424242"/>
                </a:solidFill>
                <a:latin typeface="Merriweather Sans"/>
              </a:rPr>
              <a:t> </a:t>
            </a:r>
            <a:r>
              <a:rPr lang="it-IT" b="1" dirty="0" smtClean="0">
                <a:solidFill>
                  <a:srgbClr val="424242"/>
                </a:solidFill>
                <a:latin typeface="Merriweather Sans"/>
              </a:rPr>
              <a:t>La </a:t>
            </a:r>
            <a:r>
              <a:rPr lang="it-IT" b="1" dirty="0">
                <a:solidFill>
                  <a:srgbClr val="424242"/>
                </a:solidFill>
                <a:latin typeface="Merriweather Sans"/>
              </a:rPr>
              <a:t>cathédrale et le Castillo del </a:t>
            </a:r>
            <a:r>
              <a:rPr lang="it-IT" b="1" dirty="0" smtClean="0">
                <a:solidFill>
                  <a:srgbClr val="424242"/>
                </a:solidFill>
                <a:latin typeface="Merriweather Sans"/>
              </a:rPr>
              <a:t>Morro (Havane)</a:t>
            </a:r>
            <a:endParaRPr lang="fr-FR" b="1" dirty="0"/>
          </a:p>
        </p:txBody>
      </p:sp>
    </p:spTree>
    <p:extLst>
      <p:ext uri="{BB962C8B-B14F-4D97-AF65-F5344CB8AC3E}">
        <p14:creationId xmlns:p14="http://schemas.microsoft.com/office/powerpoint/2010/main" val="40734051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6302592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50286" y="-3"/>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9" y="1845133"/>
            <a:ext cx="7524000" cy="501286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4572" y="-2"/>
            <a:ext cx="4567428" cy="6858000"/>
          </a:xfrm>
          <a:prstGeom prst="rect">
            <a:avLst/>
          </a:prstGeom>
        </p:spPr>
      </p:pic>
      <p:sp>
        <p:nvSpPr>
          <p:cNvPr id="5" name="Rectangle 4"/>
          <p:cNvSpPr/>
          <p:nvPr/>
        </p:nvSpPr>
        <p:spPr>
          <a:xfrm>
            <a:off x="925001" y="183901"/>
            <a:ext cx="6096000" cy="1754326"/>
          </a:xfrm>
          <a:prstGeom prst="rect">
            <a:avLst/>
          </a:prstGeom>
        </p:spPr>
        <p:txBody>
          <a:bodyPr>
            <a:spAutoFit/>
          </a:bodyPr>
          <a:lstStyle/>
          <a:p>
            <a:r>
              <a:rPr lang="fr-FR" b="1" dirty="0" smtClean="0">
                <a:solidFill>
                  <a:srgbClr val="FF0000"/>
                </a:solidFill>
                <a:latin typeface="Merriweather Sans"/>
              </a:rPr>
              <a:t>LE </a:t>
            </a:r>
            <a:r>
              <a:rPr lang="fr-FR" b="1" dirty="0" err="1" smtClean="0">
                <a:solidFill>
                  <a:srgbClr val="FF0000"/>
                </a:solidFill>
                <a:latin typeface="Merriweather Sans"/>
              </a:rPr>
              <a:t>CAPITOLE.Il</a:t>
            </a:r>
            <a:r>
              <a:rPr lang="fr-FR" b="1" dirty="0" smtClean="0">
                <a:solidFill>
                  <a:srgbClr val="FF0000"/>
                </a:solidFill>
                <a:latin typeface="Merriweather Sans"/>
              </a:rPr>
              <a:t> </a:t>
            </a:r>
            <a:r>
              <a:rPr lang="fr-FR" dirty="0">
                <a:solidFill>
                  <a:srgbClr val="424242"/>
                </a:solidFill>
                <a:latin typeface="Merriweather Sans"/>
              </a:rPr>
              <a:t>s’agit de l’édifice le plus imposant de La Havane et sans doute le plus emblématique de cette volonté de redonner l’éclat d’origine des trésors de la capitale cubaine. Nous en prenons plein les yeux avec cette douce lumière du soir et ses vieilles voitures américaines.</a:t>
            </a:r>
            <a:endParaRPr lang="fr-FR" dirty="0"/>
          </a:p>
        </p:txBody>
      </p:sp>
    </p:spTree>
    <p:extLst>
      <p:ext uri="{BB962C8B-B14F-4D97-AF65-F5344CB8AC3E}">
        <p14:creationId xmlns:p14="http://schemas.microsoft.com/office/powerpoint/2010/main" val="24902429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4238" y="571500"/>
            <a:ext cx="3810000" cy="5715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2204" y="571498"/>
            <a:ext cx="4119167" cy="571500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027" y="571498"/>
            <a:ext cx="3810000" cy="5715000"/>
          </a:xfrm>
          <a:prstGeom prst="rect">
            <a:avLst/>
          </a:prstGeom>
        </p:spPr>
      </p:pic>
    </p:spTree>
    <p:extLst>
      <p:ext uri="{BB962C8B-B14F-4D97-AF65-F5344CB8AC3E}">
        <p14:creationId xmlns:p14="http://schemas.microsoft.com/office/powerpoint/2010/main" val="15744212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74" y="738513"/>
            <a:ext cx="7620000" cy="50768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3137" y="215998"/>
            <a:ext cx="4284000" cy="6426000"/>
          </a:xfrm>
          <a:prstGeom prst="rect">
            <a:avLst/>
          </a:prstGeom>
        </p:spPr>
      </p:pic>
    </p:spTree>
    <p:extLst>
      <p:ext uri="{BB962C8B-B14F-4D97-AF65-F5344CB8AC3E}">
        <p14:creationId xmlns:p14="http://schemas.microsoft.com/office/powerpoint/2010/main" val="3193487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995" y="164998"/>
            <a:ext cx="4716000" cy="3214506"/>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995" y="3610810"/>
            <a:ext cx="4716000" cy="3137039"/>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83292" y="164997"/>
            <a:ext cx="4896000" cy="6582851"/>
          </a:xfrm>
          <a:prstGeom prst="rect">
            <a:avLst/>
          </a:prstGeom>
        </p:spPr>
      </p:pic>
      <p:sp>
        <p:nvSpPr>
          <p:cNvPr id="6" name="Rectangle 5"/>
          <p:cNvSpPr/>
          <p:nvPr/>
        </p:nvSpPr>
        <p:spPr>
          <a:xfrm>
            <a:off x="5059995" y="376985"/>
            <a:ext cx="2123297" cy="4247317"/>
          </a:xfrm>
          <a:prstGeom prst="rect">
            <a:avLst/>
          </a:prstGeom>
        </p:spPr>
        <p:txBody>
          <a:bodyPr wrap="square">
            <a:spAutoFit/>
          </a:bodyPr>
          <a:lstStyle/>
          <a:p>
            <a:r>
              <a:rPr lang="fr-FR" dirty="0"/>
              <a:t> </a:t>
            </a:r>
            <a:r>
              <a:rPr lang="fr-FR" b="1" dirty="0"/>
              <a:t>la </a:t>
            </a:r>
            <a:r>
              <a:rPr lang="fr-FR" b="1" dirty="0" err="1"/>
              <a:t>Bodeguita</a:t>
            </a:r>
            <a:r>
              <a:rPr lang="fr-FR" b="1" dirty="0"/>
              <a:t> </a:t>
            </a:r>
            <a:r>
              <a:rPr lang="fr-FR" b="1" dirty="0" err="1"/>
              <a:t>del</a:t>
            </a:r>
            <a:r>
              <a:rPr lang="fr-FR" b="1" dirty="0"/>
              <a:t> Medio</a:t>
            </a:r>
            <a:r>
              <a:rPr lang="fr-FR" dirty="0"/>
              <a:t> : un des lieux cultes de la Havane où Hemingway y a passé de nombreuses soirées. Alors oui, ce lieu est principalement fréquenté par des touristes pour ce lieu historique mais on y vient aussi pour y déguster un très bon mojito</a:t>
            </a:r>
          </a:p>
        </p:txBody>
      </p:sp>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8597" y="4840025"/>
            <a:ext cx="2844000" cy="1908048"/>
          </a:xfrm>
          <a:prstGeom prst="rect">
            <a:avLst/>
          </a:prstGeom>
        </p:spPr>
      </p:pic>
    </p:spTree>
    <p:extLst>
      <p:ext uri="{BB962C8B-B14F-4D97-AF65-F5344CB8AC3E}">
        <p14:creationId xmlns:p14="http://schemas.microsoft.com/office/powerpoint/2010/main" val="41896918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sp>
        <p:nvSpPr>
          <p:cNvPr id="4" name="Rectangle 3"/>
          <p:cNvSpPr/>
          <p:nvPr/>
        </p:nvSpPr>
        <p:spPr>
          <a:xfrm>
            <a:off x="159551" y="2299829"/>
            <a:ext cx="1653871" cy="2031325"/>
          </a:xfrm>
          <a:prstGeom prst="rect">
            <a:avLst/>
          </a:prstGeom>
        </p:spPr>
        <p:txBody>
          <a:bodyPr wrap="square">
            <a:spAutoFit/>
          </a:bodyPr>
          <a:lstStyle/>
          <a:p>
            <a:pPr>
              <a:buFont typeface="Arial" panose="020B0604020202020204" pitchFamily="34" charset="0"/>
              <a:buChar char="•"/>
            </a:pPr>
            <a:r>
              <a:rPr lang="fr-FR" b="1" dirty="0">
                <a:latin typeface="Calibri" panose="020F0502020204030204" pitchFamily="34" charset="0"/>
                <a:cs typeface="Calibri" panose="020F0502020204030204" pitchFamily="34" charset="0"/>
              </a:rPr>
              <a:t>El Patio</a:t>
            </a:r>
            <a:r>
              <a:rPr lang="fr-FR" dirty="0">
                <a:latin typeface="Calibri" panose="020F0502020204030204" pitchFamily="34" charset="0"/>
                <a:cs typeface="Calibri" panose="020F0502020204030204" pitchFamily="34" charset="0"/>
              </a:rPr>
              <a:t> est un restaurant/bar offrant une vue superbe sur toute la place dans un décor colonial.</a:t>
            </a:r>
            <a:endParaRPr lang="fr-FR" b="0" i="0" dirty="0">
              <a:effectLst/>
              <a:latin typeface="Calibri" panose="020F0502020204030204" pitchFamily="34" charset="0"/>
              <a:cs typeface="Calibri" panose="020F0502020204030204" pitchFamily="34" charset="0"/>
            </a:endParaRPr>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0711" y="304799"/>
            <a:ext cx="9756000" cy="6461632"/>
          </a:xfrm>
          <a:prstGeom prst="rect">
            <a:avLst/>
          </a:prstGeom>
        </p:spPr>
      </p:pic>
    </p:spTree>
    <p:extLst>
      <p:ext uri="{BB962C8B-B14F-4D97-AF65-F5344CB8AC3E}">
        <p14:creationId xmlns:p14="http://schemas.microsoft.com/office/powerpoint/2010/main" val="25367141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946" y="350998"/>
            <a:ext cx="5400000" cy="307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1608" y="350998"/>
            <a:ext cx="4716000" cy="3094065"/>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7946" y="3667278"/>
            <a:ext cx="5400000" cy="3047237"/>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1608" y="3580513"/>
            <a:ext cx="4716000" cy="3142035"/>
          </a:xfrm>
          <a:prstGeom prst="rect">
            <a:avLst/>
          </a:prstGeom>
        </p:spPr>
      </p:pic>
      <p:sp>
        <p:nvSpPr>
          <p:cNvPr id="8" name="Rectangle 7"/>
          <p:cNvSpPr/>
          <p:nvPr/>
        </p:nvSpPr>
        <p:spPr>
          <a:xfrm>
            <a:off x="5508067" y="1611728"/>
            <a:ext cx="1853421" cy="2862322"/>
          </a:xfrm>
          <a:prstGeom prst="rect">
            <a:avLst/>
          </a:prstGeom>
        </p:spPr>
        <p:txBody>
          <a:bodyPr wrap="square">
            <a:spAutoFit/>
          </a:bodyPr>
          <a:lstStyle/>
          <a:p>
            <a:r>
              <a:rPr lang="fr-FR" b="1" dirty="0">
                <a:solidFill>
                  <a:srgbClr val="FF0000"/>
                </a:solidFill>
                <a:cs typeface="Calibri Light" panose="020F0302020204030204" pitchFamily="34" charset="0"/>
              </a:rPr>
              <a:t>La Vallée de </a:t>
            </a:r>
            <a:r>
              <a:rPr lang="fr-FR" b="1" dirty="0" err="1">
                <a:solidFill>
                  <a:srgbClr val="FF0000"/>
                </a:solidFill>
                <a:cs typeface="Calibri Light" panose="020F0302020204030204" pitchFamily="34" charset="0"/>
              </a:rPr>
              <a:t>Viñales</a:t>
            </a:r>
            <a:r>
              <a:rPr lang="fr-FR" b="1" dirty="0">
                <a:solidFill>
                  <a:srgbClr val="FF0000"/>
                </a:solidFill>
                <a:cs typeface="Calibri Light" panose="020F0302020204030204" pitchFamily="34" charset="0"/>
              </a:rPr>
              <a:t> </a:t>
            </a:r>
            <a:r>
              <a:rPr lang="fr-FR" dirty="0">
                <a:cs typeface="Calibri Light" panose="020F0302020204030204" pitchFamily="34" charset="0"/>
              </a:rPr>
              <a:t>se découvre de multiples façons :</a:t>
            </a:r>
            <a:r>
              <a:rPr lang="fr-FR" b="1" dirty="0">
                <a:cs typeface="Calibri Light" panose="020F0302020204030204" pitchFamily="34" charset="0"/>
              </a:rPr>
              <a:t> à cheval, à pied ou en vélo.</a:t>
            </a:r>
            <a:r>
              <a:rPr lang="fr-FR" dirty="0">
                <a:cs typeface="Calibri Light" panose="020F0302020204030204" pitchFamily="34" charset="0"/>
              </a:rPr>
              <a:t> La plupart des casa vous proposeront directement les activités, </a:t>
            </a:r>
          </a:p>
        </p:txBody>
      </p:sp>
    </p:spTree>
    <p:extLst>
      <p:ext uri="{BB962C8B-B14F-4D97-AF65-F5344CB8AC3E}">
        <p14:creationId xmlns:p14="http://schemas.microsoft.com/office/powerpoint/2010/main" val="41540718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5714" y="32317"/>
            <a:ext cx="4968000" cy="330993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842" y="151927"/>
            <a:ext cx="5040000" cy="319032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75714" y="3428998"/>
            <a:ext cx="4968000" cy="3402000"/>
          </a:xfrm>
          <a:prstGeom prst="rect">
            <a:avLst/>
          </a:prstGeom>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6842" y="3428998"/>
            <a:ext cx="5004000" cy="3335165"/>
          </a:xfrm>
          <a:prstGeom prst="rect">
            <a:avLst/>
          </a:prstGeom>
        </p:spPr>
      </p:pic>
      <p:sp>
        <p:nvSpPr>
          <p:cNvPr id="7" name="Rectangle 6"/>
          <p:cNvSpPr/>
          <p:nvPr/>
        </p:nvSpPr>
        <p:spPr>
          <a:xfrm>
            <a:off x="8831919" y="650178"/>
            <a:ext cx="1702612" cy="369332"/>
          </a:xfrm>
          <a:prstGeom prst="rect">
            <a:avLst/>
          </a:prstGeom>
        </p:spPr>
        <p:txBody>
          <a:bodyPr wrap="square">
            <a:spAutoFit/>
          </a:bodyPr>
          <a:lstStyle/>
          <a:p>
            <a:r>
              <a:rPr lang="fr-FR" dirty="0" smtClean="0">
                <a:latin typeface="Merriweather Sans"/>
              </a:rPr>
              <a:t>.</a:t>
            </a:r>
            <a:r>
              <a:rPr lang="fr-FR" dirty="0">
                <a:solidFill>
                  <a:srgbClr val="424242"/>
                </a:solidFill>
                <a:latin typeface="Merriweather Sans"/>
              </a:rPr>
              <a:t> </a:t>
            </a:r>
            <a:endParaRPr lang="fr-FR" dirty="0"/>
          </a:p>
        </p:txBody>
      </p:sp>
      <p:sp>
        <p:nvSpPr>
          <p:cNvPr id="8" name="Rectangle 7"/>
          <p:cNvSpPr/>
          <p:nvPr/>
        </p:nvSpPr>
        <p:spPr>
          <a:xfrm>
            <a:off x="5206842" y="1019510"/>
            <a:ext cx="1922465" cy="4247317"/>
          </a:xfrm>
          <a:prstGeom prst="rect">
            <a:avLst/>
          </a:prstGeom>
        </p:spPr>
        <p:txBody>
          <a:bodyPr wrap="square">
            <a:spAutoFit/>
          </a:bodyPr>
          <a:lstStyle/>
          <a:p>
            <a:r>
              <a:rPr lang="fr-FR" dirty="0">
                <a:latin typeface="Calibri" panose="020F0502020204030204" pitchFamily="34" charset="0"/>
                <a:cs typeface="Calibri" panose="020F0502020204030204" pitchFamily="34" charset="0"/>
              </a:rPr>
              <a:t>La découverte de la fabrication de tabac se fait en groupe, nous étions une petite dizaine. On nous explique comment se cultive les champs de tabac et le processus jusqu’au produit final : le cigare. On nous proposera d’en fumer puis </a:t>
            </a:r>
            <a:r>
              <a:rPr lang="fr-FR" dirty="0" smtClean="0">
                <a:latin typeface="Calibri" panose="020F0502020204030204" pitchFamily="34" charset="0"/>
                <a:cs typeface="Calibri" panose="020F0502020204030204" pitchFamily="34" charset="0"/>
              </a:rPr>
              <a:t>d’acheter.</a:t>
            </a:r>
            <a:endParaRPr lang="fr-FR"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80980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77039"/>
            <a:ext cx="10058400" cy="6703923"/>
          </a:xfrm>
          <a:prstGeom prst="rect">
            <a:avLst/>
          </a:prstGeom>
        </p:spPr>
      </p:pic>
    </p:spTree>
    <p:extLst>
      <p:ext uri="{BB962C8B-B14F-4D97-AF65-F5344CB8AC3E}">
        <p14:creationId xmlns:p14="http://schemas.microsoft.com/office/powerpoint/2010/main" val="24936518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000" y="71100"/>
            <a:ext cx="10080000" cy="6715800"/>
          </a:xfrm>
          <a:prstGeom prst="rect">
            <a:avLst/>
          </a:prstGeom>
        </p:spPr>
      </p:pic>
    </p:spTree>
    <p:extLst>
      <p:ext uri="{BB962C8B-B14F-4D97-AF65-F5344CB8AC3E}">
        <p14:creationId xmlns:p14="http://schemas.microsoft.com/office/powerpoint/2010/main" val="3281108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00" y="436122"/>
            <a:ext cx="12096000" cy="5985757"/>
          </a:xfrm>
          <a:prstGeom prst="rect">
            <a:avLst/>
          </a:prstGeom>
        </p:spPr>
      </p:pic>
      <p:sp>
        <p:nvSpPr>
          <p:cNvPr id="4" name="Rectangle 3"/>
          <p:cNvSpPr/>
          <p:nvPr/>
        </p:nvSpPr>
        <p:spPr>
          <a:xfrm>
            <a:off x="9453273" y="874846"/>
            <a:ext cx="2355197" cy="461665"/>
          </a:xfrm>
          <a:prstGeom prst="rect">
            <a:avLst/>
          </a:prstGeom>
        </p:spPr>
        <p:txBody>
          <a:bodyPr wrap="none">
            <a:spAutoFit/>
          </a:bodyPr>
          <a:lstStyle/>
          <a:p>
            <a:r>
              <a:rPr lang="fr-FR" sz="2400" dirty="0" err="1"/>
              <a:t>Cayo</a:t>
            </a:r>
            <a:r>
              <a:rPr lang="fr-FR" sz="2400" dirty="0"/>
              <a:t> Santa María</a:t>
            </a:r>
          </a:p>
        </p:txBody>
      </p:sp>
    </p:spTree>
    <p:extLst>
      <p:ext uri="{BB962C8B-B14F-4D97-AF65-F5344CB8AC3E}">
        <p14:creationId xmlns:p14="http://schemas.microsoft.com/office/powerpoint/2010/main" val="33864131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3301" y="0"/>
            <a:ext cx="4521011" cy="6858000"/>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l="8493" r="19453"/>
          <a:stretch/>
        </p:blipFill>
        <p:spPr>
          <a:xfrm>
            <a:off x="100209" y="-3"/>
            <a:ext cx="3294345" cy="6858000"/>
          </a:xfrm>
          <a:prstGeom prst="rect">
            <a:avLst/>
          </a:prstGeom>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r="11767"/>
          <a:stretch/>
        </p:blipFill>
        <p:spPr>
          <a:xfrm>
            <a:off x="3472849" y="-3"/>
            <a:ext cx="4042766" cy="6858000"/>
          </a:xfrm>
          <a:prstGeom prst="rect">
            <a:avLst/>
          </a:prstGeom>
        </p:spPr>
      </p:pic>
    </p:spTree>
    <p:extLst>
      <p:ext uri="{BB962C8B-B14F-4D97-AF65-F5344CB8AC3E}">
        <p14:creationId xmlns:p14="http://schemas.microsoft.com/office/powerpoint/2010/main" val="17201308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237516" y="1500188"/>
            <a:ext cx="6858000" cy="38576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7347" y="34766"/>
            <a:ext cx="4932000" cy="6823234"/>
          </a:xfrm>
          <a:prstGeom prst="rect">
            <a:avLst/>
          </a:prstGeom>
        </p:spPr>
      </p:pic>
      <p:sp>
        <p:nvSpPr>
          <p:cNvPr id="5" name="Rectangle 4"/>
          <p:cNvSpPr/>
          <p:nvPr/>
        </p:nvSpPr>
        <p:spPr>
          <a:xfrm>
            <a:off x="5568563" y="2153721"/>
            <a:ext cx="2271423" cy="2862322"/>
          </a:xfrm>
          <a:prstGeom prst="rect">
            <a:avLst/>
          </a:prstGeom>
        </p:spPr>
        <p:txBody>
          <a:bodyPr wrap="square">
            <a:spAutoFit/>
          </a:bodyPr>
          <a:lstStyle/>
          <a:p>
            <a:r>
              <a:rPr lang="fr-FR" dirty="0"/>
              <a:t>Le </a:t>
            </a:r>
            <a:r>
              <a:rPr lang="fr-FR" b="1" dirty="0" err="1"/>
              <a:t>Meliá</a:t>
            </a:r>
            <a:r>
              <a:rPr lang="fr-FR" b="1" dirty="0"/>
              <a:t> </a:t>
            </a:r>
            <a:r>
              <a:rPr lang="fr-FR" b="1" dirty="0" err="1"/>
              <a:t>Buenavista</a:t>
            </a:r>
            <a:r>
              <a:rPr lang="fr-FR" dirty="0"/>
              <a:t> est un hôtel tout compris pour adultes uniquement, l'endroit idéal pour découvrir les magnifiques paysages de </a:t>
            </a:r>
            <a:r>
              <a:rPr lang="fr-FR" dirty="0" err="1"/>
              <a:t>Cayo</a:t>
            </a:r>
            <a:r>
              <a:rPr lang="fr-FR" dirty="0"/>
              <a:t> Santa María, les plages</a:t>
            </a:r>
            <a:r>
              <a:rPr lang="fr-FR" dirty="0">
                <a:solidFill>
                  <a:srgbClr val="4D5156"/>
                </a:solidFill>
                <a:latin typeface="arial" panose="020B0604020202020204" pitchFamily="34" charset="0"/>
              </a:rPr>
              <a:t> .</a:t>
            </a:r>
            <a:endParaRPr lang="fr-FR" dirty="0"/>
          </a:p>
        </p:txBody>
      </p:sp>
    </p:spTree>
    <p:extLst>
      <p:ext uri="{BB962C8B-B14F-4D97-AF65-F5344CB8AC3E}">
        <p14:creationId xmlns:p14="http://schemas.microsoft.com/office/powerpoint/2010/main" val="42887036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
            <a:ext cx="6870700" cy="37973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5000" y="3060699"/>
            <a:ext cx="6477000" cy="37973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21980" y="301849"/>
            <a:ext cx="3276000" cy="2457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7180" y="4137137"/>
            <a:ext cx="4932000" cy="2582050"/>
          </a:xfrm>
          <a:prstGeom prst="rect">
            <a:avLst/>
          </a:prstGeom>
        </p:spPr>
      </p:pic>
      <p:pic>
        <p:nvPicPr>
          <p:cNvPr id="7" name="Image 6" descr="Emoticon Emoji Glimlach · Gratis afbeelding op Pixabay"/>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11057" y="2508699"/>
            <a:ext cx="1656000" cy="1104000"/>
          </a:xfrm>
          <a:prstGeom prst="rect">
            <a:avLst/>
          </a:prstGeom>
        </p:spPr>
      </p:pic>
      <p:pic>
        <p:nvPicPr>
          <p:cNvPr id="8" name="Image 7" descr="Emoticon Emoji Glimlach · Gratis afbeelding op Pixabay"/>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03084" y="5561999"/>
            <a:ext cx="1944000" cy="1296000"/>
          </a:xfrm>
          <a:prstGeom prst="rect">
            <a:avLst/>
          </a:prstGeom>
        </p:spPr>
      </p:pic>
    </p:spTree>
    <p:extLst>
      <p:ext uri="{BB962C8B-B14F-4D97-AF65-F5344CB8AC3E}">
        <p14:creationId xmlns:p14="http://schemas.microsoft.com/office/powerpoint/2010/main" val="2473048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220371"/>
            <a:ext cx="10058400" cy="6417259"/>
          </a:xfrm>
          <a:prstGeom prst="rect">
            <a:avLst/>
          </a:prstGeom>
        </p:spPr>
      </p:pic>
    </p:spTree>
    <p:extLst>
      <p:ext uri="{BB962C8B-B14F-4D97-AF65-F5344CB8AC3E}">
        <p14:creationId xmlns:p14="http://schemas.microsoft.com/office/powerpoint/2010/main" val="39430691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000" y="88900"/>
            <a:ext cx="10224000" cy="6722280"/>
          </a:xfrm>
          <a:prstGeom prst="rect">
            <a:avLst/>
          </a:prstGeom>
        </p:spPr>
      </p:pic>
    </p:spTree>
    <p:extLst>
      <p:ext uri="{BB962C8B-B14F-4D97-AF65-F5344CB8AC3E}">
        <p14:creationId xmlns:p14="http://schemas.microsoft.com/office/powerpoint/2010/main" val="34447391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9"/>
            <a:ext cx="9144000" cy="6849671"/>
          </a:xfrm>
          <a:prstGeom prst="rect">
            <a:avLst/>
          </a:prstGeom>
        </p:spPr>
      </p:pic>
    </p:spTree>
    <p:extLst>
      <p:ext uri="{BB962C8B-B14F-4D97-AF65-F5344CB8AC3E}">
        <p14:creationId xmlns:p14="http://schemas.microsoft.com/office/powerpoint/2010/main" val="1834764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5574980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pic>
        <p:nvPicPr>
          <p:cNvPr id="5" name="Image 4" descr="Emoticon Emoji Glimlach · Gratis afbeelding op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17940" y="4688563"/>
            <a:ext cx="1935188" cy="1290125"/>
          </a:xfrm>
          <a:prstGeom prst="rect">
            <a:avLst/>
          </a:prstGeom>
        </p:spPr>
      </p:pic>
    </p:spTree>
    <p:extLst>
      <p:ext uri="{BB962C8B-B14F-4D97-AF65-F5344CB8AC3E}">
        <p14:creationId xmlns:p14="http://schemas.microsoft.com/office/powerpoint/2010/main" val="24975930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000" y="238995"/>
            <a:ext cx="9576000" cy="6380010"/>
          </a:xfrm>
          <a:prstGeom prst="rect">
            <a:avLst/>
          </a:prstGeom>
        </p:spPr>
      </p:pic>
    </p:spTree>
    <p:extLst>
      <p:ext uri="{BB962C8B-B14F-4D97-AF65-F5344CB8AC3E}">
        <p14:creationId xmlns:p14="http://schemas.microsoft.com/office/powerpoint/2010/main" val="26861894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36" y="571498"/>
            <a:ext cx="4286250" cy="5715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3940" y="571498"/>
            <a:ext cx="3810000" cy="571500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19560" y="571506"/>
            <a:ext cx="3810000" cy="5715000"/>
          </a:xfrm>
          <a:prstGeom prst="rect">
            <a:avLst/>
          </a:prstGeom>
        </p:spPr>
      </p:pic>
    </p:spTree>
    <p:extLst>
      <p:ext uri="{BB962C8B-B14F-4D97-AF65-F5344CB8AC3E}">
        <p14:creationId xmlns:p14="http://schemas.microsoft.com/office/powerpoint/2010/main" val="10551688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24897" y="93779"/>
            <a:ext cx="2592000" cy="3456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20897" y="3643560"/>
            <a:ext cx="3600000" cy="310445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449" y="1155925"/>
            <a:ext cx="8352000" cy="4787708"/>
          </a:xfrm>
          <a:prstGeom prst="rect">
            <a:avLst/>
          </a:prstGeom>
        </p:spPr>
      </p:pic>
      <p:sp>
        <p:nvSpPr>
          <p:cNvPr id="3" name="Rectangle 2"/>
          <p:cNvSpPr/>
          <p:nvPr/>
        </p:nvSpPr>
        <p:spPr>
          <a:xfrm>
            <a:off x="2174004" y="393296"/>
            <a:ext cx="5665333" cy="369332"/>
          </a:xfrm>
          <a:prstGeom prst="rect">
            <a:avLst/>
          </a:prstGeom>
        </p:spPr>
        <p:txBody>
          <a:bodyPr wrap="none">
            <a:spAutoFit/>
          </a:bodyPr>
          <a:lstStyle/>
          <a:p>
            <a:r>
              <a:rPr lang="fr-FR" dirty="0">
                <a:latin typeface="futura-lt-w01-book"/>
              </a:rPr>
              <a:t>El </a:t>
            </a:r>
            <a:r>
              <a:rPr lang="fr-FR" dirty="0" err="1">
                <a:latin typeface="futura-lt-w01-book"/>
              </a:rPr>
              <a:t>Floridita</a:t>
            </a:r>
            <a:r>
              <a:rPr lang="fr-FR" dirty="0">
                <a:latin typeface="futura-lt-w01-book"/>
              </a:rPr>
              <a:t>, Le bar préféré d'Hemingway à La Havane</a:t>
            </a:r>
            <a:endParaRPr lang="fr-FR" dirty="0"/>
          </a:p>
        </p:txBody>
      </p:sp>
    </p:spTree>
    <p:extLst>
      <p:ext uri="{BB962C8B-B14F-4D97-AF65-F5344CB8AC3E}">
        <p14:creationId xmlns:p14="http://schemas.microsoft.com/office/powerpoint/2010/main" val="3799438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5" y="992817"/>
            <a:ext cx="6192000" cy="469436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0000" y="992816"/>
            <a:ext cx="6192000" cy="4694365"/>
          </a:xfrm>
          <a:prstGeom prst="rect">
            <a:avLst/>
          </a:prstGeom>
        </p:spPr>
      </p:pic>
    </p:spTree>
    <p:extLst>
      <p:ext uri="{BB962C8B-B14F-4D97-AF65-F5344CB8AC3E}">
        <p14:creationId xmlns:p14="http://schemas.microsoft.com/office/powerpoint/2010/main" val="26335245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7"/>
            <a:ext cx="12192000" cy="6835725"/>
          </a:xfrm>
          <a:prstGeom prst="rect">
            <a:avLst/>
          </a:prstGeom>
        </p:spPr>
      </p:pic>
    </p:spTree>
    <p:extLst>
      <p:ext uri="{BB962C8B-B14F-4D97-AF65-F5344CB8AC3E}">
        <p14:creationId xmlns:p14="http://schemas.microsoft.com/office/powerpoint/2010/main" val="31731555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192" y="124265"/>
            <a:ext cx="5220000" cy="34778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5418" y="124265"/>
            <a:ext cx="5148000" cy="342985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4453" y="3198388"/>
            <a:ext cx="5400000" cy="3597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211293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69" y="890584"/>
            <a:ext cx="7620000" cy="50768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5938" y="571497"/>
            <a:ext cx="4286250" cy="5715000"/>
          </a:xfrm>
          <a:prstGeom prst="rect">
            <a:avLst/>
          </a:prstGeom>
        </p:spPr>
      </p:pic>
      <p:sp>
        <p:nvSpPr>
          <p:cNvPr id="5" name="ZoneTexte 4"/>
          <p:cNvSpPr txBox="1"/>
          <p:nvPr/>
        </p:nvSpPr>
        <p:spPr>
          <a:xfrm>
            <a:off x="3220278" y="190831"/>
            <a:ext cx="2353586" cy="461665"/>
          </a:xfrm>
          <a:prstGeom prst="rect">
            <a:avLst/>
          </a:prstGeom>
          <a:noFill/>
        </p:spPr>
        <p:txBody>
          <a:bodyPr wrap="square" rtlCol="0">
            <a:spAutoFit/>
          </a:bodyPr>
          <a:lstStyle/>
          <a:p>
            <a:r>
              <a:rPr lang="fr-FR" sz="2400" b="1" dirty="0" smtClean="0"/>
              <a:t>TRINIDAD</a:t>
            </a:r>
            <a:endParaRPr lang="fr-FR" sz="2400" b="1" dirty="0"/>
          </a:p>
        </p:txBody>
      </p:sp>
    </p:spTree>
    <p:extLst>
      <p:ext uri="{BB962C8B-B14F-4D97-AF65-F5344CB8AC3E}">
        <p14:creationId xmlns:p14="http://schemas.microsoft.com/office/powerpoint/2010/main" val="3644528582"/>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502" y="77136"/>
            <a:ext cx="3096000" cy="206271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2511" y="77137"/>
            <a:ext cx="3464880" cy="2062710"/>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4502" y="2198038"/>
            <a:ext cx="3096000" cy="2105463"/>
          </a:xfrm>
          <a:prstGeom prst="rect">
            <a:avLst/>
          </a:prstGeom>
        </p:spPr>
      </p:pic>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91329" y="2198049"/>
            <a:ext cx="3466062" cy="2105451"/>
          </a:xfrm>
          <a:prstGeom prst="rect">
            <a:avLst/>
          </a:prstGeom>
        </p:spPr>
      </p:pic>
      <p:pic>
        <p:nvPicPr>
          <p:cNvPr id="11" name="Imag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4502" y="4355755"/>
            <a:ext cx="3096000" cy="2433016"/>
          </a:xfrm>
          <a:prstGeom prst="rect">
            <a:avLst/>
          </a:prstGeom>
        </p:spPr>
      </p:pic>
      <p:pic>
        <p:nvPicPr>
          <p:cNvPr id="12" name="Image 11"/>
          <p:cNvPicPr>
            <a:picLocks noChangeAspect="1"/>
          </p:cNvPicPr>
          <p:nvPr/>
        </p:nvPicPr>
        <p:blipFill rotWithShape="1">
          <a:blip r:embed="rId8">
            <a:extLst>
              <a:ext uri="{28A0092B-C50C-407E-A947-70E740481C1C}">
                <a14:useLocalDpi xmlns:a14="http://schemas.microsoft.com/office/drawing/2010/main" val="0"/>
              </a:ext>
            </a:extLst>
          </a:blip>
          <a:srcRect r="10615"/>
          <a:stretch/>
        </p:blipFill>
        <p:spPr>
          <a:xfrm>
            <a:off x="3491329" y="4355755"/>
            <a:ext cx="3466062" cy="2433016"/>
          </a:xfrm>
          <a:prstGeom prst="rect">
            <a:avLst/>
          </a:prstGeom>
        </p:spPr>
      </p:pic>
      <p:pic>
        <p:nvPicPr>
          <p:cNvPr id="3" name="Image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17937" y="0"/>
            <a:ext cx="4521011" cy="6858000"/>
          </a:xfrm>
          <a:prstGeom prst="rect">
            <a:avLst/>
          </a:prstGeom>
        </p:spPr>
      </p:pic>
    </p:spTree>
    <p:extLst>
      <p:ext uri="{BB962C8B-B14F-4D97-AF65-F5344CB8AC3E}">
        <p14:creationId xmlns:p14="http://schemas.microsoft.com/office/powerpoint/2010/main" val="32346182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6" y="432163"/>
            <a:ext cx="3771900" cy="5715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4317" y="432163"/>
            <a:ext cx="3819525" cy="5715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17921" y="432163"/>
            <a:ext cx="3852000" cy="5715000"/>
          </a:xfrm>
          <a:prstGeom prst="rect">
            <a:avLst/>
          </a:prstGeom>
        </p:spPr>
      </p:pic>
    </p:spTree>
    <p:extLst>
      <p:ext uri="{BB962C8B-B14F-4D97-AF65-F5344CB8AC3E}">
        <p14:creationId xmlns:p14="http://schemas.microsoft.com/office/powerpoint/2010/main" val="5537874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4000" y="128206"/>
            <a:ext cx="6408000" cy="285156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8206"/>
            <a:ext cx="5652000" cy="3751515"/>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24000" y="3035670"/>
            <a:ext cx="6408000" cy="3766425"/>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944983"/>
            <a:ext cx="5652000" cy="2857112"/>
          </a:xfrm>
          <a:prstGeom prst="rect">
            <a:avLst/>
          </a:prstGeom>
        </p:spPr>
      </p:pic>
    </p:spTree>
    <p:extLst>
      <p:ext uri="{BB962C8B-B14F-4D97-AF65-F5344CB8AC3E}">
        <p14:creationId xmlns:p14="http://schemas.microsoft.com/office/powerpoint/2010/main" val="29884070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500" y="161925"/>
            <a:ext cx="9525000" cy="6534150"/>
          </a:xfrm>
          <a:prstGeom prst="rect">
            <a:avLst/>
          </a:prstGeom>
        </p:spPr>
      </p:pic>
    </p:spTree>
    <p:extLst>
      <p:ext uri="{BB962C8B-B14F-4D97-AF65-F5344CB8AC3E}">
        <p14:creationId xmlns:p14="http://schemas.microsoft.com/office/powerpoint/2010/main" val="623970639"/>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498" y="161925"/>
            <a:ext cx="9525001" cy="6515150"/>
          </a:xfrm>
          <a:prstGeom prst="rect">
            <a:avLst/>
          </a:prstGeom>
        </p:spPr>
      </p:pic>
    </p:spTree>
    <p:extLst>
      <p:ext uri="{BB962C8B-B14F-4D97-AF65-F5344CB8AC3E}">
        <p14:creationId xmlns:p14="http://schemas.microsoft.com/office/powerpoint/2010/main" val="31649254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068" y="162210"/>
            <a:ext cx="5052206" cy="321399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4091" y="3336246"/>
            <a:ext cx="4968000" cy="3487342"/>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54091" y="66402"/>
            <a:ext cx="4968000" cy="3726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6274" y="3454116"/>
            <a:ext cx="5148000" cy="3429855"/>
          </a:xfrm>
          <a:prstGeom prst="rect">
            <a:avLst/>
          </a:prstGeom>
        </p:spPr>
      </p:pic>
    </p:spTree>
    <p:extLst>
      <p:ext uri="{BB962C8B-B14F-4D97-AF65-F5344CB8AC3E}">
        <p14:creationId xmlns:p14="http://schemas.microsoft.com/office/powerpoint/2010/main" val="20396059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0"/>
            <a:ext cx="12204000" cy="6858001"/>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6761" y="0"/>
            <a:ext cx="10478479" cy="6876000"/>
          </a:xfrm>
          <a:prstGeom prst="rect">
            <a:avLst/>
          </a:prstGeom>
        </p:spPr>
      </p:pic>
    </p:spTree>
    <p:extLst>
      <p:ext uri="{BB962C8B-B14F-4D97-AF65-F5344CB8AC3E}">
        <p14:creationId xmlns:p14="http://schemas.microsoft.com/office/powerpoint/2010/main" val="10928705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8306250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1179" y="0"/>
            <a:ext cx="9144000" cy="6858000"/>
          </a:xfrm>
          <a:prstGeom prst="rect">
            <a:avLst/>
          </a:prstGeom>
        </p:spPr>
      </p:pic>
      <p:sp>
        <p:nvSpPr>
          <p:cNvPr id="4" name="Rectangle 3"/>
          <p:cNvSpPr/>
          <p:nvPr/>
        </p:nvSpPr>
        <p:spPr>
          <a:xfrm>
            <a:off x="87493" y="1121336"/>
            <a:ext cx="1633781" cy="646331"/>
          </a:xfrm>
          <a:prstGeom prst="rect">
            <a:avLst/>
          </a:prstGeom>
        </p:spPr>
        <p:txBody>
          <a:bodyPr wrap="none">
            <a:spAutoFit/>
          </a:bodyPr>
          <a:lstStyle/>
          <a:p>
            <a:r>
              <a:rPr lang="fr-FR" dirty="0" smtClean="0">
                <a:solidFill>
                  <a:srgbClr val="1F1F1F"/>
                </a:solidFill>
                <a:latin typeface="Google Sans"/>
              </a:rPr>
              <a:t>Hôtel </a:t>
            </a:r>
            <a:r>
              <a:rPr lang="fr-FR" dirty="0" err="1" smtClean="0">
                <a:solidFill>
                  <a:srgbClr val="1F1F1F"/>
                </a:solidFill>
                <a:latin typeface="Google Sans"/>
              </a:rPr>
              <a:t>Starfish</a:t>
            </a:r>
            <a:r>
              <a:rPr lang="fr-FR" dirty="0" smtClean="0">
                <a:solidFill>
                  <a:srgbClr val="1F1F1F"/>
                </a:solidFill>
                <a:latin typeface="Google Sans"/>
              </a:rPr>
              <a:t> </a:t>
            </a:r>
          </a:p>
          <a:p>
            <a:r>
              <a:rPr lang="fr-FR" dirty="0" err="1" smtClean="0">
                <a:solidFill>
                  <a:srgbClr val="1F1F1F"/>
                </a:solidFill>
                <a:latin typeface="Google Sans"/>
              </a:rPr>
              <a:t>Cayo</a:t>
            </a:r>
            <a:r>
              <a:rPr lang="fr-FR" dirty="0" smtClean="0">
                <a:solidFill>
                  <a:srgbClr val="1F1F1F"/>
                </a:solidFill>
                <a:latin typeface="Google Sans"/>
              </a:rPr>
              <a:t> </a:t>
            </a:r>
            <a:r>
              <a:rPr lang="fr-FR" dirty="0">
                <a:solidFill>
                  <a:srgbClr val="1F1F1F"/>
                </a:solidFill>
                <a:latin typeface="Google Sans"/>
              </a:rPr>
              <a:t>Largo</a:t>
            </a:r>
            <a:endParaRPr lang="fr-FR" dirty="0"/>
          </a:p>
        </p:txBody>
      </p:sp>
      <p:sp>
        <p:nvSpPr>
          <p:cNvPr id="5" name="Rectangle 4"/>
          <p:cNvSpPr/>
          <p:nvPr/>
        </p:nvSpPr>
        <p:spPr>
          <a:xfrm>
            <a:off x="87493" y="2145024"/>
            <a:ext cx="2107067" cy="3416320"/>
          </a:xfrm>
          <a:prstGeom prst="rect">
            <a:avLst/>
          </a:prstGeom>
        </p:spPr>
        <p:txBody>
          <a:bodyPr wrap="square">
            <a:spAutoFit/>
          </a:bodyPr>
          <a:lstStyle/>
          <a:p>
            <a:r>
              <a:rPr lang="fr-FR" dirty="0">
                <a:latin typeface="Calibri" panose="020F0502020204030204" pitchFamily="34" charset="0"/>
                <a:cs typeface="Calibri" panose="020F0502020204030204" pitchFamily="34" charset="0"/>
              </a:rPr>
              <a:t> l’extrémité ouest de la plage Linda Mar, au bord de la mer des Caraïbes, se trouve le </a:t>
            </a:r>
            <a:r>
              <a:rPr lang="fr-FR" dirty="0" err="1">
                <a:latin typeface="Calibri" panose="020F0502020204030204" pitchFamily="34" charset="0"/>
                <a:cs typeface="Calibri" panose="020F0502020204030204" pitchFamily="34" charset="0"/>
              </a:rPr>
              <a:t>Starfish</a:t>
            </a:r>
            <a:r>
              <a:rPr lang="fr-FR" dirty="0">
                <a:latin typeface="Calibri" panose="020F0502020204030204" pitchFamily="34" charset="0"/>
                <a:cs typeface="Calibri" panose="020F0502020204030204" pitchFamily="34" charset="0"/>
              </a:rPr>
              <a:t> </a:t>
            </a:r>
            <a:r>
              <a:rPr lang="fr-FR" dirty="0" err="1">
                <a:latin typeface="Calibri" panose="020F0502020204030204" pitchFamily="34" charset="0"/>
                <a:cs typeface="Calibri" panose="020F0502020204030204" pitchFamily="34" charset="0"/>
              </a:rPr>
              <a:t>Cayo</a:t>
            </a:r>
            <a:r>
              <a:rPr lang="fr-FR" dirty="0">
                <a:latin typeface="Calibri" panose="020F0502020204030204" pitchFamily="34" charset="0"/>
                <a:cs typeface="Calibri" panose="020F0502020204030204" pitchFamily="34" charset="0"/>
              </a:rPr>
              <a:t> Largo, un hôtel tout compris où les voyageurs peuvent choisir leur propre aventure et découvrir la beauté naturelle de Cuba. </a:t>
            </a:r>
          </a:p>
        </p:txBody>
      </p:sp>
    </p:spTree>
    <p:extLst>
      <p:ext uri="{BB962C8B-B14F-4D97-AF65-F5344CB8AC3E}">
        <p14:creationId xmlns:p14="http://schemas.microsoft.com/office/powerpoint/2010/main" val="6676874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00" y="373227"/>
            <a:ext cx="2988000" cy="2241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5600" y="4009489"/>
            <a:ext cx="1980000" cy="2643448"/>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5600" y="232350"/>
            <a:ext cx="10058400" cy="5657850"/>
          </a:xfrm>
          <a:prstGeom prst="rect">
            <a:avLst/>
          </a:prstGeom>
        </p:spPr>
      </p:pic>
    </p:spTree>
    <p:extLst>
      <p:ext uri="{BB962C8B-B14F-4D97-AF65-F5344CB8AC3E}">
        <p14:creationId xmlns:p14="http://schemas.microsoft.com/office/powerpoint/2010/main" val="27022789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422" y="176785"/>
            <a:ext cx="10058400" cy="6504431"/>
          </a:xfrm>
          <a:prstGeom prst="rect">
            <a:avLst/>
          </a:prstGeom>
        </p:spPr>
      </p:pic>
      <p:pic>
        <p:nvPicPr>
          <p:cNvPr id="4" name="Image 3" descr="Emoticon Emoji Glimlach · Gratis afbeelding op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0" y="381000"/>
            <a:ext cx="1764000" cy="1176000"/>
          </a:xfrm>
          <a:prstGeom prst="rect">
            <a:avLst/>
          </a:prstGeom>
        </p:spPr>
      </p:pic>
      <p:pic>
        <p:nvPicPr>
          <p:cNvPr id="5" name="Image 4" descr="Emoticon Emoji Glimlach · Gratis afbeelding op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56089" y="3962913"/>
            <a:ext cx="3132000" cy="2088000"/>
          </a:xfrm>
          <a:prstGeom prst="rect">
            <a:avLst/>
          </a:prstGeom>
        </p:spPr>
      </p:pic>
      <p:pic>
        <p:nvPicPr>
          <p:cNvPr id="6" name="Image 5" descr="Emoticon Emoji Glimlach · Gratis afbeelding op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6000" y="4130913"/>
            <a:ext cx="2880000" cy="1920000"/>
          </a:xfrm>
          <a:prstGeom prst="rect">
            <a:avLst/>
          </a:prstGeom>
        </p:spPr>
      </p:pic>
    </p:spTree>
    <p:extLst>
      <p:ext uri="{BB962C8B-B14F-4D97-AF65-F5344CB8AC3E}">
        <p14:creationId xmlns:p14="http://schemas.microsoft.com/office/powerpoint/2010/main" val="29786166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120000" cy="4080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000" y="2825999"/>
            <a:ext cx="6048000" cy="4032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4266" y="172811"/>
            <a:ext cx="2988000" cy="2241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8325" y="4147275"/>
            <a:ext cx="1980000" cy="2643448"/>
          </a:xfrm>
          <a:prstGeom prst="rect">
            <a:avLst/>
          </a:prstGeom>
        </p:spPr>
      </p:pic>
      <p:pic>
        <p:nvPicPr>
          <p:cNvPr id="7" name="Image 6" descr="Emoticon Emoji Glimlach · Gratis afbeelding op Pixabay"/>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28325" y="2040000"/>
            <a:ext cx="1764000" cy="1176000"/>
          </a:xfrm>
          <a:prstGeom prst="rect">
            <a:avLst/>
          </a:prstGeom>
        </p:spPr>
      </p:pic>
      <p:pic>
        <p:nvPicPr>
          <p:cNvPr id="8" name="Image 7" descr="Emoticon Emoji Glimlach · Gratis afbeelding op Pixabay"/>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24000" y="2237999"/>
            <a:ext cx="1764000" cy="1176000"/>
          </a:xfrm>
          <a:prstGeom prst="rect">
            <a:avLst/>
          </a:prstGeom>
        </p:spPr>
      </p:pic>
    </p:spTree>
    <p:extLst>
      <p:ext uri="{BB962C8B-B14F-4D97-AF65-F5344CB8AC3E}">
        <p14:creationId xmlns:p14="http://schemas.microsoft.com/office/powerpoint/2010/main" val="1048625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
            <a:ext cx="5590903" cy="685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24857" r="4096"/>
          <a:stretch/>
        </p:blipFill>
        <p:spPr>
          <a:xfrm>
            <a:off x="5686184" y="0"/>
            <a:ext cx="6496595" cy="6858000"/>
          </a:xfrm>
          <a:prstGeom prst="rect">
            <a:avLst/>
          </a:prstGeom>
        </p:spPr>
      </p:pic>
      <p:pic>
        <p:nvPicPr>
          <p:cNvPr id="5" name="Image 4" descr="Emoticon Emoji Glimlach · Gratis afbeelding op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35243" y="2284956"/>
            <a:ext cx="1404000" cy="936000"/>
          </a:xfrm>
          <a:prstGeom prst="rect">
            <a:avLst/>
          </a:prstGeom>
        </p:spPr>
      </p:pic>
    </p:spTree>
    <p:extLst>
      <p:ext uri="{BB962C8B-B14F-4D97-AF65-F5344CB8AC3E}">
        <p14:creationId xmlns:p14="http://schemas.microsoft.com/office/powerpoint/2010/main" val="35457028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3048"/>
          <a:stretch/>
        </p:blipFill>
        <p:spPr>
          <a:xfrm>
            <a:off x="0" y="0"/>
            <a:ext cx="7950926"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2000" y="-1"/>
            <a:ext cx="4212000" cy="6857999"/>
          </a:xfrm>
          <a:prstGeom prst="rect">
            <a:avLst/>
          </a:prstGeom>
        </p:spPr>
      </p:pic>
      <p:pic>
        <p:nvPicPr>
          <p:cNvPr id="6" name="Image 5" descr="Emoticon Emoji Glimlach · Gratis afbeelding op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7123" y="4163860"/>
            <a:ext cx="2268000" cy="1512000"/>
          </a:xfrm>
          <a:prstGeom prst="rect">
            <a:avLst/>
          </a:prstGeom>
        </p:spPr>
      </p:pic>
    </p:spTree>
    <p:extLst>
      <p:ext uri="{BB962C8B-B14F-4D97-AF65-F5344CB8AC3E}">
        <p14:creationId xmlns:p14="http://schemas.microsoft.com/office/powerpoint/2010/main" val="17787741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344"/>
          <a:stretch/>
        </p:blipFill>
        <p:spPr>
          <a:xfrm>
            <a:off x="0" y="-2"/>
            <a:ext cx="12204000" cy="6858001"/>
          </a:xfrm>
          <a:prstGeom prst="rect">
            <a:avLst/>
          </a:prstGeom>
        </p:spPr>
      </p:pic>
      <p:pic>
        <p:nvPicPr>
          <p:cNvPr id="1028" name="Picture 4" descr="Cuba - GIF animé gratui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2192000" cy="6844937"/>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428" y="1219199"/>
            <a:ext cx="3597183" cy="76635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83987" y="5030071"/>
            <a:ext cx="1298448" cy="1444752"/>
          </a:xfrm>
          <a:prstGeom prst="rect">
            <a:avLst/>
          </a:prstGeom>
        </p:spPr>
      </p:pic>
    </p:spTree>
    <p:extLst>
      <p:ext uri="{BB962C8B-B14F-4D97-AF65-F5344CB8AC3E}">
        <p14:creationId xmlns:p14="http://schemas.microsoft.com/office/powerpoint/2010/main" val="36006513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433</TotalTime>
  <Words>370</Words>
  <Application>Microsoft Office PowerPoint</Application>
  <PresentationFormat>Grand écran</PresentationFormat>
  <Paragraphs>36</Paragraphs>
  <Slides>48</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48</vt:i4>
      </vt:variant>
    </vt:vector>
  </HeadingPairs>
  <TitlesOfParts>
    <vt:vector size="57" baseType="lpstr">
      <vt:lpstr>arial</vt:lpstr>
      <vt:lpstr>arial</vt:lpstr>
      <vt:lpstr>Calibri</vt:lpstr>
      <vt:lpstr>Calibri Light</vt:lpstr>
      <vt:lpstr>Comic Sans MS</vt:lpstr>
      <vt:lpstr>futura-lt-w01-book</vt:lpstr>
      <vt:lpstr>Google Sans</vt:lpstr>
      <vt:lpstr>Merriweather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39</cp:revision>
  <dcterms:created xsi:type="dcterms:W3CDTF">2024-03-30T20:09:10Z</dcterms:created>
  <dcterms:modified xsi:type="dcterms:W3CDTF">2026-03-09T22:06:06Z</dcterms:modified>
</cp:coreProperties>
</file>