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0" r:id="rId3"/>
    <p:sldId id="259" r:id="rId4"/>
    <p:sldId id="260" r:id="rId5"/>
    <p:sldId id="261" r:id="rId6"/>
    <p:sldId id="262" r:id="rId7"/>
    <p:sldId id="264" r:id="rId8"/>
    <p:sldId id="263" r:id="rId9"/>
    <p:sldId id="285" r:id="rId10"/>
    <p:sldId id="265" r:id="rId11"/>
    <p:sldId id="266" r:id="rId12"/>
    <p:sldId id="268" r:id="rId13"/>
    <p:sldId id="269" r:id="rId14"/>
    <p:sldId id="270" r:id="rId15"/>
    <p:sldId id="267" r:id="rId16"/>
    <p:sldId id="271" r:id="rId17"/>
    <p:sldId id="284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2" r:id="rId30"/>
    <p:sldId id="289" r:id="rId31"/>
    <p:sldId id="288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qczFscShadY52p2dDl7ag==" hashData="xSw/It9X9mioKLp47EH85IupoIUdbXu1om1i8yHtbpOYlIxjAGinMT2N4Y3EGcL8clD5e1ztlqjxNa6P5VXL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936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397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55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515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012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43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048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021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507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227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1804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061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1B12B-9E88-45CB-B59A-9D4E2DDFE0ED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BF6A8-0798-4FA1-8F29-E2DDADEEE8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032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7.png"/><Relationship Id="rId3" Type="http://schemas.microsoft.com/office/2007/relationships/media" Target="../media/media2.m4a"/><Relationship Id="rId7" Type="http://schemas.openxmlformats.org/officeDocument/2006/relationships/image" Target="../media/image2.jpeg"/><Relationship Id="rId12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jpg"/><Relationship Id="rId11" Type="http://schemas.microsoft.com/office/2007/relationships/hdphoto" Target="../media/hdphoto1.wdp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png"/><Relationship Id="rId4" Type="http://schemas.openxmlformats.org/officeDocument/2006/relationships/audio" Target="../media/media2.m4a"/><Relationship Id="rId9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microsoft.com/office/2007/relationships/hdphoto" Target="../media/hdphoto3.wdp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2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28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microsoft.com/office/2007/relationships/hdphoto" Target="../media/hdphoto3.wdp"/><Relationship Id="rId7" Type="http://schemas.openxmlformats.org/officeDocument/2006/relationships/image" Target="../media/image3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hyperlink" Target="https://www.stay22.com/allez/roam?aid=aureliebacou&amp;campaign=amoureuxdumonde-quefaireatenerife&amp;product=lma&amp;habl=false&amp;isinc=true&amp;sid22=07c8eb50-732c-4790-bf4d-3defcb88949b&amp;source=direct&amp;medium=hyperlink&amp;address=Los+Gigantes%2C+Tenerife%2C+Spain&amp;category=accommodation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microsoft.com/office/2007/relationships/hdphoto" Target="../media/hdphoto3.wdp"/><Relationship Id="rId7" Type="http://schemas.openxmlformats.org/officeDocument/2006/relationships/image" Target="../media/image4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microsoft.com/office/2007/relationships/hdphoto" Target="../media/hdphoto4.wdp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hyperlink" Target="https://fr.wikipedia.org/wiki/%C3%8Eles_Canarie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Basilique_de_la_Candelaria" TargetMode="Externa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1993" TargetMode="External"/><Relationship Id="rId3" Type="http://schemas.microsoft.com/office/2007/relationships/hdphoto" Target="../media/hdphoto3.wdp"/><Relationship Id="rId7" Type="http://schemas.openxmlformats.org/officeDocument/2006/relationships/hyperlink" Target="https://fr.wikipedia.org/wiki/Guanche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Domingo_P%C3%A9rez_C%C3%A1ceres" TargetMode="External"/><Relationship Id="rId5" Type="http://schemas.openxmlformats.org/officeDocument/2006/relationships/hyperlink" Target="https://fr.wikipedia.org/wiki/Dioc%C3%A8se_de_Tenerife" TargetMode="External"/><Relationship Id="rId4" Type="http://schemas.openxmlformats.org/officeDocument/2006/relationships/image" Target="../media/image58.jpg"/><Relationship Id="rId9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Menceyato_de_Icode" TargetMode="External"/><Relationship Id="rId3" Type="http://schemas.microsoft.com/office/2007/relationships/hdphoto" Target="../media/hdphoto3.wdp"/><Relationship Id="rId7" Type="http://schemas.openxmlformats.org/officeDocument/2006/relationships/hyperlink" Target="https://fr.wikipedia.org/wiki/Pelinor" TargetMode="External"/><Relationship Id="rId12" Type="http://schemas.openxmlformats.org/officeDocument/2006/relationships/hyperlink" Target="https://fr.wikipedia.org/wiki/Menceyato_de_Tegueste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11" Type="http://schemas.openxmlformats.org/officeDocument/2006/relationships/hyperlink" Target="https://fr.wikipedia.org/wiki/Tegueste_(Mencey)" TargetMode="External"/><Relationship Id="rId5" Type="http://schemas.openxmlformats.org/officeDocument/2006/relationships/image" Target="../media/image61.jpeg"/><Relationship Id="rId10" Type="http://schemas.openxmlformats.org/officeDocument/2006/relationships/hyperlink" Target="https://fr.wikipedia.org/wiki/Menceyato_de_Daute" TargetMode="External"/><Relationship Id="rId4" Type="http://schemas.openxmlformats.org/officeDocument/2006/relationships/image" Target="../media/image60.jpeg"/><Relationship Id="rId9" Type="http://schemas.openxmlformats.org/officeDocument/2006/relationships/hyperlink" Target="https://fr.wikipedia.org/wiki/Romen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Menceyato_de_Taoro" TargetMode="External"/><Relationship Id="rId3" Type="http://schemas.microsoft.com/office/2007/relationships/hdphoto" Target="../media/hdphoto3.wdp"/><Relationship Id="rId7" Type="http://schemas.openxmlformats.org/officeDocument/2006/relationships/hyperlink" Target="https://fr.wikipedia.org/wiki/Bencomo" TargetMode="External"/><Relationship Id="rId12" Type="http://schemas.openxmlformats.org/officeDocument/2006/relationships/hyperlink" Target="https://fr.wikipedia.org/wiki/Menceyato_de_Adeje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11" Type="http://schemas.openxmlformats.org/officeDocument/2006/relationships/hyperlink" Target="https://fr.wikipedia.org/wiki/Pelicar" TargetMode="External"/><Relationship Id="rId5" Type="http://schemas.openxmlformats.org/officeDocument/2006/relationships/image" Target="../media/image64.jpeg"/><Relationship Id="rId10" Type="http://schemas.openxmlformats.org/officeDocument/2006/relationships/hyperlink" Target="https://fr.wikipedia.org/wiki/Menceyato_de_Anaga" TargetMode="External"/><Relationship Id="rId4" Type="http://schemas.openxmlformats.org/officeDocument/2006/relationships/image" Target="../media/image63.jpeg"/><Relationship Id="rId9" Type="http://schemas.openxmlformats.org/officeDocument/2006/relationships/hyperlink" Target="https://fr.wikipedia.org/wiki/Beneharo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Menceyato_de_Abona" TargetMode="External"/><Relationship Id="rId3" Type="http://schemas.microsoft.com/office/2007/relationships/hdphoto" Target="../media/hdphoto3.wdp"/><Relationship Id="rId7" Type="http://schemas.openxmlformats.org/officeDocument/2006/relationships/hyperlink" Target="https://fr.wikipedia.org/wiki/Adjo%C3%B1a" TargetMode="External"/><Relationship Id="rId12" Type="http://schemas.openxmlformats.org/officeDocument/2006/relationships/hyperlink" Target="https://fr.wikipedia.org/wiki/Menceyato_de_G%C3%BC%C3%ADmar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11" Type="http://schemas.openxmlformats.org/officeDocument/2006/relationships/hyperlink" Target="https://fr.wikipedia.org/wiki/A%C3%B1aterve" TargetMode="External"/><Relationship Id="rId5" Type="http://schemas.openxmlformats.org/officeDocument/2006/relationships/image" Target="../media/image67.jpeg"/><Relationship Id="rId10" Type="http://schemas.openxmlformats.org/officeDocument/2006/relationships/hyperlink" Target="https://fr.wikipedia.org/wiki/Menceyato_de_Tacoronte" TargetMode="External"/><Relationship Id="rId4" Type="http://schemas.openxmlformats.org/officeDocument/2006/relationships/image" Target="../media/image66.jpeg"/><Relationship Id="rId9" Type="http://schemas.openxmlformats.org/officeDocument/2006/relationships/hyperlink" Target="https://fr.wikipedia.org/wiki/Acaimo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70.png"/><Relationship Id="rId4" Type="http://schemas.openxmlformats.org/officeDocument/2006/relationships/image" Target="../media/image69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microsoft.com/office/2007/relationships/hdphoto" Target="../media/hdphoto3.wdp"/><Relationship Id="rId7" Type="http://schemas.openxmlformats.org/officeDocument/2006/relationships/image" Target="../media/image7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g"/><Relationship Id="rId9" Type="http://schemas.openxmlformats.org/officeDocument/2006/relationships/image" Target="../media/image76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microsoft.com/office/2007/relationships/hdphoto" Target="../media/hdphoto3.wdp"/><Relationship Id="rId7" Type="http://schemas.openxmlformats.org/officeDocument/2006/relationships/image" Target="../media/image79.jpeg"/><Relationship Id="rId12" Type="http://schemas.openxmlformats.org/officeDocument/2006/relationships/image" Target="../media/image8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11" Type="http://schemas.openxmlformats.org/officeDocument/2006/relationships/image" Target="../media/image83.jpg"/><Relationship Id="rId5" Type="http://schemas.openxmlformats.org/officeDocument/2006/relationships/image" Target="../media/image78.png"/><Relationship Id="rId10" Type="http://schemas.openxmlformats.org/officeDocument/2006/relationships/image" Target="../media/image82.jpeg"/><Relationship Id="rId4" Type="http://schemas.openxmlformats.org/officeDocument/2006/relationships/image" Target="../media/image77.jpeg"/><Relationship Id="rId9" Type="http://schemas.openxmlformats.org/officeDocument/2006/relationships/image" Target="../media/image81.jpe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8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86.png"/><Relationship Id="rId4" Type="http://schemas.openxmlformats.org/officeDocument/2006/relationships/image" Target="../media/image85.jpe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9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gif"/><Relationship Id="rId5" Type="http://schemas.openxmlformats.org/officeDocument/2006/relationships/image" Target="../media/image94.gif"/><Relationship Id="rId4" Type="http://schemas.openxmlformats.org/officeDocument/2006/relationships/image" Target="../media/image9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310" y="4023419"/>
            <a:ext cx="1836000" cy="207604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371" y="0"/>
            <a:ext cx="3237257" cy="323725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67" y="365619"/>
            <a:ext cx="1298448" cy="14447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15" y="2479272"/>
            <a:ext cx="2736000" cy="3709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ZoneTexte 10"/>
          <p:cNvSpPr txBox="1"/>
          <p:nvPr/>
        </p:nvSpPr>
        <p:spPr>
          <a:xfrm>
            <a:off x="3208715" y="2942603"/>
            <a:ext cx="65670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Type" panose="00000400000000000000" pitchFamily="2" charset="0"/>
              </a:rPr>
              <a:t>CANARIES « Tenerife »</a:t>
            </a:r>
            <a:endParaRPr lang="fr-FR" sz="4800" b="1" dirty="0">
              <a:ln w="9525">
                <a:solidFill>
                  <a:schemeClr val="bg1"/>
                </a:solidFill>
                <a:prstDash val="solid"/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Type" panose="00000400000000000000" pitchFamily="2" charset="0"/>
            </a:endParaRPr>
          </a:p>
        </p:txBody>
      </p:sp>
      <p:pic>
        <p:nvPicPr>
          <p:cNvPr id="6" name="Musique 46 - musique espagnole qui bouge et sans parole (720p_30fps_H264-128kbit_AA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540571" y="2333003"/>
            <a:ext cx="609600" cy="609600"/>
          </a:xfrm>
          <a:prstGeom prst="rect">
            <a:avLst/>
          </a:prstGeom>
        </p:spPr>
      </p:pic>
      <p:pic>
        <p:nvPicPr>
          <p:cNvPr id="7" name="Los Machucambos - Guantanamera (Live Age Tendre 1) (128kbit_AAC)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882641" y="38354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66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10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1300" y="6375400"/>
            <a:ext cx="117094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-Nice--Marrakech--Îles Canaries--République dominicaine--Cuba--Pérou---Chili--Île de Pâques--Tanzanie-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692400" y="2273300"/>
            <a:ext cx="146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</a:rPr>
              <a:t>Canaries</a:t>
            </a:r>
            <a:endParaRPr lang="fr-FR" sz="2000" b="1" dirty="0">
              <a:solidFill>
                <a:schemeClr val="bg1">
                  <a:lumMod val="9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65" b="91122" l="9802" r="899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674" y="4559364"/>
            <a:ext cx="1116000" cy="1276162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622800" y="5197445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</a:rPr>
              <a:t>Île de Pâques</a:t>
            </a:r>
            <a:endParaRPr lang="fr-FR" sz="2000" b="1" dirty="0">
              <a:solidFill>
                <a:schemeClr val="bg1">
                  <a:lumMod val="9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835674" y="1219200"/>
            <a:ext cx="2705100" cy="646331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fr-FR" sz="3600" b="1" dirty="0" smtClean="0">
                <a:solidFill>
                  <a:srgbClr val="FED73B"/>
                </a:solidFill>
                <a:latin typeface="Comic Sans MS" panose="030F0702030302020204" pitchFamily="66" charset="0"/>
              </a:rPr>
              <a:t>En 4 </a:t>
            </a:r>
            <a:r>
              <a:rPr lang="fr-FR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Mois</a:t>
            </a:r>
            <a:endParaRPr lang="fr-FR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53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"/>
            <a:ext cx="12192000" cy="6852909"/>
          </a:xfrm>
          <a:prstGeom prst="rect">
            <a:avLst/>
          </a:prstGeom>
        </p:spPr>
      </p:pic>
      <p:sp>
        <p:nvSpPr>
          <p:cNvPr id="4" name="Rectangle avec coins arrondis en diagonale 3"/>
          <p:cNvSpPr/>
          <p:nvPr/>
        </p:nvSpPr>
        <p:spPr>
          <a:xfrm>
            <a:off x="4734838" y="5649238"/>
            <a:ext cx="1377863" cy="388307"/>
          </a:xfrm>
          <a:prstGeom prst="round2Diag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Rectangle avec coins arrondis en diagonale 4"/>
          <p:cNvSpPr/>
          <p:nvPr/>
        </p:nvSpPr>
        <p:spPr>
          <a:xfrm>
            <a:off x="2169622" y="5120640"/>
            <a:ext cx="1986742" cy="315884"/>
          </a:xfrm>
          <a:prstGeom prst="round2Diag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avec coins arrondis en diagonale 5"/>
          <p:cNvSpPr/>
          <p:nvPr/>
        </p:nvSpPr>
        <p:spPr>
          <a:xfrm>
            <a:off x="1928553" y="3890356"/>
            <a:ext cx="1221971" cy="290946"/>
          </a:xfrm>
          <a:prstGeom prst="round2Diag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avec coins arrondis en diagonale 6"/>
          <p:cNvSpPr/>
          <p:nvPr/>
        </p:nvSpPr>
        <p:spPr>
          <a:xfrm>
            <a:off x="2926080" y="3042457"/>
            <a:ext cx="798022" cy="315884"/>
          </a:xfrm>
          <a:prstGeom prst="round2Diag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avec coins arrondis en diagonale 7"/>
          <p:cNvSpPr/>
          <p:nvPr/>
        </p:nvSpPr>
        <p:spPr>
          <a:xfrm>
            <a:off x="4946073" y="1645921"/>
            <a:ext cx="1911927" cy="374072"/>
          </a:xfrm>
          <a:prstGeom prst="round2Diag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avec coins arrondis en diagonale 8"/>
          <p:cNvSpPr/>
          <p:nvPr/>
        </p:nvSpPr>
        <p:spPr>
          <a:xfrm>
            <a:off x="5594465" y="2734887"/>
            <a:ext cx="1945179" cy="390698"/>
          </a:xfrm>
          <a:prstGeom prst="round2Diag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avec coins arrondis en diagonale 9"/>
          <p:cNvSpPr/>
          <p:nvPr/>
        </p:nvSpPr>
        <p:spPr>
          <a:xfrm>
            <a:off x="7789025" y="1832957"/>
            <a:ext cx="1438102" cy="353290"/>
          </a:xfrm>
          <a:prstGeom prst="round2Diag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avec coins arrondis en diagonale 1"/>
          <p:cNvSpPr/>
          <p:nvPr/>
        </p:nvSpPr>
        <p:spPr>
          <a:xfrm>
            <a:off x="3599411" y="2734887"/>
            <a:ext cx="1637607" cy="390698"/>
          </a:xfrm>
          <a:prstGeom prst="round2Diag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28575">
                <a:solidFill>
                  <a:srgbClr val="FF0000"/>
                </a:solidFill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49373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7" y="-2676006"/>
            <a:ext cx="6876000" cy="1219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00" y="-2627"/>
            <a:ext cx="10908000" cy="686325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579419" y="490450"/>
            <a:ext cx="384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4D5156"/>
                </a:solidFill>
                <a:latin typeface="Google Sans"/>
              </a:rPr>
              <a:t>Hôtel </a:t>
            </a:r>
            <a:r>
              <a:rPr lang="fr-FR" dirty="0" err="1" smtClean="0">
                <a:solidFill>
                  <a:srgbClr val="4D5156"/>
                </a:solidFill>
                <a:latin typeface="Google Sans"/>
              </a:rPr>
              <a:t>Muthu</a:t>
            </a:r>
            <a:r>
              <a:rPr lang="fr-FR" dirty="0" smtClean="0">
                <a:solidFill>
                  <a:srgbClr val="4D5156"/>
                </a:solidFill>
                <a:latin typeface="Google Sans"/>
              </a:rPr>
              <a:t> </a:t>
            </a:r>
            <a:r>
              <a:rPr lang="fr-FR" dirty="0">
                <a:solidFill>
                  <a:srgbClr val="4D5156"/>
                </a:solidFill>
                <a:latin typeface="Google Sans"/>
              </a:rPr>
              <a:t>Royal Park Albatros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793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60" y="95509"/>
            <a:ext cx="6343650" cy="46386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327" y="585959"/>
            <a:ext cx="2592000" cy="1944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641" y="4820694"/>
            <a:ext cx="2628000" cy="1971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165" y="585959"/>
            <a:ext cx="2592000" cy="1944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60" y="4834194"/>
            <a:ext cx="2592000" cy="1944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810" y="3253536"/>
            <a:ext cx="5616000" cy="353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8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8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97"/>
          <a:stretch/>
        </p:blipFill>
        <p:spPr>
          <a:xfrm>
            <a:off x="125989" y="354820"/>
            <a:ext cx="4968000" cy="293427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322" y="231389"/>
            <a:ext cx="5040000" cy="305770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322" y="3615147"/>
            <a:ext cx="5040000" cy="30480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093989" y="1165438"/>
            <a:ext cx="195519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</a:t>
            </a:r>
            <a:r>
              <a:rPr lang="fr-FR" dirty="0" err="1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Cristianos</a:t>
            </a:r>
            <a:r>
              <a:rPr lang="fr-FR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ce n’est pas pour ses merveilles architecturales, mais pour glander à la </a:t>
            </a:r>
            <a:r>
              <a:rPr lang="fr-FR" dirty="0" smtClean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plage,</a:t>
            </a:r>
          </a:p>
          <a:p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 je n’ai rien trouvé qui en vaille vraiment la peine</a:t>
            </a:r>
            <a:r>
              <a:rPr lang="fr-FR" dirty="0" smtClean="0">
                <a:latin typeface="Calibri" panose="020F0502020204030204" pitchFamily="34" charset="0"/>
                <a:cs typeface="Calibri" panose="020F0502020204030204" pitchFamily="34" charset="0"/>
              </a:rPr>
              <a:t>.. En 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même temps, Los </a:t>
            </a:r>
            <a:r>
              <a:rPr lang="fr-FR" dirty="0" err="1">
                <a:latin typeface="Calibri" panose="020F0502020204030204" pitchFamily="34" charset="0"/>
                <a:cs typeface="Calibri" panose="020F0502020204030204" pitchFamily="34" charset="0"/>
              </a:rPr>
              <a:t>Cristianos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semble avoir été pensée pour le </a:t>
            </a:r>
            <a:r>
              <a:rPr lang="fr-FR" dirty="0" smtClean="0">
                <a:latin typeface="Calibri" panose="020F0502020204030204" pitchFamily="34" charset="0"/>
                <a:cs typeface="Calibri" panose="020F0502020204030204" pitchFamily="34" charset="0"/>
              </a:rPr>
              <a:t>touriste.</a:t>
            </a:r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89" y="3615147"/>
            <a:ext cx="4968000" cy="2901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6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6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65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720" y="143399"/>
            <a:ext cx="3924000" cy="261802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839" y="3083090"/>
            <a:ext cx="3132000" cy="345324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2" y="143399"/>
            <a:ext cx="5829300" cy="32766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2" y="3500699"/>
            <a:ext cx="5829300" cy="32766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21061" y="3384673"/>
            <a:ext cx="251677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Chaîne sur le thème du rock and roll à l'ambiance survoltée servant des burgers et des plats typiquement </a:t>
            </a:r>
            <a:r>
              <a:rPr lang="fr-FR" dirty="0" smtClean="0">
                <a:latin typeface="Calibri" panose="020F0502020204030204" pitchFamily="34" charset="0"/>
                <a:cs typeface="Calibri" panose="020F0502020204030204" pitchFamily="34" charset="0"/>
              </a:rPr>
              <a:t>américains. »</a:t>
            </a:r>
            <a:r>
              <a:rPr lang="fr-FR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Playa</a:t>
            </a:r>
            <a:r>
              <a:rPr lang="fr-FR" dirty="0" smtClean="0">
                <a:latin typeface="Calibri" panose="020F0502020204030204" pitchFamily="34" charset="0"/>
                <a:cs typeface="Calibri" panose="020F0502020204030204" pitchFamily="34" charset="0"/>
              </a:rPr>
              <a:t> las </a:t>
            </a:r>
            <a:r>
              <a:rPr lang="fr-FR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Americas</a:t>
            </a:r>
            <a:r>
              <a:rPr lang="fr-FR" dirty="0" smtClean="0">
                <a:latin typeface="Calibri" panose="020F0502020204030204" pitchFamily="34" charset="0"/>
                <a:cs typeface="Calibri" panose="020F0502020204030204" pitchFamily="34" charset="0"/>
              </a:rPr>
              <a:t> »</a:t>
            </a:r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blogger.googleusercontent.com/img/b/R29vZ2xl/AVvXsEj9zrUuTdYUlLTRq56RvFiJ9JE6RihCaUzRVjYborPmsgqm0RdvOzNjrn_EtkNDLxnDoydoaiqXPhubKs58sNHUdXXIJBkSrMVHX6sSYnB9TKGzseKm5pd-hSQMAHfVcbekEA79bz5pWMnq/s640/IMG_20191024_091459_09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989672" y="468865"/>
            <a:ext cx="4572000" cy="331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9993" y="390453"/>
            <a:ext cx="65664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r>
              <a:rPr lang="fr-FR" dirty="0"/>
              <a:t> </a:t>
            </a:r>
            <a:r>
              <a:rPr lang="fr-FR" b="1" dirty="0" smtClean="0"/>
              <a:t>La </a:t>
            </a:r>
            <a:r>
              <a:rPr lang="fr-FR" b="1" dirty="0"/>
              <a:t>pépite de Tenerife</a:t>
            </a:r>
            <a:r>
              <a:rPr lang="fr-FR" dirty="0"/>
              <a:t>. En contrebas, une piscine naturelle </a:t>
            </a:r>
            <a:r>
              <a:rPr lang="fr-FR" dirty="0" smtClean="0"/>
              <a:t>déserte</a:t>
            </a:r>
            <a:r>
              <a:rPr lang="fr-FR" dirty="0"/>
              <a:t>, </a:t>
            </a:r>
            <a:endParaRPr lang="fr-FR" dirty="0" smtClean="0"/>
          </a:p>
          <a:p>
            <a:r>
              <a:rPr lang="fr-FR" dirty="0" smtClean="0"/>
              <a:t>frappée </a:t>
            </a:r>
            <a:r>
              <a:rPr lang="fr-FR" dirty="0"/>
              <a:t>par les vagues, nous appelle.</a:t>
            </a:r>
            <a:r>
              <a:rPr lang="fr-FR" dirty="0" smtClean="0">
                <a:solidFill>
                  <a:srgbClr val="222222"/>
                </a:solidFill>
                <a:latin typeface="Arial" panose="020B0604020202020204" pitchFamily="34" charset="0"/>
              </a:rPr>
              <a:t>.</a:t>
            </a:r>
            <a:endParaRPr lang="fr-FR" dirty="0"/>
          </a:p>
        </p:txBody>
      </p:sp>
      <p:pic>
        <p:nvPicPr>
          <p:cNvPr id="1030" name="Picture 6" descr="https://blogger.googleusercontent.com/img/b/R29vZ2xl/AVvXsEivKhAaHxcaeARVI2OFfJty35gBxNprrl8guCN7fJrQD9aqZMqfPqk1KuJ7y50yPpTgKRVlbjoLqAoqnhD83mBJUmynhFRXiJiil7RKZXL81-YuHJF8eguh__B6KKcJE3hxXxItfiqqOIzt/s640/20191022_1057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199" y="1156482"/>
            <a:ext cx="2556000" cy="340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blogger.googleusercontent.com/img/b/R29vZ2xl/AVvXsEi0obO1V3oyUPqmABKmYZ4nI7NCZXH6bUz1jTbRb4bdREJ0SQkAy2RpCX_i_ogNjyh2G3vQ3TfM2uJ_Omxo9BX_CI4ppBaCuXSUAzwfDbdWctATtQEfsdjZT3G8KjifKkVSymSGwqR5w1B5/s640/IMG-20191022-WA010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95" y="1164367"/>
            <a:ext cx="2988000" cy="224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blogger.googleusercontent.com/img/b/R29vZ2xl/AVvXsEh3gl4p7uQNJtAbqEkCf7g4P-arovLDfLKV4JLcxG6Kn9sURCpF8d_BiCKR1PtCB0-LHq-TOJRiCMvhKVQP-_WI66-lKH3PbNAkZHCyWu7WuKPz9lKhMVYzudWCLZF1hzAaDeD8sYQp95q9/s640/20191022_12012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64" y="3786396"/>
            <a:ext cx="2124000" cy="283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672" y="3873519"/>
            <a:ext cx="4572000" cy="28973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20364" y="4684181"/>
            <a:ext cx="44693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hlinkClick r:id="rId9"/>
              </a:rPr>
              <a:t>Los </a:t>
            </a:r>
            <a:r>
              <a:rPr lang="fr-FR" dirty="0" err="1">
                <a:hlinkClick r:id="rId9"/>
              </a:rPr>
              <a:t>Gigantes</a:t>
            </a:r>
            <a:r>
              <a:rPr lang="fr-FR" dirty="0"/>
              <a:t>, une station balnéaire de Tenerife. Cet endroit est très touristique mais</a:t>
            </a:r>
          </a:p>
          <a:p>
            <a:r>
              <a:rPr lang="fr-FR" dirty="0"/>
              <a:t> il vaut le détour pour notamment voir les </a:t>
            </a:r>
            <a:r>
              <a:rPr lang="fr-FR" dirty="0" smtClean="0"/>
              <a:t>falaises abruptes </a:t>
            </a:r>
            <a:r>
              <a:rPr lang="fr-FR" dirty="0"/>
              <a:t>qui l’encerclent, des impressionnantes roches volcaniques pouvant atteindre les 600 m de hauteur et 30 m de profondeur dans la mer. </a:t>
            </a:r>
            <a:r>
              <a:rPr lang="fr-FR" dirty="0" smtClean="0"/>
              <a:t> </a:t>
            </a:r>
            <a:r>
              <a:rPr lang="fr-FR" dirty="0"/>
              <a:t>!</a:t>
            </a:r>
            <a:r>
              <a:rPr lang="fr-FR" sz="1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6830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9862" y="340652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444340"/>
                </a:solidFill>
                <a:latin typeface="Arimo"/>
              </a:rPr>
              <a:t>On dit souvent de </a:t>
            </a:r>
            <a:r>
              <a:rPr lang="fr-FR" b="1" dirty="0" err="1">
                <a:solidFill>
                  <a:srgbClr val="444340"/>
                </a:solidFill>
                <a:latin typeface="Arimo"/>
              </a:rPr>
              <a:t>Masca</a:t>
            </a:r>
            <a:r>
              <a:rPr lang="fr-FR" dirty="0">
                <a:solidFill>
                  <a:srgbClr val="444340"/>
                </a:solidFill>
                <a:latin typeface="Arimo"/>
              </a:rPr>
              <a:t> qu’il est le plus beau village de Tenerife, et ce n’est pas sans raison. </a:t>
            </a:r>
            <a:r>
              <a:rPr lang="fr-FR" dirty="0"/>
              <a:t>on comprend vite pourquoi </a:t>
            </a:r>
            <a:r>
              <a:rPr lang="fr-FR" dirty="0" err="1"/>
              <a:t>Masca</a:t>
            </a:r>
            <a:r>
              <a:rPr lang="fr-FR" dirty="0"/>
              <a:t> est surnommée le </a:t>
            </a:r>
            <a:r>
              <a:rPr lang="fr-FR" dirty="0" err="1"/>
              <a:t>Machu</a:t>
            </a:r>
            <a:r>
              <a:rPr lang="fr-FR" dirty="0"/>
              <a:t> </a:t>
            </a:r>
            <a:r>
              <a:rPr lang="fr-FR" dirty="0" err="1"/>
              <a:t>Picchu</a:t>
            </a:r>
            <a:r>
              <a:rPr lang="fr-FR" dirty="0"/>
              <a:t> des Canaries. </a:t>
            </a:r>
            <a:r>
              <a:rPr lang="fr-FR" dirty="0" smtClean="0">
                <a:solidFill>
                  <a:srgbClr val="444340"/>
                </a:solidFill>
                <a:latin typeface="Arimo"/>
              </a:rPr>
              <a:t>Accroché </a:t>
            </a:r>
            <a:r>
              <a:rPr lang="fr-FR" dirty="0">
                <a:solidFill>
                  <a:srgbClr val="444340"/>
                </a:solidFill>
                <a:latin typeface="Arimo"/>
              </a:rPr>
              <a:t>à la </a:t>
            </a:r>
            <a:r>
              <a:rPr lang="fr-FR" dirty="0" err="1" smtClean="0">
                <a:solidFill>
                  <a:srgbClr val="444340"/>
                </a:solidFill>
                <a:latin typeface="Arimo"/>
              </a:rPr>
              <a:t>montagne,une</a:t>
            </a:r>
            <a:r>
              <a:rPr lang="fr-FR" dirty="0" smtClean="0">
                <a:solidFill>
                  <a:srgbClr val="444340"/>
                </a:solidFill>
                <a:latin typeface="Arimo"/>
              </a:rPr>
              <a:t> route très sinueuse </a:t>
            </a:r>
            <a:r>
              <a:rPr lang="fr-FR" dirty="0">
                <a:solidFill>
                  <a:srgbClr val="444340"/>
                </a:solidFill>
                <a:latin typeface="Arimo"/>
              </a:rPr>
              <a:t>il offre des panoramas spectaculaires sur le paysage alentour. Avec ses gorges profondes et ses terrasses cultivées qui défient la gravité. Au coucher du soleil, 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200" y="3180708"/>
            <a:ext cx="5220000" cy="356448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00" y="2484786"/>
            <a:ext cx="6408000" cy="426040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372" y="55815"/>
            <a:ext cx="5201827" cy="305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04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5170" y="68666"/>
            <a:ext cx="68192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Vue de dessus de la ville de Punta Brava </a:t>
            </a:r>
            <a:r>
              <a:rPr lang="fr-FR" b="1" dirty="0" smtClean="0"/>
              <a:t>:</a:t>
            </a:r>
            <a:r>
              <a:rPr lang="fr-FR" dirty="0" smtClean="0"/>
              <a:t>près </a:t>
            </a:r>
            <a:r>
              <a:rPr lang="fr-FR" dirty="0"/>
              <a:t>de la ville de </a:t>
            </a:r>
            <a:r>
              <a:rPr lang="fr-FR" dirty="0" err="1"/>
              <a:t>Puerto</a:t>
            </a:r>
            <a:r>
              <a:rPr lang="fr-FR" dirty="0"/>
              <a:t> de la Cruz sur l'île de </a:t>
            </a:r>
            <a:r>
              <a:rPr lang="fr-FR" dirty="0" smtClean="0"/>
              <a:t>Tenerife,</a:t>
            </a:r>
            <a:r>
              <a:rPr lang="fr-FR" dirty="0"/>
              <a:t> C’est l’ancien quartier de pêcheurs de </a:t>
            </a:r>
            <a:r>
              <a:rPr lang="fr-FR" dirty="0" err="1"/>
              <a:t>Puerto</a:t>
            </a:r>
            <a:r>
              <a:rPr lang="fr-FR" dirty="0"/>
              <a:t> de la Cruz et le temps s’y est presque arrêté. Il est situé sur un promontoire rocheux qui forme une petite péninsule s’avançant dangereusement dans l’océan Atlantique. On y trouve enfin une petite ambiance africaine avec des petites maisons colorées un peu défraîchies et une vrai douceur de vivre.</a:t>
            </a:r>
            <a:endParaRPr lang="fr-FR" i="0" dirty="0">
              <a:effectLst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" y="2099991"/>
            <a:ext cx="7272000" cy="475800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645" y="68666"/>
            <a:ext cx="4752702" cy="378676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996" y="3903657"/>
            <a:ext cx="3888000" cy="29061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2430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00" y="1909"/>
            <a:ext cx="10332000" cy="685609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922306" y="642451"/>
            <a:ext cx="66179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cap="all" dirty="0">
                <a:solidFill>
                  <a:srgbClr val="333333"/>
                </a:solidFill>
                <a:latin typeface="Open Sans"/>
              </a:rPr>
              <a:t>Le volcan </a:t>
            </a:r>
            <a:r>
              <a:rPr lang="fr-FR" b="1" cap="all" dirty="0" err="1">
                <a:solidFill>
                  <a:srgbClr val="333333"/>
                </a:solidFill>
                <a:latin typeface="Open Sans"/>
              </a:rPr>
              <a:t>Teide</a:t>
            </a:r>
            <a:r>
              <a:rPr lang="fr-FR" b="1" cap="all" dirty="0">
                <a:solidFill>
                  <a:srgbClr val="333333"/>
                </a:solidFill>
                <a:latin typeface="Open Sans"/>
              </a:rPr>
              <a:t> A TENERIFE </a:t>
            </a:r>
            <a:r>
              <a:rPr lang="fr-FR" b="1" cap="all" dirty="0" smtClean="0">
                <a:solidFill>
                  <a:srgbClr val="333333"/>
                </a:solidFill>
                <a:latin typeface="Open Sans"/>
              </a:rPr>
              <a:t>CANARIES  </a:t>
            </a:r>
            <a:r>
              <a:rPr lang="fr-FR" b="1" cap="all" smtClean="0">
                <a:solidFill>
                  <a:srgbClr val="333333"/>
                </a:solidFill>
                <a:latin typeface="Open Sans"/>
              </a:rPr>
              <a:t>3715 mètres</a:t>
            </a:r>
            <a:endParaRPr lang="fr-FR" b="1" cap="all" dirty="0">
              <a:solidFill>
                <a:srgbClr val="333333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32480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78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7996" y="-2676007"/>
            <a:ext cx="6876000" cy="1219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5976000" cy="335851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6" y="-18001"/>
            <a:ext cx="5976000" cy="337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2744"/>
            <a:ext cx="4680000" cy="351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996" y="3340116"/>
            <a:ext cx="4680000" cy="351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7996" y="3374021"/>
            <a:ext cx="1944000" cy="345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23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61"/>
          <a:stretch/>
        </p:blipFill>
        <p:spPr>
          <a:xfrm>
            <a:off x="5878274" y="283556"/>
            <a:ext cx="5506218" cy="400468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990" y="364433"/>
            <a:ext cx="2942857" cy="39238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31990" y="4670676"/>
            <a:ext cx="97525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fr-FR" b="1" dirty="0" err="1">
                <a:latin typeface="Calibri" panose="020F0502020204030204" pitchFamily="34" charset="0"/>
                <a:cs typeface="Calibri" panose="020F0502020204030204" pitchFamily="34" charset="0"/>
              </a:rPr>
              <a:t>Drago</a:t>
            </a: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Milenario</a:t>
            </a:r>
            <a:r>
              <a:rPr lang="fr-FR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est situé dans le petit village d’</a:t>
            </a:r>
            <a:r>
              <a:rPr lang="fr-FR" b="1" dirty="0" err="1">
                <a:latin typeface="Calibri" panose="020F0502020204030204" pitchFamily="34" charset="0"/>
                <a:cs typeface="Calibri" panose="020F0502020204030204" pitchFamily="34" charset="0"/>
              </a:rPr>
              <a:t>Icod</a:t>
            </a:r>
            <a:r>
              <a:rPr lang="fr-FR" b="1" dirty="0">
                <a:latin typeface="Calibri" panose="020F0502020204030204" pitchFamily="34" charset="0"/>
                <a:cs typeface="Calibri" panose="020F0502020204030204" pitchFamily="34" charset="0"/>
              </a:rPr>
              <a:t> de los </a:t>
            </a:r>
            <a:r>
              <a:rPr lang="fr-FR" b="1" dirty="0" err="1">
                <a:latin typeface="Calibri" panose="020F0502020204030204" pitchFamily="34" charset="0"/>
                <a:cs typeface="Calibri" panose="020F0502020204030204" pitchFamily="34" charset="0"/>
              </a:rPr>
              <a:t>Vinos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. C’est l’un des symboles de l’île, élevé au rang de Monument National vivant. C’est donc l’un des incontournables quand on souhaite visiter Tenerife. Comme son nom l’indique, cet arbre aurait </a:t>
            </a:r>
            <a:r>
              <a:rPr lang="fr-FR" dirty="0" smtClean="0">
                <a:latin typeface="Calibri" panose="020F0502020204030204" pitchFamily="34" charset="0"/>
                <a:cs typeface="Calibri" panose="020F0502020204030204" pitchFamily="34" charset="0"/>
              </a:rPr>
              <a:t>800 Ans,</a:t>
            </a:r>
            <a:r>
              <a:rPr lang="fr-FR" dirty="0"/>
              <a:t> C'est le joyau de ce parc et le symbole de Tenerife. Il mesure 18 mètres de haut et son tronc a un diamètre de 20 </a:t>
            </a:r>
            <a:r>
              <a:rPr lang="fr-FR" dirty="0" smtClean="0"/>
              <a:t>mètres,</a:t>
            </a:r>
            <a:r>
              <a:rPr lang="fr-FR" dirty="0"/>
              <a:t> est le plus ancien et le plus grand spécimen vivant de Dracaena </a:t>
            </a:r>
            <a:r>
              <a:rPr lang="fr-FR" dirty="0" err="1"/>
              <a:t>draco</a:t>
            </a:r>
            <a:r>
              <a:rPr lang="fr-FR" dirty="0"/>
              <a:t>, ou </a:t>
            </a:r>
            <a:r>
              <a:rPr lang="fr-FR" dirty="0" smtClean="0"/>
              <a:t>dragonnier.</a:t>
            </a:r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01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4739" y="-18001"/>
            <a:ext cx="3320143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930" y="-18001"/>
            <a:ext cx="3320143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14" y="0"/>
            <a:ext cx="33337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30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17" y="1179327"/>
            <a:ext cx="10058400" cy="554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7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475316" y="44606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600" dirty="0">
                <a:solidFill>
                  <a:srgbClr val="46464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L’Auditorium est un </a:t>
            </a:r>
            <a:r>
              <a:rPr lang="fr-FR" sz="1600" b="1" dirty="0">
                <a:solidFill>
                  <a:srgbClr val="46464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bâtiment emblématique de la ville</a:t>
            </a:r>
            <a:r>
              <a:rPr lang="fr-FR" sz="1600" dirty="0">
                <a:solidFill>
                  <a:srgbClr val="46464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Inauguré en 2003, il est connu pour son </a:t>
            </a:r>
            <a:r>
              <a:rPr lang="fr-FR" sz="1600" b="1" dirty="0">
                <a:solidFill>
                  <a:srgbClr val="46464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architecture futuriste</a:t>
            </a:r>
            <a:r>
              <a:rPr lang="fr-FR" sz="1600" dirty="0">
                <a:solidFill>
                  <a:srgbClr val="46464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fr-FR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98" y="1494910"/>
            <a:ext cx="7020000" cy="505976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50" y="86504"/>
            <a:ext cx="4392000" cy="322899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24" y="3419999"/>
            <a:ext cx="4403651" cy="3355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88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170" y="108488"/>
            <a:ext cx="5380952" cy="402857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48" y="108488"/>
            <a:ext cx="5342857" cy="39809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90306" y="443868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La </a:t>
            </a:r>
            <a:r>
              <a:rPr lang="fr-FR" b="1" dirty="0">
                <a:solidFill>
                  <a:srgbClr val="202122"/>
                </a:solidFill>
                <a:latin typeface="Arial" panose="020B0604020202020204" pitchFamily="34" charset="0"/>
              </a:rPr>
              <a:t>place de la Patronne-des-Canaries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est une grande esplanade, située devant la </a:t>
            </a:r>
            <a:r>
              <a:rPr lang="fr-FR" dirty="0">
                <a:latin typeface="Arial" panose="020B0604020202020204" pitchFamily="34" charset="0"/>
                <a:hlinkClick r:id="rId6" tooltip="Basilique de la Candelaria"/>
              </a:rPr>
              <a:t>Basilique de Notre-Dame de la </a:t>
            </a:r>
            <a:r>
              <a:rPr lang="fr-FR" dirty="0" err="1">
                <a:latin typeface="Arial" panose="020B0604020202020204" pitchFamily="34" charset="0"/>
                <a:hlinkClick r:id="rId6" tooltip="Basilique de la Candelaria"/>
              </a:rPr>
              <a:t>Candelaria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(patronne des </a:t>
            </a:r>
            <a:r>
              <a:rPr lang="fr-FR" dirty="0">
                <a:latin typeface="Arial" panose="020B0604020202020204" pitchFamily="34" charset="0"/>
                <a:hlinkClick r:id="rId7" tooltip="Îles Canaries"/>
              </a:rPr>
              <a:t>îles Canaries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),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698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63484" y="15227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"/>
            <a:ext cx="12191999" cy="685744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628" y="450153"/>
            <a:ext cx="55783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La place a été inaugurée le </a:t>
            </a:r>
            <a:r>
              <a:rPr lang="fr-FR" dirty="0"/>
              <a:t>31 janvier 1959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, par l'évêque du </a:t>
            </a:r>
            <a:r>
              <a:rPr lang="fr-FR" dirty="0">
                <a:latin typeface="Arial" panose="020B0604020202020204" pitchFamily="34" charset="0"/>
                <a:hlinkClick r:id="rId5" tooltip="Diocèse de Tenerife"/>
              </a:rPr>
              <a:t>Diocèse de Tenerife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, </a:t>
            </a:r>
            <a:r>
              <a:rPr lang="fr-FR" dirty="0">
                <a:latin typeface="Arial" panose="020B0604020202020204" pitchFamily="34" charset="0"/>
                <a:hlinkClick r:id="rId6" tooltip="Domingo Pérez Cáceres"/>
              </a:rPr>
              <a:t>Domingo Pérez Cáceres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. On trouve aussi les célèbres sculptures des neuf </a:t>
            </a:r>
            <a:r>
              <a:rPr lang="fr-FR" i="1" dirty="0" err="1">
                <a:solidFill>
                  <a:srgbClr val="202122"/>
                </a:solidFill>
                <a:latin typeface="Arial" panose="020B0604020202020204" pitchFamily="34" charset="0"/>
              </a:rPr>
              <a:t>Menceyes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fr-FR" dirty="0">
                <a:latin typeface="Arial" panose="020B0604020202020204" pitchFamily="34" charset="0"/>
                <a:hlinkClick r:id="rId7" tooltip="Guanches"/>
              </a:rPr>
              <a:t>Guanches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(rois Berbères) de Tenerife. Ils sont une des statues monumentales en bronze, qui a remplacé l'autre pierre sculptée volcaniques ont été déplacés vers une autre avenue de la ville en </a:t>
            </a:r>
            <a:r>
              <a:rPr lang="fr-FR" dirty="0">
                <a:latin typeface="Arial" panose="020B0604020202020204" pitchFamily="34" charset="0"/>
                <a:hlinkClick r:id="rId8" tooltip="1993"/>
              </a:rPr>
              <a:t>1993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020" y="539590"/>
            <a:ext cx="2433661" cy="2116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96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398" y="-18001"/>
            <a:ext cx="456660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810" y="-18001"/>
            <a:ext cx="449955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002"/>
            <a:ext cx="455063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95222" y="231168"/>
            <a:ext cx="31352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>
                <a:solidFill>
                  <a:srgbClr val="FF0000"/>
                </a:solidFill>
                <a:hlinkClick r:id="rId7" tooltip="Pelinor"/>
              </a:rPr>
              <a:t>Pelinor</a:t>
            </a:r>
            <a:r>
              <a:rPr lang="fr-FR" dirty="0">
                <a:solidFill>
                  <a:srgbClr val="FF0000"/>
                </a:solidFill>
              </a:rPr>
              <a:t> : (</a:t>
            </a:r>
            <a:r>
              <a:rPr lang="fr-FR" dirty="0" err="1">
                <a:solidFill>
                  <a:srgbClr val="FF0000"/>
                </a:solidFill>
                <a:hlinkClick r:id="rId8" tooltip="Menceyato de Icode"/>
              </a:rPr>
              <a:t>Menceyato</a:t>
            </a:r>
            <a:r>
              <a:rPr lang="fr-FR" dirty="0">
                <a:solidFill>
                  <a:srgbClr val="FF0000"/>
                </a:solidFill>
                <a:hlinkClick r:id="rId8" tooltip="Menceyato de Icode"/>
              </a:rPr>
              <a:t> de </a:t>
            </a:r>
            <a:r>
              <a:rPr lang="fr-FR" dirty="0" err="1">
                <a:solidFill>
                  <a:srgbClr val="FF0000"/>
                </a:solidFill>
                <a:hlinkClick r:id="rId8" tooltip="Menceyato de Icode"/>
              </a:rPr>
              <a:t>Icode</a:t>
            </a:r>
            <a:r>
              <a:rPr lang="fr-FR" dirty="0">
                <a:solidFill>
                  <a:srgbClr val="FF0000"/>
                </a:solidFill>
              </a:rPr>
              <a:t>).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67899" y="300837"/>
            <a:ext cx="24917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>
                <a:hlinkClick r:id="rId9" tooltip="Romen"/>
              </a:rPr>
              <a:t>Romen</a:t>
            </a:r>
            <a:r>
              <a:rPr lang="fr-FR" dirty="0"/>
              <a:t>: (roi de </a:t>
            </a:r>
            <a:r>
              <a:rPr lang="fr-FR" dirty="0" err="1">
                <a:hlinkClick r:id="rId10" tooltip="Menceyato de Daute"/>
              </a:rPr>
              <a:t>Daute</a:t>
            </a:r>
            <a:r>
              <a:rPr lang="fr-FR" dirty="0"/>
              <a:t>)</a:t>
            </a:r>
          </a:p>
        </p:txBody>
      </p:sp>
      <p:sp>
        <p:nvSpPr>
          <p:cNvPr id="8" name="Rectangle 7"/>
          <p:cNvSpPr/>
          <p:nvPr/>
        </p:nvSpPr>
        <p:spPr>
          <a:xfrm>
            <a:off x="8959145" y="300837"/>
            <a:ext cx="28110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>
                <a:hlinkClick r:id="rId11" tooltip="Tegueste (Mencey)"/>
              </a:rPr>
              <a:t>Tegueste</a:t>
            </a:r>
            <a:r>
              <a:rPr lang="fr-FR" dirty="0"/>
              <a:t> : (roi de </a:t>
            </a:r>
            <a:r>
              <a:rPr lang="fr-FR" dirty="0" err="1">
                <a:hlinkClick r:id="rId12" tooltip="Menceyato de Tegueste"/>
              </a:rPr>
              <a:t>Tegueste</a:t>
            </a:r>
            <a:r>
              <a:rPr lang="fr-F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6019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063" y="0"/>
            <a:ext cx="454793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136" y="-9001"/>
            <a:ext cx="4540139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1"/>
            <a:ext cx="4577317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96380" y="440174"/>
            <a:ext cx="2511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>
                <a:hlinkClick r:id="rId7" tooltip="Bencomo"/>
              </a:rPr>
              <a:t>Bencomo</a:t>
            </a:r>
            <a:r>
              <a:rPr lang="fr-FR" dirty="0"/>
              <a:t> : (roi de </a:t>
            </a:r>
            <a:r>
              <a:rPr lang="fr-FR" dirty="0" err="1">
                <a:hlinkClick r:id="rId8" tooltip="Menceyato de Taoro"/>
              </a:rPr>
              <a:t>Taoro</a:t>
            </a:r>
            <a:r>
              <a:rPr lang="fr-FR" dirty="0"/>
              <a:t>)</a:t>
            </a:r>
          </a:p>
        </p:txBody>
      </p:sp>
      <p:sp>
        <p:nvSpPr>
          <p:cNvPr id="7" name="Rectangle 6"/>
          <p:cNvSpPr/>
          <p:nvPr/>
        </p:nvSpPr>
        <p:spPr>
          <a:xfrm>
            <a:off x="5235407" y="440174"/>
            <a:ext cx="3034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b="1" dirty="0" err="1">
                <a:solidFill>
                  <a:srgbClr val="202122"/>
                </a:solidFill>
                <a:latin typeface="Arial" panose="020B0604020202020204" pitchFamily="34" charset="0"/>
                <a:hlinkClick r:id="rId9" tooltip="Beneharo"/>
              </a:rPr>
              <a:t>Beneharo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: (roi de </a:t>
            </a:r>
            <a:r>
              <a:rPr lang="fr-FR" dirty="0" err="1">
                <a:solidFill>
                  <a:srgbClr val="202122"/>
                </a:solidFill>
                <a:latin typeface="Arial" panose="020B0604020202020204" pitchFamily="34" charset="0"/>
                <a:hlinkClick r:id="rId10" tooltip="Menceyato de Anaga"/>
              </a:rPr>
              <a:t>Anaga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).</a:t>
            </a:r>
            <a:endParaRPr lang="fr-FR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785576" y="440174"/>
            <a:ext cx="2650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b="1" dirty="0" err="1">
                <a:solidFill>
                  <a:srgbClr val="202122"/>
                </a:solidFill>
                <a:latin typeface="Arial" panose="020B0604020202020204" pitchFamily="34" charset="0"/>
                <a:hlinkClick r:id="rId11" tooltip="Pelicar"/>
              </a:rPr>
              <a:t>Pelicar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: (roi de </a:t>
            </a:r>
            <a:r>
              <a:rPr lang="fr-FR" dirty="0" err="1">
                <a:solidFill>
                  <a:srgbClr val="202122"/>
                </a:solidFill>
                <a:latin typeface="Arial" panose="020B0604020202020204" pitchFamily="34" charset="0"/>
                <a:hlinkClick r:id="rId12" tooltip="Menceyato de Adeje"/>
              </a:rPr>
              <a:t>Adeje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).</a:t>
            </a:r>
            <a:endParaRPr lang="fr-FR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51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18001"/>
            <a:ext cx="4622741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283" y="-18001"/>
            <a:ext cx="460671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320" y="-18001"/>
            <a:ext cx="4548022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57173" y="6396837"/>
            <a:ext cx="24379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u="sng" dirty="0" err="1">
                <a:hlinkClick r:id="rId7"/>
              </a:rPr>
              <a:t>Adjoña</a:t>
            </a:r>
            <a:r>
              <a:rPr lang="fr-FR" dirty="0"/>
              <a:t> : (roi de </a:t>
            </a:r>
            <a:r>
              <a:rPr lang="fr-FR" dirty="0" err="1">
                <a:hlinkClick r:id="rId8" tooltip="Menceyato de Abona"/>
              </a:rPr>
              <a:t>Abona</a:t>
            </a:r>
            <a:r>
              <a:rPr lang="fr-FR" dirty="0"/>
              <a:t>).</a:t>
            </a:r>
          </a:p>
        </p:txBody>
      </p:sp>
      <p:sp>
        <p:nvSpPr>
          <p:cNvPr id="8" name="Rectangle 7"/>
          <p:cNvSpPr/>
          <p:nvPr/>
        </p:nvSpPr>
        <p:spPr>
          <a:xfrm>
            <a:off x="8666700" y="6396837"/>
            <a:ext cx="31589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b="1" dirty="0" err="1">
                <a:solidFill>
                  <a:srgbClr val="202122"/>
                </a:solidFill>
                <a:latin typeface="Arial" panose="020B0604020202020204" pitchFamily="34" charset="0"/>
                <a:hlinkClick r:id="rId9" tooltip="Acaimo"/>
              </a:rPr>
              <a:t>Acaimo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: (roi de </a:t>
            </a:r>
            <a:r>
              <a:rPr lang="fr-FR" dirty="0" err="1">
                <a:solidFill>
                  <a:srgbClr val="202122"/>
                </a:solidFill>
                <a:latin typeface="Arial" panose="020B0604020202020204" pitchFamily="34" charset="0"/>
                <a:hlinkClick r:id="rId10" tooltip="Menceyato de Tacoronte"/>
              </a:rPr>
              <a:t>Tacoronte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).</a:t>
            </a:r>
            <a:endParaRPr lang="fr-FR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53559" y="6377243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b="1" dirty="0" err="1">
                <a:solidFill>
                  <a:srgbClr val="202122"/>
                </a:solidFill>
                <a:latin typeface="Arial" panose="020B0604020202020204" pitchFamily="34" charset="0"/>
                <a:hlinkClick r:id="rId11" tooltip="Añaterve"/>
              </a:rPr>
              <a:t>Añaterve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: (roi de </a:t>
            </a:r>
            <a:r>
              <a:rPr lang="fr-FR" dirty="0" err="1">
                <a:solidFill>
                  <a:srgbClr val="202122"/>
                </a:solidFill>
                <a:latin typeface="Arial" panose="020B0604020202020204" pitchFamily="34" charset="0"/>
                <a:hlinkClick r:id="rId12" tooltip="Menceyato de Güímar"/>
              </a:rPr>
              <a:t>Güímar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).</a:t>
            </a:r>
            <a:endParaRPr lang="fr-FR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78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5" y="1200150"/>
            <a:ext cx="10058400" cy="56578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3385" y="117957"/>
            <a:ext cx="3916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000000"/>
                </a:solidFill>
                <a:latin typeface="Trip Sans VF"/>
              </a:rPr>
              <a:t> SUBMARINE SAFARIS TENERIFE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444137" y="382055"/>
            <a:ext cx="116607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Vivez une plongée à bord d'un véritable sous-marin, qui vous emmènera à 30 m (100 pieds) sous les eaux </a:t>
            </a:r>
            <a:r>
              <a:rPr lang="fr-FR" dirty="0" smtClean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(inexplorées) </a:t>
            </a:r>
            <a:r>
              <a:rPr lang="fr-FR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Tenerife. Choisissez votre siège à l'intérieur de </a:t>
            </a:r>
            <a:r>
              <a:rPr lang="fr-FR" dirty="0" smtClean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fr-FR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spacieuse cabine climatisée, devant votre hublot. Profitez lorsque </a:t>
            </a:r>
            <a:r>
              <a:rPr lang="fr-FR" dirty="0" smtClean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 </a:t>
            </a:r>
            <a:r>
              <a:rPr lang="fr-FR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plongeur professionnel attire la vie marine devant chaque fenêtre.</a:t>
            </a:r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903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515" y="1200150"/>
            <a:ext cx="4650376" cy="31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57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450" y="121926"/>
            <a:ext cx="4650379" cy="30861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245" y="3445499"/>
            <a:ext cx="4320000" cy="3263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41" y="136026"/>
            <a:ext cx="2304000" cy="3072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481" y="130026"/>
            <a:ext cx="4104000" cy="307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41" y="3419999"/>
            <a:ext cx="2448000" cy="3264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345" y="3445499"/>
            <a:ext cx="4284000" cy="3213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10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9492" y="2541448"/>
            <a:ext cx="2736000" cy="15949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1" y="145907"/>
            <a:ext cx="3960000" cy="297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" y="3879001"/>
            <a:ext cx="3780000" cy="283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989" y="3879001"/>
            <a:ext cx="3528000" cy="283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4321" y="145907"/>
            <a:ext cx="4140000" cy="22316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214" y="3879001"/>
            <a:ext cx="4104000" cy="283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162" y="145907"/>
            <a:ext cx="3852000" cy="288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989" y="2183086"/>
            <a:ext cx="2808000" cy="210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47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28593" y="102939"/>
            <a:ext cx="102892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000000"/>
                </a:solidFill>
                <a:latin typeface="Arial" panose="020B0604020202020204" pitchFamily="34" charset="0"/>
              </a:rPr>
              <a:t>Profitez de cette expérience sous-marine unique avec Bob </a:t>
            </a:r>
            <a:r>
              <a:rPr lang="fr-FR" dirty="0" err="1">
                <a:solidFill>
                  <a:srgbClr val="000000"/>
                </a:solidFill>
                <a:latin typeface="Arial" panose="020B0604020202020204" pitchFamily="34" charset="0"/>
              </a:rPr>
              <a:t>Diving</a:t>
            </a:r>
            <a:r>
              <a:rPr lang="fr-FR" dirty="0">
                <a:solidFill>
                  <a:srgbClr val="000000"/>
                </a:solidFill>
                <a:latin typeface="Arial" panose="020B0604020202020204" pitchFamily="34" charset="0"/>
              </a:rPr>
              <a:t>, conduisez votre propre scooter avec </a:t>
            </a:r>
            <a:r>
              <a:rPr lang="fr-FR" dirty="0" smtClean="0">
                <a:solidFill>
                  <a:srgbClr val="000000"/>
                </a:solidFill>
                <a:latin typeface="Arial" panose="020B0604020202020204" pitchFamily="34" charset="0"/>
              </a:rPr>
              <a:t>leurs </a:t>
            </a:r>
            <a:r>
              <a:rPr lang="fr-FR" dirty="0">
                <a:solidFill>
                  <a:srgbClr val="000000"/>
                </a:solidFill>
                <a:latin typeface="Arial" panose="020B0604020202020204" pitchFamily="34" charset="0"/>
              </a:rPr>
              <a:t>personnel </a:t>
            </a:r>
            <a:r>
              <a:rPr lang="fr-FR" dirty="0" smtClean="0">
                <a:solidFill>
                  <a:srgbClr val="000000"/>
                </a:solidFill>
                <a:latin typeface="Arial" panose="020B0604020202020204" pitchFamily="34" charset="0"/>
              </a:rPr>
              <a:t>expérimentés </a:t>
            </a:r>
            <a:r>
              <a:rPr lang="fr-FR" dirty="0">
                <a:solidFill>
                  <a:srgbClr val="000000"/>
                </a:solidFill>
                <a:latin typeface="Arial" panose="020B0604020202020204" pitchFamily="34" charset="0"/>
              </a:rPr>
              <a:t>qui s'occupe de vous et qui est à vos côtés tout au long du parcours.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solidFill>
                  <a:srgbClr val="000000"/>
                </a:solidFill>
                <a:latin typeface="Arial" panose="020B0604020202020204" pitchFamily="34" charset="0"/>
              </a:rPr>
              <a:t>Après quelques minutes d'instruction, il vous suffit de plonger brièvement sous l'eau pour refaire surface avec la tête à l'intérieur de la bulle et assis confortablement sur le scooter. Vous partez à l'aventure en regardant le fabuleux monde sous-marin à travers votre propre fenêtre </a:t>
            </a:r>
            <a:r>
              <a:rPr lang="fr-FR" dirty="0" smtClean="0">
                <a:solidFill>
                  <a:srgbClr val="000000"/>
                </a:solidFill>
                <a:latin typeface="Arial" panose="020B0604020202020204" pitchFamily="34" charset="0"/>
              </a:rPr>
              <a:t>personnelle pendant deux heures aller retour du site: 30mns sous l’eau d’une profondeur de 8m,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75" y="2134264"/>
            <a:ext cx="6342857" cy="410476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6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88" y="418303"/>
            <a:ext cx="1817604" cy="127965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981" y="2134264"/>
            <a:ext cx="5328000" cy="41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05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09" y="54544"/>
            <a:ext cx="5832000" cy="4374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863" y="4428544"/>
            <a:ext cx="1584000" cy="236308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549" y="4220700"/>
            <a:ext cx="1728000" cy="25709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356" y="54544"/>
            <a:ext cx="5868000" cy="440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99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7"/>
          <a:stretch/>
        </p:blipFill>
        <p:spPr>
          <a:xfrm>
            <a:off x="-2" y="-10"/>
            <a:ext cx="12192001" cy="6870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raft | BABAN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02" y="-2676001"/>
            <a:ext cx="6876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788" y="1160819"/>
            <a:ext cx="5544000" cy="451836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97" y="429713"/>
            <a:ext cx="3048000" cy="21145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34" y="2544263"/>
            <a:ext cx="3362325" cy="11811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447" y="5281422"/>
            <a:ext cx="1298448" cy="1444752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91886" y="4058194"/>
            <a:ext cx="4929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et certaines photos du net :photos perso :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7368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96"/>
    </mc:Choice>
    <mc:Fallback xmlns="">
      <p:transition spd="slow" advTm="3896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1595</TotalTime>
  <Words>824</Words>
  <Application>Microsoft Office PowerPoint</Application>
  <PresentationFormat>Grand écran</PresentationFormat>
  <Paragraphs>33</Paragraphs>
  <Slides>31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41" baseType="lpstr">
      <vt:lpstr>Arial</vt:lpstr>
      <vt:lpstr>Arimo</vt:lpstr>
      <vt:lpstr>Calibri</vt:lpstr>
      <vt:lpstr>Calibri Light</vt:lpstr>
      <vt:lpstr>Comic Sans MS</vt:lpstr>
      <vt:lpstr>ComicType</vt:lpstr>
      <vt:lpstr>Google Sans</vt:lpstr>
      <vt:lpstr>Open Sans</vt:lpstr>
      <vt:lpstr>Trip Sans VF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17</cp:revision>
  <dcterms:created xsi:type="dcterms:W3CDTF">2025-01-12T14:35:10Z</dcterms:created>
  <dcterms:modified xsi:type="dcterms:W3CDTF">2026-03-09T16:56:03Z</dcterms:modified>
</cp:coreProperties>
</file>