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83" r:id="rId2"/>
    <p:sldId id="382" r:id="rId3"/>
    <p:sldId id="452" r:id="rId4"/>
    <p:sldId id="447" r:id="rId5"/>
    <p:sldId id="277" r:id="rId6"/>
    <p:sldId id="272" r:id="rId7"/>
    <p:sldId id="294" r:id="rId8"/>
    <p:sldId id="271" r:id="rId9"/>
    <p:sldId id="269" r:id="rId10"/>
    <p:sldId id="290" r:id="rId11"/>
    <p:sldId id="292" r:id="rId12"/>
    <p:sldId id="289" r:id="rId13"/>
    <p:sldId id="321" r:id="rId14"/>
    <p:sldId id="327" r:id="rId15"/>
    <p:sldId id="330" r:id="rId16"/>
    <p:sldId id="331" r:id="rId17"/>
    <p:sldId id="334" r:id="rId18"/>
    <p:sldId id="335" r:id="rId19"/>
    <p:sldId id="336" r:id="rId20"/>
    <p:sldId id="344" r:id="rId21"/>
    <p:sldId id="342" r:id="rId22"/>
    <p:sldId id="345" r:id="rId23"/>
    <p:sldId id="350" r:id="rId24"/>
    <p:sldId id="352" r:id="rId25"/>
    <p:sldId id="348" r:id="rId26"/>
    <p:sldId id="355" r:id="rId27"/>
    <p:sldId id="360" r:id="rId28"/>
    <p:sldId id="359" r:id="rId29"/>
    <p:sldId id="373" r:id="rId30"/>
    <p:sldId id="367" r:id="rId31"/>
    <p:sldId id="365" r:id="rId32"/>
    <p:sldId id="364" r:id="rId33"/>
    <p:sldId id="363" r:id="rId34"/>
    <p:sldId id="369" r:id="rId35"/>
    <p:sldId id="368" r:id="rId36"/>
    <p:sldId id="370" r:id="rId37"/>
    <p:sldId id="378" r:id="rId38"/>
    <p:sldId id="379" r:id="rId39"/>
    <p:sldId id="372" r:id="rId40"/>
    <p:sldId id="380" r:id="rId41"/>
    <p:sldId id="451" r:id="rId42"/>
    <p:sldId id="384" r:id="rId43"/>
    <p:sldId id="385" r:id="rId44"/>
    <p:sldId id="387" r:id="rId45"/>
    <p:sldId id="390" r:id="rId46"/>
    <p:sldId id="391" r:id="rId47"/>
    <p:sldId id="392" r:id="rId48"/>
    <p:sldId id="393" r:id="rId49"/>
    <p:sldId id="395" r:id="rId50"/>
    <p:sldId id="396" r:id="rId51"/>
    <p:sldId id="399" r:id="rId52"/>
    <p:sldId id="400" r:id="rId53"/>
    <p:sldId id="401" r:id="rId54"/>
    <p:sldId id="403" r:id="rId55"/>
    <p:sldId id="404" r:id="rId56"/>
    <p:sldId id="405" r:id="rId57"/>
    <p:sldId id="407" r:id="rId58"/>
    <p:sldId id="408" r:id="rId59"/>
    <p:sldId id="413" r:id="rId60"/>
    <p:sldId id="415" r:id="rId61"/>
    <p:sldId id="419" r:id="rId62"/>
    <p:sldId id="418" r:id="rId63"/>
    <p:sldId id="420" r:id="rId64"/>
    <p:sldId id="421" r:id="rId65"/>
    <p:sldId id="433" r:id="rId66"/>
    <p:sldId id="423" r:id="rId67"/>
    <p:sldId id="425" r:id="rId68"/>
    <p:sldId id="410" r:id="rId69"/>
    <p:sldId id="429" r:id="rId70"/>
    <p:sldId id="428" r:id="rId71"/>
    <p:sldId id="406" r:id="rId7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0000"/>
    <a:srgbClr val="996633"/>
    <a:srgbClr val="333300"/>
    <a:srgbClr val="CCECFF"/>
    <a:srgbClr val="006600"/>
    <a:srgbClr val="4D4D4D"/>
    <a:srgbClr val="5F5F5F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033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F3CEED0-C9DB-435F-BE58-C4B4D2F0070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95041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2D0BF00-3653-4266-BE24-5D7AC87A51D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66974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FFAD5FA-823A-4D8A-A44D-8142CFE814B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65855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D974B39-07C6-477B-A77C-2A2B388EFD5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04459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6042C0-DF4D-42C6-8969-BB870CC3A02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046306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87C4BA3-36FA-4388-8A5B-89E5C97F36F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63680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A7EB1D5-EE13-4E0E-A177-6D207E3C1F2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91800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F17CDCA-676D-46CF-A453-B76BD9A079C4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2172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fr-FR" noProof="0" smtClean="0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163E4E-EFF2-4514-84D9-6DA0AA02D136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39331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6103E1E-F64B-4E26-B82D-EEFF7FBD219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84465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057DDC4-042E-4790-8B2D-112565FC18CF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51272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 style du titre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Cliquez pour modifier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37E70F6-110D-42A9-AC4F-B875462FC0B3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GIF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1989138"/>
            <a:ext cx="8229600" cy="452596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fr-FR" altLang="fr-FR" sz="2800" smtClean="0">
                <a:solidFill>
                  <a:schemeClr val="bg1"/>
                </a:solidFill>
              </a:rPr>
              <a:t>En Arles, à chaque âge de la vie de la femme correspond un costume. </a:t>
            </a:r>
            <a:br>
              <a:rPr lang="fr-FR" altLang="fr-FR" sz="2800" smtClean="0">
                <a:solidFill>
                  <a:schemeClr val="bg1"/>
                </a:solidFill>
              </a:rPr>
            </a:br>
            <a:r>
              <a:rPr lang="fr-FR" altLang="fr-FR" sz="2000" smtClean="0">
                <a:solidFill>
                  <a:schemeClr val="bg1"/>
                </a:solidFill>
              </a:rPr>
              <a:t>le </a:t>
            </a:r>
            <a:r>
              <a:rPr lang="fr-FR" altLang="fr-FR" sz="2000" b="1" smtClean="0">
                <a:solidFill>
                  <a:schemeClr val="bg1"/>
                </a:solidFill>
              </a:rPr>
              <a:t>costume de bonnet</a:t>
            </a:r>
            <a:r>
              <a:rPr lang="fr-FR" altLang="fr-FR" sz="2000" smtClean="0">
                <a:solidFill>
                  <a:schemeClr val="bg1"/>
                </a:solidFill>
              </a:rPr>
              <a:t> est celui des enfants jusqu'à 8 ans : jupe</a:t>
            </a:r>
          </a:p>
          <a:p>
            <a:pPr>
              <a:lnSpc>
                <a:spcPct val="90000"/>
              </a:lnSpc>
            </a:pPr>
            <a:r>
              <a:rPr lang="fr-FR" altLang="fr-FR" sz="2000" smtClean="0">
                <a:solidFill>
                  <a:schemeClr val="bg1"/>
                </a:solidFill>
              </a:rPr>
              <a:t>, tablier chemise blanche, caraco noir et petit bonnet blanc</a:t>
            </a:r>
            <a:r>
              <a:rPr lang="fr-FR" altLang="fr-FR" sz="2400" smtClean="0">
                <a:solidFill>
                  <a:schemeClr val="bg1"/>
                </a:solidFill>
              </a:rPr>
              <a:t>.</a:t>
            </a:r>
          </a:p>
          <a:p>
            <a:pPr>
              <a:lnSpc>
                <a:spcPct val="90000"/>
              </a:lnSpc>
            </a:pPr>
            <a:endParaRPr lang="fr-FR" altLang="fr-FR" sz="2400" smtClean="0">
              <a:solidFill>
                <a:schemeClr val="bg1"/>
              </a:solidFill>
            </a:endParaRPr>
          </a:p>
          <a:p>
            <a:pPr>
              <a:lnSpc>
                <a:spcPct val="90000"/>
              </a:lnSpc>
            </a:pPr>
            <a:endParaRPr lang="fr-FR" altLang="fr-FR" sz="2400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</a:pPr>
            <a:r>
              <a:rPr lang="fr-FR" altLang="fr-FR" sz="2800" smtClean="0">
                <a:solidFill>
                  <a:srgbClr val="FFFF00"/>
                </a:solidFill>
              </a:rPr>
              <a:t>Le </a:t>
            </a:r>
            <a:r>
              <a:rPr lang="fr-FR" altLang="fr-FR" sz="2800" b="1" smtClean="0">
                <a:solidFill>
                  <a:srgbClr val="FFFF00"/>
                </a:solidFill>
              </a:rPr>
              <a:t>costume de Mireille</a:t>
            </a:r>
            <a:r>
              <a:rPr lang="fr-FR" altLang="fr-FR" sz="2800" smtClean="0">
                <a:solidFill>
                  <a:schemeClr val="tx2"/>
                </a:solidFill>
              </a:rPr>
              <a:t> </a:t>
            </a:r>
            <a:r>
              <a:rPr lang="fr-FR" altLang="fr-FR" sz="2800" smtClean="0">
                <a:solidFill>
                  <a:schemeClr val="bg1"/>
                </a:solidFill>
              </a:rPr>
              <a:t>porté par les filles de 8 à 15 ans est plus complexe : une jupe ample et un tablier, un fichu blanc et une coiffe blanche qui demande un vrai savoir-faire.</a:t>
            </a:r>
            <a:r>
              <a:rPr lang="fr-FR" altLang="fr-FR" sz="2800" smtClean="0">
                <a:solidFill>
                  <a:schemeClr val="tx2"/>
                </a:solidFill>
              </a:rPr>
              <a:t/>
            </a:r>
            <a:br>
              <a:rPr lang="fr-FR" altLang="fr-FR" sz="2800" smtClean="0">
                <a:solidFill>
                  <a:schemeClr val="tx2"/>
                </a:solidFill>
              </a:rPr>
            </a:br>
            <a:endParaRPr lang="fr-FR" altLang="fr-FR" sz="2800" smtClean="0">
              <a:solidFill>
                <a:schemeClr val="tx2"/>
              </a:solidFill>
            </a:endParaRPr>
          </a:p>
          <a:p>
            <a:pPr>
              <a:lnSpc>
                <a:spcPct val="90000"/>
              </a:lnSpc>
            </a:pPr>
            <a:endParaRPr lang="fr-FR" altLang="fr-FR" sz="280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prism/>
        <p:sndAc>
          <p:stSnd loop="1">
            <p:snd r:embed="rId2" name="Musique Provençale.wav"/>
          </p:stSnd>
        </p:sndAc>
      </p:transition>
    </mc:Choice>
    <mc:Fallback>
      <p:transition spd="slow" advTm="4000">
        <p:fade/>
        <p:sndAc>
          <p:stSnd loop="1">
            <p:snd r:embed="rId2" name="Musique Provença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33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33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331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2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31080" name="Picture 8" descr="DSC_01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74638"/>
            <a:ext cx="91678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10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33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33124" name="Picture 4" descr="2005-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57238" y="-1611313"/>
            <a:ext cx="12192001" cy="9753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7411" name="Picture 3" descr="866894727_small_1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932363" y="908050"/>
            <a:ext cx="3868737" cy="51577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99684" name="Picture 4" descr="866722631_sma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250"/>
            <a:ext cx="4462463" cy="594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996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8435" name="Picture 4" descr="866770705_small_1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2205038"/>
            <a:ext cx="3206750" cy="4276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3557" name="Picture 5" descr="866850299_sma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4413" y="1196975"/>
            <a:ext cx="4054475" cy="5405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8436" name="Picture 4" descr="868453657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40964" name="Picture 4" descr="DSC09803-ca759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188913"/>
            <a:ext cx="8642350" cy="64817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7412" name="Picture 4" descr="2439212681_small_1_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04813"/>
            <a:ext cx="8321675" cy="6242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5365" name="Picture 5" descr="DSC_0046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283075" y="188913"/>
            <a:ext cx="4559300" cy="63261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26628" name="Picture 6" descr="Image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1844675"/>
            <a:ext cx="3322637" cy="443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6868" name="Picture 4" descr="DSC_0021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249238"/>
            <a:ext cx="9540875" cy="63420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8916" name="Picture 4" descr="DSC_0019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92150"/>
            <a:ext cx="9144000" cy="57737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8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35844" name="Picture 4" descr="DSC_0021a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-387350"/>
            <a:ext cx="3848100" cy="73771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32772" name="Picture 5" descr="DSC_0029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781300"/>
            <a:ext cx="3995737" cy="3856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379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68614" name="Picture 6" descr="Image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103188"/>
            <a:ext cx="8820150" cy="6754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74756" name="Picture 4" descr="DSC_0031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23825"/>
            <a:ext cx="8893175" cy="69818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77828" name="Picture 4" descr="DSC_0033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76250"/>
            <a:ext cx="5732462" cy="620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78852" name="Picture 4" descr="DSC_003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333375"/>
            <a:ext cx="8713787" cy="57927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788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81924" name="Picture 4" descr="DSC_0039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7802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19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82948" name="Picture 4" descr="DSC_0045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79388" y="465138"/>
            <a:ext cx="8804275" cy="63928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83972" name="Picture 4" descr="DSC_0044a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400050"/>
            <a:ext cx="8353425" cy="66944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39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92164" name="Picture 4" descr="DSC_0049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717550"/>
            <a:ext cx="8982075" cy="5972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1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E0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90116" name="Picture 4" descr="DSC_0050xxx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2463" r="33478"/>
          <a:stretch>
            <a:fillRect/>
          </a:stretch>
        </p:blipFill>
        <p:spPr>
          <a:xfrm>
            <a:off x="250825" y="0"/>
            <a:ext cx="6511925" cy="66690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BE0E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93188" name="Picture 4" descr="DSC_0052axx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460375"/>
            <a:ext cx="7766050" cy="593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3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48131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98310" name="Picture 6" descr="Image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338" y="115888"/>
            <a:ext cx="8983662" cy="653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83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50179" name="Picture 4" descr="DSC_0071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907" t="8902" r="19995" b="34953"/>
          <a:stretch>
            <a:fillRect/>
          </a:stretch>
        </p:blipFill>
        <p:spPr>
          <a:xfrm>
            <a:off x="0" y="333375"/>
            <a:ext cx="5184775" cy="63357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100357" name="Picture 5" descr="DSC_005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62" b="13315"/>
          <a:stretch>
            <a:fillRect/>
          </a:stretch>
        </p:blipFill>
        <p:spPr bwMode="auto">
          <a:xfrm>
            <a:off x="5435600" y="1700213"/>
            <a:ext cx="3328988" cy="439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03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96260" name="Picture 4" descr="DSC_0059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931" t="3354" r="4800"/>
          <a:stretch>
            <a:fillRect/>
          </a:stretch>
        </p:blipFill>
        <p:spPr>
          <a:xfrm>
            <a:off x="468313" y="333375"/>
            <a:ext cx="7343775" cy="62690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62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03432" name="Picture 8" descr="DSC_0069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620713"/>
            <a:ext cx="9685338" cy="64389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08548" name="Picture 4" descr="DSC_0075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3" r="31203"/>
          <a:stretch>
            <a:fillRect/>
          </a:stretch>
        </p:blipFill>
        <p:spPr>
          <a:xfrm>
            <a:off x="0" y="0"/>
            <a:ext cx="7345363" cy="69834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07524" name="Picture 4" descr="DSC_0076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-252413" y="238125"/>
            <a:ext cx="9199563" cy="61166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57347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1864" name="Picture 8" descr="Image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150"/>
            <a:ext cx="8810625" cy="5861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18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18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6041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15718" name="Picture 6" descr="Image1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6205538" cy="658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61443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13670" name="Picture 6" descr="Image1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363" y="155575"/>
            <a:ext cx="8169275" cy="654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12644" name="Picture 4" descr="DSC_0088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476250"/>
            <a:ext cx="4073525" cy="61261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2468" name="Picture 6" descr="Image1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060575"/>
            <a:ext cx="3346450" cy="4522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11625" name="Picture 9" descr="DSC_0095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948" r="12967"/>
          <a:stretch>
            <a:fillRect/>
          </a:stretch>
        </p:blipFill>
        <p:spPr>
          <a:xfrm>
            <a:off x="250825" y="260350"/>
            <a:ext cx="8101013" cy="62484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64515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17766" name="Picture 6" descr="Image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9213"/>
            <a:ext cx="6948487" cy="678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6553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16742" name="Picture 6" descr="Image1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975" y="404813"/>
            <a:ext cx="9521825" cy="633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18788" name="Picture 4" descr="DSC_01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502" b="-5859"/>
          <a:stretch>
            <a:fillRect/>
          </a:stretch>
        </p:blipFill>
        <p:spPr bwMode="auto">
          <a:xfrm>
            <a:off x="755650" y="404813"/>
            <a:ext cx="8388350" cy="645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6981" name="Picture 5" descr="Image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88913"/>
            <a:ext cx="6450013" cy="647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69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F5F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8005" name="Picture 5" descr="Image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88913"/>
            <a:ext cx="7559675" cy="6430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80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70659" name="Rectangle 5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0838" name="Picture 6" descr="Image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350"/>
            <a:ext cx="8497888" cy="3876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661" name="Picture 7" descr="DSC_0040a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1163"/>
            <a:ext cx="8666163" cy="249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29030" name="Picture 6" descr="Image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76250"/>
            <a:ext cx="6324600" cy="6073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29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204804" name="Picture 4" descr="DSC_0215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50825" y="692150"/>
            <a:ext cx="8496300" cy="56499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048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048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35172" name="Picture 4" descr="DSC_01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381000"/>
            <a:ext cx="8193088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5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36196" name="Picture 4" descr="DSC_0125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86"/>
          <a:stretch>
            <a:fillRect/>
          </a:stretch>
        </p:blipFill>
        <p:spPr bwMode="auto">
          <a:xfrm>
            <a:off x="179388" y="1125538"/>
            <a:ext cx="4119562" cy="544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6" name="Picture 5" descr="DSC_0126"/>
          <p:cNvPicPr>
            <a:picLocks noChangeAspect="1" noChangeArrowheads="1"/>
          </p:cNvPicPr>
          <p:nvPr>
            <p:ph type="body"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738688" y="1557338"/>
            <a:ext cx="4405312" cy="49418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38244" name="Picture 4" descr="DSC_01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59" t="-781"/>
          <a:stretch>
            <a:fillRect/>
          </a:stretch>
        </p:blipFill>
        <p:spPr bwMode="auto">
          <a:xfrm>
            <a:off x="0" y="-242888"/>
            <a:ext cx="8820150" cy="732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8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41316" name="Picture 4" descr="DSC_0134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7313"/>
            <a:ext cx="8964613" cy="655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1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42341" name="Picture 5" descr="Image2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853" t="-3151"/>
          <a:stretch>
            <a:fillRect/>
          </a:stretch>
        </p:blipFill>
        <p:spPr bwMode="auto">
          <a:xfrm>
            <a:off x="395288" y="0"/>
            <a:ext cx="8497887" cy="676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23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43365" name="Picture 5" descr="Image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333375"/>
            <a:ext cx="7113587" cy="6357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33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44388" name="Picture 4" descr="DSC_014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-603250"/>
            <a:ext cx="9072563" cy="800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4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46436" name="Picture 4" descr="DSC_014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8050" y="473075"/>
            <a:ext cx="7327900" cy="591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6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47461" name="Picture 5" descr="Image2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13" y="606425"/>
            <a:ext cx="8967787" cy="564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7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7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88067" name="Rectangle 6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50535" name="Picture 7" descr="DSC_016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8107363" cy="6035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069" name="Text Box 8"/>
          <p:cNvSpPr txBox="1">
            <a:spLocks noChangeArrowheads="1"/>
          </p:cNvSpPr>
          <p:nvPr/>
        </p:nvSpPr>
        <p:spPr bwMode="auto">
          <a:xfrm>
            <a:off x="808038" y="6113463"/>
            <a:ext cx="73850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/>
              <a:t>Quelle  est la pensée de cet  ancien jeune homme dans son habit noir?</a:t>
            </a:r>
          </a:p>
          <a:p>
            <a:pPr eaLnBrk="1" hangingPunct="1"/>
            <a:r>
              <a:rPr lang="fr-FR" altLang="fr-FR"/>
              <a:t> On voudrait le  savoir et partager..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505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89092" name="Text Box 5"/>
          <p:cNvSpPr txBox="1">
            <a:spLocks noChangeArrowheads="1"/>
          </p:cNvSpPr>
          <p:nvPr/>
        </p:nvSpPr>
        <p:spPr bwMode="auto">
          <a:xfrm>
            <a:off x="1116013" y="6156325"/>
            <a:ext cx="6199187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 sz="2000">
                <a:solidFill>
                  <a:schemeClr val="bg1"/>
                </a:solidFill>
                <a:latin typeface="Monotype Corsiva" panose="03010101010201010101" pitchFamily="66" charset="0"/>
              </a:rPr>
              <a:t>Voyage au bout de la jeunesse: on a les beaux atours et tout l’avenir</a:t>
            </a:r>
          </a:p>
          <a:p>
            <a:pPr eaLnBrk="1" hangingPunct="1"/>
            <a:r>
              <a:rPr lang="fr-FR" altLang="fr-FR" sz="2000">
                <a:solidFill>
                  <a:schemeClr val="bg1"/>
                </a:solidFill>
                <a:latin typeface="Monotype Corsiva" panose="03010101010201010101" pitchFamily="66" charset="0"/>
              </a:rPr>
              <a:t>devant soi, attendu, en sachant qu’il est là,sur le seuil….</a:t>
            </a:r>
          </a:p>
        </p:txBody>
      </p:sp>
      <p:pic>
        <p:nvPicPr>
          <p:cNvPr id="151558" name="Picture 6" descr="Image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8064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1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F5F5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901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79388" y="1600200"/>
            <a:ext cx="8507412" cy="4852988"/>
          </a:xfrm>
        </p:spPr>
        <p:txBody>
          <a:bodyPr/>
          <a:lstStyle/>
          <a:p>
            <a:endParaRPr lang="fr-FR" altLang="fr-FR" smtClean="0"/>
          </a:p>
        </p:txBody>
      </p:sp>
      <p:pic>
        <p:nvPicPr>
          <p:cNvPr id="152580" name="Picture 4" descr="DSC_016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404813"/>
            <a:ext cx="6048375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179388" y="5949950"/>
            <a:ext cx="8424862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>
                <a:solidFill>
                  <a:schemeClr val="bg1"/>
                </a:solidFill>
              </a:rPr>
              <a:t>Bof! On ne sait pas encore, on attend  le quotidien   La vie est problématique.. et on se retrouve assis, sans trop savoir le  pourquoi….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921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92164" name="Text Box 5"/>
          <p:cNvSpPr txBox="1">
            <a:spLocks noChangeArrowheads="1"/>
          </p:cNvSpPr>
          <p:nvPr/>
        </p:nvSpPr>
        <p:spPr bwMode="auto">
          <a:xfrm>
            <a:off x="0" y="6216650"/>
            <a:ext cx="856932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>
                <a:solidFill>
                  <a:schemeClr val="bg1"/>
                </a:solidFill>
              </a:rPr>
              <a:t>Il y a toujours des tourtereaux quelque part qui se sentent princes et vivent entre parenthèses….</a:t>
            </a:r>
          </a:p>
        </p:txBody>
      </p:sp>
      <p:pic>
        <p:nvPicPr>
          <p:cNvPr id="154630" name="Picture 6" descr="Image2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333375"/>
            <a:ext cx="6761162" cy="5797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46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46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55654" name="Picture 6" descr="Image2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5575"/>
            <a:ext cx="9144000" cy="716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56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56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942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56676" name="Picture 4" descr="DSC_017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412875"/>
            <a:ext cx="3255963" cy="473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3" name="Picture 6" descr="Image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4386262" cy="659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66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58725" name="Picture 5" descr="Image2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325" y="392113"/>
            <a:ext cx="7753350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87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962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59748" name="Picture 4" descr="DSC_018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381000"/>
            <a:ext cx="91678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9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9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64868" name="Picture 4" descr="DSC_020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620713"/>
            <a:ext cx="7497762" cy="584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48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66916" name="Picture 4" descr="DSC_020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381000"/>
            <a:ext cx="91678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69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71013" name="Picture 5" descr="Image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58763"/>
            <a:ext cx="8064500" cy="634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1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69988" name="Picture 4" descr="DSC_02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3" r="24086"/>
          <a:stretch>
            <a:fillRect/>
          </a:stretch>
        </p:blipFill>
        <p:spPr bwMode="auto">
          <a:xfrm>
            <a:off x="250825" y="-387350"/>
            <a:ext cx="8615363" cy="742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699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72036" name="Picture 4" descr="DSC_022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784" t="391"/>
          <a:stretch>
            <a:fillRect/>
          </a:stretch>
        </p:blipFill>
        <p:spPr bwMode="auto">
          <a:xfrm>
            <a:off x="454025" y="0"/>
            <a:ext cx="8689975" cy="700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20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4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73060" name="Picture 4" descr="DSC_022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32" r="22511"/>
          <a:stretch>
            <a:fillRect/>
          </a:stretch>
        </p:blipFill>
        <p:spPr bwMode="auto">
          <a:xfrm>
            <a:off x="611188" y="141288"/>
            <a:ext cx="8147050" cy="671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30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4D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07523" name="Text Box 5"/>
          <p:cNvSpPr txBox="1">
            <a:spLocks noChangeArrowheads="1"/>
          </p:cNvSpPr>
          <p:nvPr/>
        </p:nvSpPr>
        <p:spPr bwMode="auto">
          <a:xfrm>
            <a:off x="447675" y="5608638"/>
            <a:ext cx="84899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fr-FR" altLang="fr-FR">
                <a:solidFill>
                  <a:schemeClr val="bg1"/>
                </a:solidFill>
              </a:rPr>
              <a:t>Le théâtre antique, depuis ses 2000 ans, est toujours , avec les arênes, au centre </a:t>
            </a:r>
          </a:p>
          <a:p>
            <a:pPr eaLnBrk="1" hangingPunct="1"/>
            <a:r>
              <a:rPr lang="fr-FR" altLang="fr-FR">
                <a:solidFill>
                  <a:schemeClr val="bg1"/>
                </a:solidFill>
              </a:rPr>
              <a:t>des manifestationsde la cité</a:t>
            </a:r>
          </a:p>
        </p:txBody>
      </p:sp>
      <p:pic>
        <p:nvPicPr>
          <p:cNvPr id="185350" name="Picture 6" descr="DSC_0257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549275"/>
            <a:ext cx="7599362" cy="50530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53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085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08548" name="Picture 4" descr="DSC_023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333375"/>
            <a:ext cx="7556500" cy="623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105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77156" name="Picture 4" descr="DSC_024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93" t="1563"/>
          <a:stretch>
            <a:fillRect/>
          </a:stretch>
        </p:blipFill>
        <p:spPr bwMode="auto">
          <a:xfrm>
            <a:off x="611188" y="476250"/>
            <a:ext cx="710565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7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61796" name="Picture 4" descr="DSC_019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381000"/>
            <a:ext cx="91678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617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81252" name="Picture 4" descr="DSC_0245e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6388" y="439738"/>
            <a:ext cx="9450388" cy="6418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1812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80228" name="Picture 4" descr="DSC_024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381000"/>
            <a:ext cx="91678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fr-FR" altLang="fr-FR" smtClean="0"/>
          </a:p>
        </p:txBody>
      </p:sp>
      <p:sp>
        <p:nvSpPr>
          <p:cNvPr id="1157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fr-FR" altLang="fr-FR" smtClean="0"/>
          </a:p>
        </p:txBody>
      </p:sp>
      <p:pic>
        <p:nvPicPr>
          <p:cNvPr id="157700" name="Picture 4" descr="DSC_01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13" y="381000"/>
            <a:ext cx="9167813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5356225"/>
            <a:ext cx="1333500" cy="9525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19" y="5656165"/>
            <a:ext cx="1449831" cy="82083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4000">
        <p14:prism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57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s Mireilles aux Arlésiennes">
  <a:themeElements>
    <a:clrScheme name="Des Mireilles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s Mireille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s Mireille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 Mireilles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 Mireilles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 Mireilles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 Mireilles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s Mireilles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 Mireilles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 Mireilles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 Mireilles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 Mireilles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 Mireilles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s Mireilles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Des Mireilles aux Arlésiennes</Template>
  <TotalTime>26</TotalTime>
  <Words>134</Words>
  <Application>Microsoft Office PowerPoint</Application>
  <PresentationFormat>Affichage à l'écran (4:3)</PresentationFormat>
  <Paragraphs>13</Paragraphs>
  <Slides>71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71</vt:i4>
      </vt:variant>
    </vt:vector>
  </HeadingPairs>
  <TitlesOfParts>
    <vt:vector size="75" baseType="lpstr">
      <vt:lpstr>Arial</vt:lpstr>
      <vt:lpstr>Calibri</vt:lpstr>
      <vt:lpstr>Monotype Corsiva</vt:lpstr>
      <vt:lpstr>Des Mireilles aux Arlésiennes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Arlésiennes !</dc:title>
  <dc:creator>BEYAERT Jean-Louis</dc:creator>
  <cp:lastModifiedBy>user</cp:lastModifiedBy>
  <cp:revision>10</cp:revision>
  <dcterms:created xsi:type="dcterms:W3CDTF">2010-10-03T23:50:40Z</dcterms:created>
  <dcterms:modified xsi:type="dcterms:W3CDTF">2026-03-08T15:20:15Z</dcterms:modified>
</cp:coreProperties>
</file>