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2" r:id="rId2"/>
    <p:sldId id="310" r:id="rId3"/>
    <p:sldId id="280" r:id="rId4"/>
    <p:sldId id="355" r:id="rId5"/>
    <p:sldId id="356" r:id="rId6"/>
    <p:sldId id="358" r:id="rId7"/>
    <p:sldId id="359" r:id="rId8"/>
    <p:sldId id="360" r:id="rId9"/>
    <p:sldId id="354" r:id="rId10"/>
    <p:sldId id="302" r:id="rId11"/>
    <p:sldId id="319" r:id="rId12"/>
    <p:sldId id="318" r:id="rId13"/>
    <p:sldId id="316" r:id="rId14"/>
    <p:sldId id="264" r:id="rId15"/>
    <p:sldId id="314" r:id="rId16"/>
    <p:sldId id="317" r:id="rId17"/>
    <p:sldId id="285" r:id="rId18"/>
    <p:sldId id="309" r:id="rId19"/>
    <p:sldId id="256" r:id="rId20"/>
    <p:sldId id="261" r:id="rId21"/>
    <p:sldId id="268" r:id="rId22"/>
    <p:sldId id="275" r:id="rId23"/>
    <p:sldId id="259" r:id="rId24"/>
    <p:sldId id="336" r:id="rId25"/>
    <p:sldId id="295" r:id="rId26"/>
    <p:sldId id="286" r:id="rId27"/>
    <p:sldId id="262" r:id="rId28"/>
    <p:sldId id="263" r:id="rId29"/>
    <p:sldId id="266" r:id="rId30"/>
    <p:sldId id="342" r:id="rId31"/>
    <p:sldId id="300" r:id="rId32"/>
    <p:sldId id="267" r:id="rId33"/>
    <p:sldId id="287" r:id="rId34"/>
    <p:sldId id="273" r:id="rId35"/>
    <p:sldId id="338" r:id="rId36"/>
    <p:sldId id="298" r:id="rId37"/>
    <p:sldId id="272" r:id="rId38"/>
    <p:sldId id="271" r:id="rId39"/>
    <p:sldId id="291" r:id="rId40"/>
    <p:sldId id="276" r:id="rId41"/>
    <p:sldId id="297" r:id="rId42"/>
    <p:sldId id="278" r:id="rId43"/>
    <p:sldId id="320" r:id="rId44"/>
    <p:sldId id="279" r:id="rId45"/>
    <p:sldId id="348" r:id="rId46"/>
    <p:sldId id="282" r:id="rId47"/>
    <p:sldId id="347" r:id="rId48"/>
    <p:sldId id="346" r:id="rId49"/>
    <p:sldId id="283" r:id="rId50"/>
    <p:sldId id="294" r:id="rId51"/>
    <p:sldId id="284" r:id="rId52"/>
    <p:sldId id="343" r:id="rId53"/>
    <p:sldId id="260" r:id="rId54"/>
    <p:sldId id="296" r:id="rId55"/>
    <p:sldId id="351" r:id="rId56"/>
    <p:sldId id="340" r:id="rId57"/>
    <p:sldId id="341" r:id="rId58"/>
    <p:sldId id="289" r:id="rId59"/>
    <p:sldId id="325" r:id="rId60"/>
    <p:sldId id="326" r:id="rId61"/>
    <p:sldId id="335" r:id="rId62"/>
    <p:sldId id="327" r:id="rId63"/>
    <p:sldId id="329" r:id="rId64"/>
    <p:sldId id="328" r:id="rId65"/>
    <p:sldId id="331" r:id="rId66"/>
    <p:sldId id="330" r:id="rId67"/>
    <p:sldId id="332" r:id="rId68"/>
    <p:sldId id="334" r:id="rId69"/>
    <p:sldId id="350" r:id="rId70"/>
    <p:sldId id="333" r:id="rId71"/>
    <p:sldId id="288" r:id="rId72"/>
    <p:sldId id="269" r:id="rId73"/>
    <p:sldId id="352" r:id="rId74"/>
    <p:sldId id="353" r:id="rId75"/>
    <p:sldId id="306" r:id="rId76"/>
    <p:sldId id="349" r:id="rId7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CA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3" autoAdjust="0"/>
    <p:restoredTop sz="94660"/>
  </p:normalViewPr>
  <p:slideViewPr>
    <p:cSldViewPr snapToGrid="0">
      <p:cViewPr varScale="1">
        <p:scale>
          <a:sx n="82" d="100"/>
          <a:sy n="82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1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4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41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22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64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5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11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38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48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45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48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916CA-1B62-4C46-AD64-D29EC2F511F9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0D1D3-5A7F-4F80-B454-1685E44C27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44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5377" y="337011"/>
            <a:ext cx="21675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Espelette</a:t>
            </a:r>
          </a:p>
        </p:txBody>
      </p:sp>
      <p:sp>
        <p:nvSpPr>
          <p:cNvPr id="6" name="Rectangle 5"/>
          <p:cNvSpPr/>
          <p:nvPr/>
        </p:nvSpPr>
        <p:spPr>
          <a:xfrm>
            <a:off x="935181" y="921786"/>
            <a:ext cx="74374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des Pyrénées-Atlantiques en 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région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Nouvelle-Aquitaine </a:t>
            </a:r>
          </a:p>
        </p:txBody>
      </p:sp>
      <p:sp>
        <p:nvSpPr>
          <p:cNvPr id="7" name="Rectangle 6"/>
          <p:cNvSpPr/>
          <p:nvPr/>
        </p:nvSpPr>
        <p:spPr>
          <a:xfrm>
            <a:off x="301337" y="5523499"/>
            <a:ext cx="90089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pimpant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2 000 habitants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province basque du </a:t>
            </a:r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connu pour ces champs de piment rouge vif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4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 loop="1">
            <p:snd r:embed="rId2" name="Aquarelles_de_Nana_Mouskouri1111-1-3_001.wav"/>
          </p:stSnd>
        </p:sndAc>
      </p:transition>
    </mc:Choice>
    <mc:Fallback xmlns="">
      <p:transition spd="slow" advTm="12000">
        <p:sndAc>
          <p:stSnd loop="1">
            <p:snd r:embed="rId4" name="Aquarelles_de_Nana_Mouskouri1111-1-3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9261" y="202867"/>
            <a:ext cx="87454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le piment qui fait la renommée internationale d’Espelette. Ce condiment a été ramené du Mexique dès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par les explorateurs du nouveau monde.</a:t>
            </a:r>
          </a:p>
        </p:txBody>
      </p:sp>
    </p:spTree>
    <p:extLst>
      <p:ext uri="{BB962C8B-B14F-4D97-AF65-F5344CB8AC3E}">
        <p14:creationId xmlns:p14="http://schemas.microsoft.com/office/powerpoint/2010/main" val="9225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7853" cy="48629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546" y="3495453"/>
            <a:ext cx="1905000" cy="12763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127" y="5288340"/>
            <a:ext cx="892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latin typeface="Harlow Solid Italic" panose="04030604020F02020D02" pitchFamily="82" charset="0"/>
              </a:rPr>
              <a:t>Le </a:t>
            </a:r>
            <a:r>
              <a:rPr lang="fr-FR" sz="2400" b="1" dirty="0" err="1">
                <a:latin typeface="Harlow Solid Italic" panose="04030604020F02020D02" pitchFamily="82" charset="0"/>
              </a:rPr>
              <a:t>Labourd</a:t>
            </a:r>
            <a:r>
              <a:rPr lang="fr-FR" sz="2400" dirty="0">
                <a:latin typeface="Harlow Solid Italic" panose="04030604020F02020D02" pitchFamily="82" charset="0"/>
              </a:rPr>
              <a:t> est une bande côtière de 10 km de large environ jalonnée de stations balnéaires célèbres ou ports typiques telles Biarritz, Hendaye, ou Saint Jean de </a:t>
            </a:r>
            <a:r>
              <a:rPr lang="fr-FR" sz="2400" dirty="0" err="1">
                <a:latin typeface="Harlow Solid Italic" panose="04030604020F02020D02" pitchFamily="82" charset="0"/>
              </a:rPr>
              <a:t>Luz</a:t>
            </a:r>
            <a:r>
              <a:rPr lang="fr-FR" sz="2400" dirty="0">
                <a:latin typeface="Harlow Solid Italic" panose="04030604020F02020D02" pitchFamily="82" charset="0"/>
              </a:rPr>
              <a:t>, sans oublier Bayonne, porte d'entrée du Pays </a:t>
            </a:r>
            <a:r>
              <a:rPr lang="fr-FR" sz="2400" b="1" dirty="0">
                <a:latin typeface="Harlow Solid Italic" panose="04030604020F02020D02" pitchFamily="82" charset="0"/>
              </a:rPr>
              <a:t>Basque</a:t>
            </a:r>
            <a:r>
              <a:rPr lang="fr-FR" sz="2400" dirty="0">
                <a:latin typeface="Harlow Solid Italic" panose="04030604020F02020D02" pitchFamily="82" charset="0"/>
              </a:rPr>
              <a:t> et confluent de deux rivières, la Nive et l'Adour.</a:t>
            </a:r>
          </a:p>
        </p:txBody>
      </p:sp>
      <p:sp>
        <p:nvSpPr>
          <p:cNvPr id="9" name="Rectangle 8"/>
          <p:cNvSpPr/>
          <p:nvPr/>
        </p:nvSpPr>
        <p:spPr>
          <a:xfrm>
            <a:off x="2595052" y="4783255"/>
            <a:ext cx="35798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C’est quoi le </a:t>
            </a:r>
            <a:r>
              <a:rPr lang="fr-FR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Labourd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53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/>
    </mc:Choice>
    <mc:Fallback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8246" y="28057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culture du piment d'Espelette est un véritable art.</a:t>
            </a:r>
          </a:p>
        </p:txBody>
      </p:sp>
    </p:spTree>
    <p:extLst>
      <p:ext uri="{BB962C8B-B14F-4D97-AF65-F5344CB8AC3E}">
        <p14:creationId xmlns:p14="http://schemas.microsoft.com/office/powerpoint/2010/main" val="20964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47446" y="5764796"/>
            <a:ext cx="6227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plants sont semés en février et mars,</a:t>
            </a:r>
          </a:p>
        </p:txBody>
      </p:sp>
    </p:spTree>
    <p:extLst>
      <p:ext uri="{BB962C8B-B14F-4D97-AF65-F5344CB8AC3E}">
        <p14:creationId xmlns:p14="http://schemas.microsoft.com/office/powerpoint/2010/main" val="193980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69477" y="137719"/>
            <a:ext cx="78896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 repiqués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 plant par plant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8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9293" y="374359"/>
            <a:ext cx="8944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récolte commence en août et se poursuit jusqu'en novembre.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8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9293" y="374359"/>
            <a:ext cx="89447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récolte commence en août et se poursuit jusqu'en novembre.</a:t>
            </a:r>
          </a:p>
        </p:txBody>
      </p:sp>
    </p:spTree>
    <p:extLst>
      <p:ext uri="{BB962C8B-B14F-4D97-AF65-F5344CB8AC3E}">
        <p14:creationId xmlns:p14="http://schemas.microsoft.com/office/powerpoint/2010/main" val="39147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3077" y="5081954"/>
            <a:ext cx="913539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Champ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piments d'Espelette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3200" dirty="0"/>
              <a:t> </a:t>
            </a:r>
            <a:endParaRPr lang="fr-FR" sz="3200" dirty="0" smtClean="0"/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producteurs sont plus de deux cents sur ce territoire,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cultiver cette épice devenue le produit-phare du Pays basque.</a:t>
            </a:r>
          </a:p>
        </p:txBody>
      </p:sp>
    </p:spTree>
    <p:extLst>
      <p:ext uri="{BB962C8B-B14F-4D97-AF65-F5344CB8AC3E}">
        <p14:creationId xmlns:p14="http://schemas.microsoft.com/office/powerpoint/2010/main" val="195121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5" r="3559"/>
          <a:stretch/>
        </p:blipFill>
        <p:spPr>
          <a:xfrm>
            <a:off x="0" y="0"/>
            <a:ext cx="919595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454" y="5347120"/>
            <a:ext cx="90150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peu calorique, c’est aussi un antioxydant particulièrement riche en vitamine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Récolté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l’été au mois de décembre,</a:t>
            </a:r>
          </a:p>
        </p:txBody>
      </p:sp>
    </p:spTree>
    <p:extLst>
      <p:ext uri="{BB962C8B-B14F-4D97-AF65-F5344CB8AC3E}">
        <p14:creationId xmlns:p14="http://schemas.microsoft.com/office/powerpoint/2010/main" val="418176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1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634" y="5780075"/>
            <a:ext cx="79608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petit producteur récolte le fruit de son travail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70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462" y="5708358"/>
            <a:ext cx="64125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piments sont ensuite séchés au soleil ou dans des fours spéciaux</a:t>
            </a:r>
          </a:p>
        </p:txBody>
      </p:sp>
    </p:spTree>
    <p:extLst>
      <p:ext uri="{BB962C8B-B14F-4D97-AF65-F5344CB8AC3E}">
        <p14:creationId xmlns:p14="http://schemas.microsoft.com/office/powerpoint/2010/main" val="57644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2954" y="5975811"/>
            <a:ext cx="66587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piment L’or rouge d’Espelette</a:t>
            </a:r>
          </a:p>
        </p:txBody>
      </p:sp>
    </p:spTree>
    <p:extLst>
      <p:ext uri="{BB962C8B-B14F-4D97-AF65-F5344CB8AC3E}">
        <p14:creationId xmlns:p14="http://schemas.microsoft.com/office/powerpoint/2010/main" val="21245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36519" y="134035"/>
            <a:ext cx="69619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cordes comportent au mini 20 piments enfilés par le pédoncule sur de la ficelle alimentaire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02438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93132" y="735477"/>
            <a:ext cx="597150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Chaque producteur propose 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spécialités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d’autres déclinaison du piment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08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3723" y="5687089"/>
            <a:ext cx="78310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Espelette est unique avec ses façades blanches ornées de guirlandes de piments rouges dès la fin de l’été. </a:t>
            </a:r>
          </a:p>
        </p:txBody>
      </p:sp>
    </p:spTree>
    <p:extLst>
      <p:ext uri="{BB962C8B-B14F-4D97-AF65-F5344CB8AC3E}">
        <p14:creationId xmlns:p14="http://schemas.microsoft.com/office/powerpoint/2010/main" val="59692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462" y="5473005"/>
            <a:ext cx="89095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boutiques s’affichent dans les ruelles et proposent toutes les déclinaisons autour du piment mais aussi d’autres spécialités culinaires ou artisanales du Pays basque.</a:t>
            </a:r>
          </a:p>
        </p:txBody>
      </p:sp>
    </p:spTree>
    <p:extLst>
      <p:ext uri="{BB962C8B-B14F-4D97-AF65-F5344CB8AC3E}">
        <p14:creationId xmlns:p14="http://schemas.microsoft.com/office/powerpoint/2010/main" val="24971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40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" y="142074"/>
            <a:ext cx="853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accueillent des terrasses de café et des restaurants pour des pauses farniente et gastronomiques.</a:t>
            </a:r>
          </a:p>
        </p:txBody>
      </p:sp>
    </p:spTree>
    <p:extLst>
      <p:ext uri="{BB962C8B-B14F-4D97-AF65-F5344CB8AC3E}">
        <p14:creationId xmlns:p14="http://schemas.microsoft.com/office/powerpoint/2010/main" val="396131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1783" y="6015335"/>
            <a:ext cx="75632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fenêtre mise en valeur le piment  déco principale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33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5076" y="4993700"/>
            <a:ext cx="871797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 rouge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sang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 à l'époque les boiseries (fenêtres, volets, portes et charpente) étaient passées 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sang de bœuf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l'attaque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des rongeurs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pourrissement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 bois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70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08843" y="234526"/>
            <a:ext cx="25314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belle façade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17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3228" y="5670433"/>
            <a:ext cx="67956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Traditionnellement, ces cordes sont mises à sécher sur les façades ensoleillées des maisons.</a:t>
            </a:r>
          </a:p>
        </p:txBody>
      </p:sp>
    </p:spTree>
    <p:extLst>
      <p:ext uri="{BB962C8B-B14F-4D97-AF65-F5344CB8AC3E}">
        <p14:creationId xmlns:p14="http://schemas.microsoft.com/office/powerpoint/2010/main" val="363494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04551" y="5659435"/>
            <a:ext cx="6783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Ainsi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disposés, les piments pourront sécher dans un endroit chaud et aéré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43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83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1347" y="6032653"/>
            <a:ext cx="6184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Animation de rue les visiteurs sont conquis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09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3077" y="175066"/>
            <a:ext cx="47478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couleurs flamboyantes de la maison typique basque sont le rouge et le blanc.</a:t>
            </a:r>
          </a:p>
        </p:txBody>
      </p:sp>
    </p:spTree>
    <p:extLst>
      <p:ext uri="{BB962C8B-B14F-4D97-AF65-F5344CB8AC3E}">
        <p14:creationId xmlns:p14="http://schemas.microsoft.com/office/powerpoint/2010/main" val="131667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4300" y="196518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mise en corde est réalisée à la main par le producteur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comportent au minimum 20 piments enfilés par le pédoncule sur de la ficelle alimentaire.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2196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6" r="20100"/>
          <a:stretch/>
        </p:blipFill>
        <p:spPr>
          <a:xfrm>
            <a:off x="0" y="0"/>
            <a:ext cx="25146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57" r="7547"/>
          <a:stretch/>
        </p:blipFill>
        <p:spPr>
          <a:xfrm>
            <a:off x="1901538" y="0"/>
            <a:ext cx="415636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 r="25308"/>
          <a:stretch/>
        </p:blipFill>
        <p:spPr>
          <a:xfrm>
            <a:off x="5964382" y="0"/>
            <a:ext cx="3179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9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58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0986" y="5527450"/>
            <a:ext cx="76339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Confrérie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Axoa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veau et du Piment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d'Espelette    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confrérie a été créé en 1969 à Espelette </a:t>
            </a:r>
          </a:p>
        </p:txBody>
      </p:sp>
    </p:spTree>
    <p:extLst>
      <p:ext uri="{BB962C8B-B14F-4D97-AF65-F5344CB8AC3E}">
        <p14:creationId xmlns:p14="http://schemas.microsoft.com/office/powerpoint/2010/main" val="213944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954" y="5042118"/>
            <a:ext cx="90400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sévère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enfilés par le pédoncule sur de la ficelle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alimentaire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fête du piment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confrérie décerne le grand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prix - Piment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70872" y="286480"/>
            <a:ext cx="19768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confrérie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08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19248" y="6219690"/>
            <a:ext cx="61911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rue principale avec une école en parade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6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28722" y="5939135"/>
            <a:ext cx="38266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Le centre ville d’Espelette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93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9874" y="5547698"/>
            <a:ext cx="7122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habitants c’est un honneur de décorer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cordes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maisons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96708" y="6126172"/>
            <a:ext cx="39244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Espelette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rouge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blanc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54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1351" y="5939135"/>
            <a:ext cx="61975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Décoration et séchage des cordes de piment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01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8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8422" y="5909827"/>
            <a:ext cx="61237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Très belle façade avec ses cordes de piment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579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1612" y="5823411"/>
            <a:ext cx="51700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rouge et blanc prime à Espelette</a:t>
            </a:r>
          </a:p>
        </p:txBody>
      </p:sp>
    </p:spTree>
    <p:extLst>
      <p:ext uri="{BB962C8B-B14F-4D97-AF65-F5344CB8AC3E}">
        <p14:creationId xmlns:p14="http://schemas.microsoft.com/office/powerpoint/2010/main" val="205476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9969" y="5462173"/>
            <a:ext cx="57443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fronton, dont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cancha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utilisée également pour la force basque.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" r="5040"/>
          <a:stretch/>
        </p:blipFill>
        <p:spPr>
          <a:xfrm>
            <a:off x="0" y="0"/>
            <a:ext cx="3262249" cy="243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8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4806462" y="504092"/>
            <a:ext cx="2543907" cy="715108"/>
          </a:xfrm>
          <a:prstGeom prst="wedgeEllipseCallout">
            <a:avLst>
              <a:gd name="adj1" fmla="val 33545"/>
              <a:gd name="adj2" fmla="val 19528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Le blason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1015" y="5802143"/>
            <a:ext cx="53457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fronton d'Espelette est typique pour valoriser la pelote à main nue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4" r="5040"/>
          <a:stretch/>
        </p:blipFill>
        <p:spPr>
          <a:xfrm>
            <a:off x="32892" y="105507"/>
            <a:ext cx="3262249" cy="243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4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6125" y="5814444"/>
            <a:ext cx="543770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Chocolaterie basque avec des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créations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de chocolat au piment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36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692" y="5473005"/>
            <a:ext cx="85812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chocolaterie propose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toutes les déclinaisons autour du piment mais aussi d’autres spécialités culinaires ou artisanales du Pays basque.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01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4276" y="5605028"/>
            <a:ext cx="536396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Boutique très achalandée en produits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très variés à base de piment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39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9566" y="5903893"/>
            <a:ext cx="731802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 qui propose des produits à base de piment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possible de visiter le champs de piment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6660573" y="1859973"/>
            <a:ext cx="2234045" cy="1215736"/>
          </a:xfrm>
          <a:prstGeom prst="wedgeEllipseCallout">
            <a:avLst>
              <a:gd name="adj1" fmla="val -40521"/>
              <a:gd name="adj2" fmla="val 126603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Visite champs et culture du miment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0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55517" y="6032653"/>
            <a:ext cx="65550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déco des façades sont de plus en plus belle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1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9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16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75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56763" y="5547699"/>
            <a:ext cx="6119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couleurs flamboyantes de la maison typique basque sont le rouge et le blanc.</a:t>
            </a:r>
          </a:p>
        </p:txBody>
      </p:sp>
    </p:spTree>
    <p:extLst>
      <p:ext uri="{BB962C8B-B14F-4D97-AF65-F5344CB8AC3E}">
        <p14:creationId xmlns:p14="http://schemas.microsoft.com/office/powerpoint/2010/main" val="198397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1"/>
          <a:stretch/>
        </p:blipFill>
        <p:spPr>
          <a:xfrm>
            <a:off x="0" y="0"/>
            <a:ext cx="921392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1" y="5525144"/>
            <a:ext cx="77245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vers l’an 1 000,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propose des expositions qui présentent des incontournables d’Espelette.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662666" y="630089"/>
            <a:ext cx="62728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Château des Barons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d’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Ezpeleta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      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abrite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aujourd’hui la Mairie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88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7878" y="5980699"/>
            <a:ext cx="65774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espace dédié à l’info touristique d’Espelette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17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8997" y="0"/>
            <a:ext cx="749903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Saint-Étienne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d'Espelette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Pays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basque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français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Dédiée à saint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Étienne 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typique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avec son aspect de forteresse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16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1999" y="346820"/>
            <a:ext cx="5131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fortifiée Saint-Etienne,</a:t>
            </a:r>
          </a:p>
        </p:txBody>
      </p:sp>
      <p:sp>
        <p:nvSpPr>
          <p:cNvPr id="6" name="Rectangle 5"/>
          <p:cNvSpPr/>
          <p:nvPr/>
        </p:nvSpPr>
        <p:spPr>
          <a:xfrm>
            <a:off x="531801" y="5175739"/>
            <a:ext cx="86121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cœur historique du Pays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basque , son église  fortifiée 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patrimoine exceptionnel mêlant villages classés, maisons labourdines à colombages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rouges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20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785" y="329492"/>
            <a:ext cx="90502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fortifiée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Saint-Etienne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auprès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cimetière arboré avec ses stèles discoïdales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fréquente dans les cimetières basques, est antérieure au christianisme.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86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6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49812" y="423428"/>
            <a:ext cx="521168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portail de l’église Saint-Etienne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0677" y="900481"/>
            <a:ext cx="88040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porche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renaissance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abrite un des plus beaux portails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pays qui date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1627 inscrite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celle de sa reconstruction.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4966855" y="103909"/>
            <a:ext cx="1205345" cy="727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412460" y="0"/>
            <a:ext cx="70404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1627</a:t>
            </a:r>
            <a:endParaRPr lang="fr-FR" sz="2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6248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923" y="5593305"/>
            <a:ext cx="7795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Saint-Jean-Baptiste est un exemple incontournable de l’architecture religieuse du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15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4123" y="5150006"/>
            <a:ext cx="84288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Magnifique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niches à coquilles garnies de statues bois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doré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centre un grand tableau représentant la lapidation de St Etienne. </a:t>
            </a:r>
          </a:p>
        </p:txBody>
      </p:sp>
    </p:spTree>
    <p:extLst>
      <p:ext uri="{BB962C8B-B14F-4D97-AF65-F5344CB8AC3E}">
        <p14:creationId xmlns:p14="http://schemas.microsoft.com/office/powerpoint/2010/main" val="355652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4708" y="5952365"/>
            <a:ext cx="6834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décoratif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retable est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18ème siècle.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82565" y="360457"/>
            <a:ext cx="3600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lapidation de St Etienne. </a:t>
            </a:r>
            <a:endParaRPr lang="fr-FR" sz="2400" dirty="0"/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5134708" y="808892"/>
            <a:ext cx="1371600" cy="14184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030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0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06192" y="6034427"/>
            <a:ext cx="3817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lapidation de St Etienne. </a:t>
            </a:r>
          </a:p>
        </p:txBody>
      </p:sp>
    </p:spTree>
    <p:extLst>
      <p:ext uri="{BB962C8B-B14F-4D97-AF65-F5344CB8AC3E}">
        <p14:creationId xmlns:p14="http://schemas.microsoft.com/office/powerpoint/2010/main" val="23801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23"/>
          <a:stretch/>
        </p:blipFill>
        <p:spPr>
          <a:xfrm>
            <a:off x="0" y="1546"/>
            <a:ext cx="4396154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154" y="1546"/>
            <a:ext cx="474784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81932" y="5952365"/>
            <a:ext cx="56294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 Étienne-Chaire à prêcher</a:t>
            </a:r>
          </a:p>
        </p:txBody>
      </p:sp>
    </p:spTree>
    <p:extLst>
      <p:ext uri="{BB962C8B-B14F-4D97-AF65-F5344CB8AC3E}">
        <p14:creationId xmlns:p14="http://schemas.microsoft.com/office/powerpoint/2010/main" val="55940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73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737" y="0"/>
            <a:ext cx="4499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0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6348" y="5266924"/>
            <a:ext cx="689130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fortifiée Saint-Etienne, avec trois niveaux de galeries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la population Basque augmenta au cours du 16è siècle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63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082" y="5024735"/>
            <a:ext cx="88530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pallier à ce manque de places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solution la plus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économique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la nef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à 3 niveaux vers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haut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pour accueillir les fidèles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30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82" y="84304"/>
            <a:ext cx="89239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cœur historique du Pays basque,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patrimoine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exceptionnel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,l’ églises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typique du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avec son aspect de forteresse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sont riche patrimoine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 ...</a:t>
            </a:r>
          </a:p>
        </p:txBody>
      </p:sp>
    </p:spTree>
    <p:extLst>
      <p:ext uri="{BB962C8B-B14F-4D97-AF65-F5344CB8AC3E}">
        <p14:creationId xmlns:p14="http://schemas.microsoft.com/office/powerpoint/2010/main" val="339813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32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6523" y="5370566"/>
            <a:ext cx="88274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Labourd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cœur historique du Pays basque,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exceptionnel mêlant villages classés, maisons labourdines à colombages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rouges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3123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68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6242" y="5929544"/>
            <a:ext cx="81115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 citée basque et toujours le rouge et blanc qui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prime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48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4084386"/>
            <a:ext cx="86971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Espelette est un charmant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Pays basque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français.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un lieu magique qui remonte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Avec ses paysages, sa culture riche et authentique, et ses produits locaux savoureux, une visite à Espelette est l’occasion parfaite pour découvrir le Pays Basque.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07323" y="6346809"/>
            <a:ext cx="607561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Photos du net ,Création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Mars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671</TotalTime>
  <Words>1046</Words>
  <Application>Microsoft Office PowerPoint</Application>
  <PresentationFormat>Affichage à l'écran (4:3)</PresentationFormat>
  <Paragraphs>85</Paragraphs>
  <Slides>76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76</vt:i4>
      </vt:variant>
    </vt:vector>
  </HeadingPairs>
  <TitlesOfParts>
    <vt:vector size="82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88</cp:revision>
  <dcterms:created xsi:type="dcterms:W3CDTF">2026-02-26T19:12:01Z</dcterms:created>
  <dcterms:modified xsi:type="dcterms:W3CDTF">2026-03-07T17:05:23Z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