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6" r:id="rId3"/>
    <p:sldId id="257" r:id="rId4"/>
    <p:sldId id="258" r:id="rId5"/>
    <p:sldId id="268" r:id="rId6"/>
    <p:sldId id="259" r:id="rId7"/>
    <p:sldId id="261" r:id="rId8"/>
    <p:sldId id="266" r:id="rId9"/>
    <p:sldId id="262" r:id="rId10"/>
    <p:sldId id="263" r:id="rId11"/>
    <p:sldId id="264" r:id="rId12"/>
    <p:sldId id="277" r:id="rId13"/>
    <p:sldId id="278" r:id="rId14"/>
    <p:sldId id="279" r:id="rId15"/>
    <p:sldId id="280" r:id="rId16"/>
    <p:sldId id="281" r:id="rId17"/>
    <p:sldId id="282" r:id="rId18"/>
    <p:sldId id="267" r:id="rId19"/>
    <p:sldId id="275" r:id="rId20"/>
    <p:sldId id="276" r:id="rId21"/>
    <p:sldId id="265" r:id="rId22"/>
    <p:sldId id="269" r:id="rId23"/>
    <p:sldId id="270" r:id="rId24"/>
    <p:sldId id="271" r:id="rId25"/>
    <p:sldId id="272" r:id="rId26"/>
    <p:sldId id="273" r:id="rId27"/>
    <p:sldId id="274" r:id="rId28"/>
    <p:sldId id="283"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showGuides="1">
      <p:cViewPr varScale="1">
        <p:scale>
          <a:sx n="77" d="100"/>
          <a:sy n="77" d="100"/>
        </p:scale>
        <p:origin x="750" y="2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488F51-7E9D-EF37-63AF-7363662C2C9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A790F2E-F727-A9C7-C8F1-2C125E1441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7126AD7-ED99-ED2E-2349-5B44D1A67E2C}"/>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5" name="Espace réservé du pied de page 4">
            <a:extLst>
              <a:ext uri="{FF2B5EF4-FFF2-40B4-BE49-F238E27FC236}">
                <a16:creationId xmlns:a16="http://schemas.microsoft.com/office/drawing/2014/main" id="{4B6D018F-F981-1A38-897B-54344CEF32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D73F68-AF8E-CEAC-9D4E-3EE81F2D21CA}"/>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310249497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2643DC-40E4-28F2-E2F9-C3E7C4562FA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C84CEF3-3EF6-F811-FD62-BE95784B0F9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1F89E59-6D70-D0B7-C6CC-16A8D88161DF}"/>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5" name="Espace réservé du pied de page 4">
            <a:extLst>
              <a:ext uri="{FF2B5EF4-FFF2-40B4-BE49-F238E27FC236}">
                <a16:creationId xmlns:a16="http://schemas.microsoft.com/office/drawing/2014/main" id="{999BEFB7-3E63-A658-3FD9-5F99437962B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1BC7DB-8FD8-C2C4-304A-8625B22A435A}"/>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138043852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095E34-663E-9DD7-F7C4-A1E2DF810A9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3C21F01-1FE7-FFA4-C1EB-124A665B19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D1B7A3D-339A-1C64-CB03-60BAEF74E694}"/>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5" name="Espace réservé du pied de page 4">
            <a:extLst>
              <a:ext uri="{FF2B5EF4-FFF2-40B4-BE49-F238E27FC236}">
                <a16:creationId xmlns:a16="http://schemas.microsoft.com/office/drawing/2014/main" id="{B70CC2F6-D2D7-0252-D447-6962DE962E3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E3A2A8-82AD-8898-E078-F72FABD95D63}"/>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189213760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398942-22C9-3C8F-0FE8-0785D658076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08E6AA1-97C2-3C95-3378-7BFEF993B0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A96DC44-601E-E8AF-EDD2-8973A9904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A271151-7116-307B-B29C-75D59D41B502}"/>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6" name="Espace réservé du pied de page 5">
            <a:extLst>
              <a:ext uri="{FF2B5EF4-FFF2-40B4-BE49-F238E27FC236}">
                <a16:creationId xmlns:a16="http://schemas.microsoft.com/office/drawing/2014/main" id="{2DDAD83C-156A-E3D9-FF10-A42DFAB0F9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E9EFF8B-BBF2-2C9D-A05C-ED76B75C34D5}"/>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318219784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9912D0-4C24-AAF8-250B-C056B04BAF7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C164B5-2C65-ACA1-24BA-FF20033CFD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8765AA7-2B8A-CD7D-996C-79D31061C7F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5AA822A-1A32-D1FF-6D3F-8F502E012E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1707C88-CECB-9F08-F3B6-F66CB7F73A9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24FFC33-A683-B504-F37D-09C6634B6986}"/>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8" name="Espace réservé du pied de page 7">
            <a:extLst>
              <a:ext uri="{FF2B5EF4-FFF2-40B4-BE49-F238E27FC236}">
                <a16:creationId xmlns:a16="http://schemas.microsoft.com/office/drawing/2014/main" id="{9E82CD14-D78D-00DB-CF71-22B35FDAB68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2EC992C-B9C1-7274-989F-1B90F8B4FB37}"/>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269122307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CB54A4-8D98-302A-E8CE-20CCF694C28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632B512-E5EB-6966-0F8C-F99A5FDDAA4D}"/>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4" name="Espace réservé du pied de page 3">
            <a:extLst>
              <a:ext uri="{FF2B5EF4-FFF2-40B4-BE49-F238E27FC236}">
                <a16:creationId xmlns:a16="http://schemas.microsoft.com/office/drawing/2014/main" id="{CC722759-B7B8-8AD5-20B8-A1E43E92BE4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20ADC78-AB11-A274-11D8-B49A8B640DB0}"/>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258352390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821CF5D-424F-C5C7-7F0F-EA9A5850CA76}"/>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3" name="Espace réservé du pied de page 2">
            <a:extLst>
              <a:ext uri="{FF2B5EF4-FFF2-40B4-BE49-F238E27FC236}">
                <a16:creationId xmlns:a16="http://schemas.microsoft.com/office/drawing/2014/main" id="{6D4AD2B8-2251-B657-172D-A24C1F1ABD9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130FF4A-8B65-DF89-733D-F5B61DFA9637}"/>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294437716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9943E2-7874-FB90-2C86-6F90789372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F9C6F31-0298-3F52-2B88-C869F7E4F9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F29C595-36E1-9AB2-A75D-AA58083DD2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6CA90F-FBF3-9B5A-BCA8-4C917A177333}"/>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6" name="Espace réservé du pied de page 5">
            <a:extLst>
              <a:ext uri="{FF2B5EF4-FFF2-40B4-BE49-F238E27FC236}">
                <a16:creationId xmlns:a16="http://schemas.microsoft.com/office/drawing/2014/main" id="{322D2B26-5BD7-75FB-FCEE-93D52B667F1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2611F48-A65C-D22E-76C4-EE7CED1C5391}"/>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292545393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20EA008-235F-D43E-30A6-FFCAAB38FEB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FA41763-621C-380D-9DDE-73C4727C57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E489207-E0A2-C175-A333-A866B55505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C5AEA30-C845-B408-23AF-CA4A57DA5794}"/>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6" name="Espace réservé du pied de page 5">
            <a:extLst>
              <a:ext uri="{FF2B5EF4-FFF2-40B4-BE49-F238E27FC236}">
                <a16:creationId xmlns:a16="http://schemas.microsoft.com/office/drawing/2014/main" id="{E24A0761-70EF-DB62-6DB6-FB61D9E1054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527FB0-5D95-5807-8157-30D2FFF3BFD9}"/>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381571373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9305FC-8427-2A93-88FB-6A22C9F92F5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AD9FB8D-603C-D433-C6FC-B0486FBE652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B987D6C-9F9B-7B61-DEA7-3E8FC00FD227}"/>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5" name="Espace réservé du pied de page 4">
            <a:extLst>
              <a:ext uri="{FF2B5EF4-FFF2-40B4-BE49-F238E27FC236}">
                <a16:creationId xmlns:a16="http://schemas.microsoft.com/office/drawing/2014/main" id="{3929EC3C-9DA0-F70D-4ECC-292A668588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6C8F85-69CB-6B0F-6FD4-4AAAD4F83952}"/>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363814535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328782C-7E5F-7DEB-2F16-AB661B03E5A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7295482-14D7-FE7E-AEA4-F1C6CBAF9B3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B51F10-D0C1-8D38-2A74-8838504621A5}"/>
              </a:ext>
            </a:extLst>
          </p:cNvPr>
          <p:cNvSpPr>
            <a:spLocks noGrp="1"/>
          </p:cNvSpPr>
          <p:nvPr>
            <p:ph type="dt" sz="half" idx="10"/>
          </p:nvPr>
        </p:nvSpPr>
        <p:spPr/>
        <p:txBody>
          <a:bodyPr/>
          <a:lstStyle/>
          <a:p>
            <a:fld id="{0ACAF9A5-2C42-4E77-8712-A009D5C90CBF}" type="datetimeFigureOut">
              <a:rPr lang="fr-FR" smtClean="0"/>
              <a:t>07/03/2026</a:t>
            </a:fld>
            <a:endParaRPr lang="fr-FR"/>
          </a:p>
        </p:txBody>
      </p:sp>
      <p:sp>
        <p:nvSpPr>
          <p:cNvPr id="5" name="Espace réservé du pied de page 4">
            <a:extLst>
              <a:ext uri="{FF2B5EF4-FFF2-40B4-BE49-F238E27FC236}">
                <a16:creationId xmlns:a16="http://schemas.microsoft.com/office/drawing/2014/main" id="{DCA85009-DF5F-416E-4AD7-1CF79065E7D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2E312D0-79EF-23B1-F545-68453E2A0A43}"/>
              </a:ext>
            </a:extLst>
          </p:cNvPr>
          <p:cNvSpPr>
            <a:spLocks noGrp="1"/>
          </p:cNvSpPr>
          <p:nvPr>
            <p:ph type="sldNum" sz="quarter" idx="12"/>
          </p:nvPr>
        </p:nvSpPr>
        <p:spPr/>
        <p:txBody>
          <a:bodyPr/>
          <a:lstStyle/>
          <a:p>
            <a:fld id="{B818A35D-B2D0-4502-AAC7-C685B11F5F2C}" type="slidenum">
              <a:rPr lang="fr-FR" smtClean="0"/>
              <a:t>‹N°›</a:t>
            </a:fld>
            <a:endParaRPr lang="fr-FR"/>
          </a:p>
        </p:txBody>
      </p:sp>
    </p:spTree>
    <p:extLst>
      <p:ext uri="{BB962C8B-B14F-4D97-AF65-F5344CB8AC3E}">
        <p14:creationId xmlns:p14="http://schemas.microsoft.com/office/powerpoint/2010/main" val="8412983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443F30F-C1CB-C26A-6864-03E9E5EAF9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95F3CDF-4861-26D6-6E79-4FD4F16C89F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342FD44-8CB6-2524-519D-D8995A7231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CAF9A5-2C42-4E77-8712-A009D5C90CBF}" type="datetimeFigureOut">
              <a:rPr lang="fr-FR" smtClean="0"/>
              <a:t>07/03/2026</a:t>
            </a:fld>
            <a:endParaRPr lang="fr-FR"/>
          </a:p>
        </p:txBody>
      </p:sp>
      <p:sp>
        <p:nvSpPr>
          <p:cNvPr id="5" name="Espace réservé du pied de page 4">
            <a:extLst>
              <a:ext uri="{FF2B5EF4-FFF2-40B4-BE49-F238E27FC236}">
                <a16:creationId xmlns:a16="http://schemas.microsoft.com/office/drawing/2014/main" id="{85BDF082-2416-4F45-575D-9BBB32B422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1CE01B3-9181-07C9-B10E-FC97AB6A50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18A35D-B2D0-4502-AAC7-C685B11F5F2C}" type="slidenum">
              <a:rPr lang="fr-FR" smtClean="0"/>
              <a:t>‹N°›</a:t>
            </a:fld>
            <a:endParaRPr lang="fr-FR"/>
          </a:p>
        </p:txBody>
      </p:sp>
    </p:spTree>
    <p:extLst>
      <p:ext uri="{BB962C8B-B14F-4D97-AF65-F5344CB8AC3E}">
        <p14:creationId xmlns:p14="http://schemas.microsoft.com/office/powerpoint/2010/main" val="4950744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gif"/><Relationship Id="rId1" Type="http://schemas.openxmlformats.org/officeDocument/2006/relationships/slideLayout" Target="../slideLayouts/slideLayout7.xml"/><Relationship Id="rId4" Type="http://schemas.openxmlformats.org/officeDocument/2006/relationships/image" Target="../media/image29.gif"/></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CE1D55B-C3AC-1F4C-9532-87DAFFCF846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5308" y="279000"/>
            <a:ext cx="1102138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2" name="Rectangle 1">
            <a:extLst>
              <a:ext uri="{FF2B5EF4-FFF2-40B4-BE49-F238E27FC236}">
                <a16:creationId xmlns:a16="http://schemas.microsoft.com/office/drawing/2014/main" id="{47F67F84-2697-0537-2738-E0892A22CEC7}"/>
              </a:ext>
            </a:extLst>
          </p:cNvPr>
          <p:cNvSpPr/>
          <p:nvPr/>
        </p:nvSpPr>
        <p:spPr>
          <a:xfrm>
            <a:off x="1774850" y="279000"/>
            <a:ext cx="8424262" cy="3416320"/>
          </a:xfrm>
          <a:prstGeom prst="rect">
            <a:avLst/>
          </a:prstGeom>
          <a:noFill/>
        </p:spPr>
        <p:txBody>
          <a:bodyPr wrap="square" lIns="91440" tIns="45720" rIns="91440" bIns="45720">
            <a:spAutoFit/>
          </a:bodyPr>
          <a:lstStyle/>
          <a:p>
            <a:pPr algn="ctr"/>
            <a:r>
              <a:rPr lang="fr-FR" sz="5400" b="1" dirty="0">
                <a:ln w="12700">
                  <a:solidFill>
                    <a:schemeClr val="accent5"/>
                  </a:solidFill>
                  <a:prstDash val="solid"/>
                </a:ln>
                <a:pattFill prst="ltDnDiag">
                  <a:fgClr>
                    <a:schemeClr val="accent5">
                      <a:lumMod val="60000"/>
                      <a:lumOff val="40000"/>
                    </a:schemeClr>
                  </a:fgClr>
                  <a:bgClr>
                    <a:schemeClr val="bg1"/>
                  </a:bgClr>
                </a:pattFill>
              </a:rPr>
              <a:t>ABRIVADO de la Plage</a:t>
            </a:r>
          </a:p>
          <a:p>
            <a:pPr algn="ctr"/>
            <a:r>
              <a:rPr lang="fr-FR" sz="5400" b="1" dirty="0">
                <a:ln w="12700">
                  <a:solidFill>
                    <a:schemeClr val="accent5"/>
                  </a:solidFill>
                  <a:prstDash val="solid"/>
                </a:ln>
                <a:pattFill prst="ltDnDiag">
                  <a:fgClr>
                    <a:schemeClr val="accent5">
                      <a:lumMod val="60000"/>
                      <a:lumOff val="40000"/>
                    </a:schemeClr>
                  </a:fgClr>
                  <a:bgClr>
                    <a:schemeClr val="bg1"/>
                  </a:bgClr>
                </a:pattFill>
              </a:rPr>
              <a:t>au GRAU du ROI</a:t>
            </a:r>
          </a:p>
          <a:p>
            <a:pPr algn="ctr"/>
            <a:endParaRPr lang="fr-FR" sz="5400" b="1" cap="none" spc="0" dirty="0">
              <a:ln w="12700">
                <a:solidFill>
                  <a:schemeClr val="accent5"/>
                </a:solidFill>
                <a:prstDash val="solid"/>
              </a:ln>
              <a:pattFill prst="ltDnDiag">
                <a:fgClr>
                  <a:schemeClr val="accent5">
                    <a:lumMod val="60000"/>
                    <a:lumOff val="40000"/>
                  </a:schemeClr>
                </a:fgClr>
                <a:bgClr>
                  <a:schemeClr val="bg1"/>
                </a:bgClr>
              </a:pattFill>
              <a:effectLst/>
            </a:endParaRPr>
          </a:p>
          <a:p>
            <a:pPr algn="ctr"/>
            <a:endParaRPr lang="fr-FR" sz="5400" b="1" cap="none" spc="0" dirty="0">
              <a:ln w="12700">
                <a:solidFill>
                  <a:schemeClr val="accent5"/>
                </a:solidFill>
                <a:prstDash val="solid"/>
              </a:ln>
              <a:pattFill prst="ltDnDiag">
                <a:fgClr>
                  <a:schemeClr val="accent5">
                    <a:lumMod val="60000"/>
                    <a:lumOff val="40000"/>
                  </a:schemeClr>
                </a:fgClr>
                <a:bgClr>
                  <a:schemeClr val="bg1"/>
                </a:bgClr>
              </a:pattFill>
              <a:effectLst/>
            </a:endParaRPr>
          </a:p>
        </p:txBody>
      </p:sp>
    </p:spTree>
    <p:extLst>
      <p:ext uri="{BB962C8B-B14F-4D97-AF65-F5344CB8AC3E}">
        <p14:creationId xmlns:p14="http://schemas.microsoft.com/office/powerpoint/2010/main" val="1475037642"/>
      </p:ext>
    </p:extLst>
  </p:cSld>
  <p:clrMapOvr>
    <a:masterClrMapping/>
  </p:clrMapOvr>
  <mc:AlternateContent xmlns:mc="http://schemas.openxmlformats.org/markup-compatibility/2006" xmlns:p14="http://schemas.microsoft.com/office/powerpoint/2010/main">
    <mc:Choice Requires="p14">
      <p:transition spd="slow" p14:dur="5000" advClick="0" advTm="12000">
        <p:sndAc>
          <p:stSnd>
            <p:snd r:embed="rId2" name="Que ma Camargue est belle.wav"/>
          </p:stSnd>
        </p:sndAc>
      </p:transition>
    </mc:Choice>
    <mc:Fallback xmlns="">
      <p:transition spd="slow" advClick="0" advTm="12000">
        <p:sndAc>
          <p:stSnd>
            <p:snd r:embed="rId4" name="Que ma Camargue est bell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5541CFC0-91A9-A78B-8110-5A7E729012C1}"/>
              </a:ext>
            </a:extLst>
          </p:cNvPr>
          <p:cNvSpPr txBox="1"/>
          <p:nvPr/>
        </p:nvSpPr>
        <p:spPr>
          <a:xfrm>
            <a:off x="1920000" y="1269000"/>
            <a:ext cx="8352000" cy="4320000"/>
          </a:xfrm>
          <a:prstGeom prst="rect">
            <a:avLst/>
          </a:prstGeom>
          <a:pattFill prst="pct90">
            <a:fgClr>
              <a:schemeClr val="bg1"/>
            </a:fgClr>
            <a:bgClr>
              <a:schemeClr val="bg1"/>
            </a:bgClr>
          </a:pattFill>
        </p:spPr>
        <p:txBody>
          <a:bodyPr wrap="square">
            <a:spAutoFit/>
          </a:bodyPr>
          <a:lstStyle/>
          <a:p>
            <a:pPr algn="l">
              <a:buNone/>
            </a:pPr>
            <a:r>
              <a:rPr lang="fr-FR" b="1" i="0" dirty="0">
                <a:solidFill>
                  <a:srgbClr val="073048"/>
                </a:solidFill>
                <a:effectLst/>
                <a:latin typeface="Maax"/>
              </a:rPr>
              <a:t>Mais au fait, c’est quoi une « Abrivado » ?</a:t>
            </a:r>
          </a:p>
          <a:p>
            <a:pPr algn="l">
              <a:buNone/>
            </a:pPr>
            <a:r>
              <a:rPr lang="fr-FR" b="1" i="0" dirty="0">
                <a:solidFill>
                  <a:srgbClr val="003454"/>
                </a:solidFill>
                <a:effectLst/>
                <a:latin typeface="Maax"/>
              </a:rPr>
              <a:t>Si pour vous « Abrivado » ça ressemble à un nom de cocktail, on vous explique tout !</a:t>
            </a:r>
          </a:p>
          <a:p>
            <a:pPr algn="l">
              <a:buNone/>
            </a:pPr>
            <a:r>
              <a:rPr lang="fr-FR" b="1" i="0" dirty="0">
                <a:solidFill>
                  <a:srgbClr val="003454"/>
                </a:solidFill>
                <a:effectLst/>
                <a:latin typeface="Maax"/>
              </a:rPr>
              <a:t>À la base, l’Abrivado (ça veut dire « élan » ou « hâte » en provençal), c’était le moment où on amenait les taureaux des prés jusqu’aux arènes. Pour éviter qu’ils s’échappent en ville, les gardians (nos cavaliers locaux) les encadraient serré pour former un triangle protecteur.</a:t>
            </a:r>
          </a:p>
          <a:p>
            <a:pPr algn="l">
              <a:buNone/>
            </a:pPr>
            <a:r>
              <a:rPr lang="fr-FR" b="1" i="0" dirty="0">
                <a:solidFill>
                  <a:srgbClr val="003454"/>
                </a:solidFill>
                <a:effectLst/>
                <a:latin typeface="Maax"/>
              </a:rPr>
              <a:t>Aujourd’hui, c’est devenu un sport et un art de vivre ! Le but ? Les gardians doivent garder les taureaux bien groupés alors que les « </a:t>
            </a:r>
            <a:r>
              <a:rPr lang="fr-FR" b="1" i="0" dirty="0" err="1">
                <a:solidFill>
                  <a:srgbClr val="003454"/>
                </a:solidFill>
                <a:effectLst/>
                <a:latin typeface="Maax"/>
              </a:rPr>
              <a:t>attrapaïres</a:t>
            </a:r>
            <a:r>
              <a:rPr lang="fr-FR" b="1" i="0" dirty="0">
                <a:solidFill>
                  <a:srgbClr val="003454"/>
                </a:solidFill>
                <a:effectLst/>
                <a:latin typeface="Maax"/>
              </a:rPr>
              <a:t> » (des jeunes plutôt courageux) essaient de les faire sortir du groupe. Au Grau du Roi, en mars lors du lancement de la saison taurine, ça devient carrément magique parce que ça se passe sur la plage. On vous promet des photos de dingue !</a:t>
            </a:r>
          </a:p>
          <a:p>
            <a:pPr algn="l">
              <a:buNone/>
            </a:pPr>
            <a:r>
              <a:rPr lang="fr-FR" b="1" i="0" dirty="0">
                <a:solidFill>
                  <a:srgbClr val="003454"/>
                </a:solidFill>
                <a:effectLst/>
                <a:latin typeface="Maax"/>
              </a:rPr>
              <a:t>Pour faire simple; on regarde, on écoute et on s’initie auprès des habitués : quel taureau est le plus beau et ose « sortir ses cornes ». Un paysage carte postale grandeur nature assuré pour les amoureux des fêtes traditionnelles ou simples curieux.</a:t>
            </a:r>
          </a:p>
        </p:txBody>
      </p:sp>
    </p:spTree>
    <p:extLst>
      <p:ext uri="{BB962C8B-B14F-4D97-AF65-F5344CB8AC3E}">
        <p14:creationId xmlns:p14="http://schemas.microsoft.com/office/powerpoint/2010/main" val="252960394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739C1BC-4AF8-24B7-53FA-ACD52594305B}"/>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3420541" y="278606"/>
            <a:ext cx="4688086" cy="6300788"/>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0CEA2DD-9C41-1199-FEEA-DB7194ED7A09}"/>
              </a:ext>
            </a:extLst>
          </p:cNvPr>
          <p:cNvSpPr txBox="1"/>
          <p:nvPr/>
        </p:nvSpPr>
        <p:spPr>
          <a:xfrm>
            <a:off x="8416618" y="2736502"/>
            <a:ext cx="2871787" cy="1384995"/>
          </a:xfrm>
          <a:prstGeom prst="rect">
            <a:avLst/>
          </a:prstGeom>
          <a:noFill/>
        </p:spPr>
        <p:txBody>
          <a:bodyPr wrap="square" rtlCol="0">
            <a:spAutoFit/>
          </a:bodyPr>
          <a:lstStyle/>
          <a:p>
            <a:r>
              <a:rPr lang="fr-FR" b="1" i="1" dirty="0"/>
              <a:t> </a:t>
            </a:r>
            <a:r>
              <a:rPr lang="fr-FR" sz="2800" b="1" i="1" dirty="0">
                <a:solidFill>
                  <a:schemeClr val="bg1"/>
                </a:solidFill>
              </a:rPr>
              <a:t>affiche des anciennes éditions</a:t>
            </a:r>
            <a:endParaRPr lang="fr-FR" b="1" i="1" dirty="0">
              <a:solidFill>
                <a:schemeClr val="bg1"/>
              </a:solidFill>
            </a:endParaRPr>
          </a:p>
        </p:txBody>
      </p:sp>
    </p:spTree>
    <p:extLst>
      <p:ext uri="{BB962C8B-B14F-4D97-AF65-F5344CB8AC3E}">
        <p14:creationId xmlns:p14="http://schemas.microsoft.com/office/powerpoint/2010/main" val="169719238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E66EEE5-B7AF-6230-C958-88FEF016DD7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74206" y="639000"/>
            <a:ext cx="7843588" cy="558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CB4B137-51CC-B560-577D-9B06EFE7F9B0}"/>
              </a:ext>
            </a:extLst>
          </p:cNvPr>
          <p:cNvSpPr txBox="1"/>
          <p:nvPr/>
        </p:nvSpPr>
        <p:spPr>
          <a:xfrm>
            <a:off x="10289964" y="2542734"/>
            <a:ext cx="1484027" cy="523220"/>
          </a:xfrm>
          <a:prstGeom prst="rect">
            <a:avLst/>
          </a:prstGeom>
          <a:noFill/>
        </p:spPr>
        <p:txBody>
          <a:bodyPr wrap="square" rtlCol="0">
            <a:spAutoFit/>
          </a:bodyPr>
          <a:lstStyle/>
          <a:p>
            <a:r>
              <a:rPr lang="fr-FR" sz="2800" b="1" dirty="0"/>
              <a:t>2023</a:t>
            </a:r>
          </a:p>
        </p:txBody>
      </p:sp>
    </p:spTree>
    <p:extLst>
      <p:ext uri="{BB962C8B-B14F-4D97-AF65-F5344CB8AC3E}">
        <p14:creationId xmlns:p14="http://schemas.microsoft.com/office/powerpoint/2010/main" val="35976616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EAEF7CE-143D-9496-09EE-58718834F2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6905" y="423000"/>
            <a:ext cx="8198189" cy="601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7838703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28349D2-171A-6076-4F8A-B04921E4891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52403" y="686959"/>
            <a:ext cx="7096125" cy="504825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FD9988B-C237-2584-658A-84BEE5883401}"/>
              </a:ext>
            </a:extLst>
          </p:cNvPr>
          <p:cNvSpPr txBox="1"/>
          <p:nvPr/>
        </p:nvSpPr>
        <p:spPr>
          <a:xfrm>
            <a:off x="1446663" y="5903893"/>
            <a:ext cx="11477767" cy="954107"/>
          </a:xfrm>
          <a:prstGeom prst="rect">
            <a:avLst/>
          </a:prstGeom>
          <a:noFill/>
        </p:spPr>
        <p:txBody>
          <a:bodyPr wrap="square" rtlCol="0">
            <a:spAutoFit/>
          </a:bodyPr>
          <a:lstStyle/>
          <a:p>
            <a:r>
              <a:rPr lang="fr-FR" b="1" i="1" dirty="0"/>
              <a:t> </a:t>
            </a:r>
            <a:r>
              <a:rPr lang="fr-FR" sz="2800" b="1" i="1" dirty="0">
                <a:solidFill>
                  <a:schemeClr val="bg1"/>
                </a:solidFill>
              </a:rPr>
              <a:t>en 2026 le Samedi 7 Mars  Plage du Boucanet – Grau du Roi</a:t>
            </a:r>
          </a:p>
          <a:p>
            <a:r>
              <a:rPr lang="fr-FR" sz="2800" b="1" i="1" dirty="0">
                <a:solidFill>
                  <a:schemeClr val="bg1"/>
                </a:solidFill>
              </a:rPr>
              <a:t>    avec 10 manades en compétition</a:t>
            </a:r>
          </a:p>
        </p:txBody>
      </p:sp>
    </p:spTree>
    <p:extLst>
      <p:ext uri="{BB962C8B-B14F-4D97-AF65-F5344CB8AC3E}">
        <p14:creationId xmlns:p14="http://schemas.microsoft.com/office/powerpoint/2010/main" val="86021065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85080FC-A9D9-2B9C-CFAA-68EC30DF071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0500" y="279000"/>
            <a:ext cx="11151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481ED42-76E8-6450-D235-FF7C499BC379}"/>
              </a:ext>
            </a:extLst>
          </p:cNvPr>
          <p:cNvSpPr txBox="1"/>
          <p:nvPr/>
        </p:nvSpPr>
        <p:spPr>
          <a:xfrm>
            <a:off x="2205941" y="6055780"/>
            <a:ext cx="7780118" cy="523220"/>
          </a:xfrm>
          <a:prstGeom prst="rect">
            <a:avLst/>
          </a:prstGeom>
          <a:noFill/>
        </p:spPr>
        <p:txBody>
          <a:bodyPr wrap="square" rtlCol="0">
            <a:spAutoFit/>
          </a:bodyPr>
          <a:lstStyle/>
          <a:p>
            <a:r>
              <a:rPr lang="fr-FR" b="1" i="1" dirty="0"/>
              <a:t> </a:t>
            </a:r>
            <a:r>
              <a:rPr lang="fr-FR" sz="2800" b="1" i="1" dirty="0"/>
              <a:t>échappée belle du taureau, plage du Grau du Roi</a:t>
            </a:r>
            <a:endParaRPr lang="fr-FR" b="1" i="1" dirty="0"/>
          </a:p>
        </p:txBody>
      </p:sp>
    </p:spTree>
    <p:extLst>
      <p:ext uri="{BB962C8B-B14F-4D97-AF65-F5344CB8AC3E}">
        <p14:creationId xmlns:p14="http://schemas.microsoft.com/office/powerpoint/2010/main" val="59762490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F3BF5B8-B1A0-20B5-8394-13F575BE1AB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0513" y="639000"/>
            <a:ext cx="8390973" cy="55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44379453-9849-533A-49B9-AFC7EF0CF2DC}"/>
              </a:ext>
            </a:extLst>
          </p:cNvPr>
          <p:cNvSpPr txBox="1"/>
          <p:nvPr/>
        </p:nvSpPr>
        <p:spPr>
          <a:xfrm>
            <a:off x="1900513" y="6219000"/>
            <a:ext cx="9049808" cy="523220"/>
          </a:xfrm>
          <a:prstGeom prst="rect">
            <a:avLst/>
          </a:prstGeom>
          <a:noFill/>
        </p:spPr>
        <p:txBody>
          <a:bodyPr wrap="square" rtlCol="0">
            <a:spAutoFit/>
          </a:bodyPr>
          <a:lstStyle/>
          <a:p>
            <a:r>
              <a:rPr lang="fr-FR" sz="2800" b="1" i="1" dirty="0">
                <a:solidFill>
                  <a:srgbClr val="FFFF00"/>
                </a:solidFill>
              </a:rPr>
              <a:t>Spectateurs ou afficionados, nombreux pour l’Abrivado</a:t>
            </a:r>
          </a:p>
        </p:txBody>
      </p:sp>
    </p:spTree>
    <p:extLst>
      <p:ext uri="{BB962C8B-B14F-4D97-AF65-F5344CB8AC3E}">
        <p14:creationId xmlns:p14="http://schemas.microsoft.com/office/powerpoint/2010/main" val="94939131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9B3CF7F-D8F4-E205-ED4A-A7862293EF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57700" y="639576"/>
            <a:ext cx="9876600" cy="55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957116EA-AE2B-9374-2642-096435CCE6C7}"/>
              </a:ext>
            </a:extLst>
          </p:cNvPr>
          <p:cNvSpPr txBox="1"/>
          <p:nvPr/>
        </p:nvSpPr>
        <p:spPr>
          <a:xfrm>
            <a:off x="2455899" y="6218424"/>
            <a:ext cx="8755822" cy="523220"/>
          </a:xfrm>
          <a:prstGeom prst="rect">
            <a:avLst/>
          </a:prstGeom>
          <a:noFill/>
        </p:spPr>
        <p:txBody>
          <a:bodyPr wrap="square" rtlCol="0">
            <a:spAutoFit/>
          </a:bodyPr>
          <a:lstStyle/>
          <a:p>
            <a:r>
              <a:rPr lang="fr-FR" sz="2800" b="1" i="1" dirty="0">
                <a:solidFill>
                  <a:schemeClr val="bg1"/>
                </a:solidFill>
              </a:rPr>
              <a:t>Gardians et taureau, en Abrivado sur la plage</a:t>
            </a:r>
          </a:p>
        </p:txBody>
      </p:sp>
    </p:spTree>
    <p:extLst>
      <p:ext uri="{BB962C8B-B14F-4D97-AF65-F5344CB8AC3E}">
        <p14:creationId xmlns:p14="http://schemas.microsoft.com/office/powerpoint/2010/main" val="324357133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BEF6119-B9C4-E38B-9F77-E67F5879099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57700" y="639000"/>
            <a:ext cx="9876600" cy="55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6452899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C8D67E1-7213-374B-6864-C042D878C0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9356" y="160062"/>
            <a:ext cx="11233287"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6127267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334A58D0-02E4-AE21-6C11-6EFD0173A4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1269" y="639000"/>
            <a:ext cx="9949461" cy="558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2109990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C26E82C-0B22-5BA0-E529-F2B1A9ABFD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0500" y="279000"/>
            <a:ext cx="11151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8325661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41E535D-C736-198F-A699-FE85EA75FA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774" y="279000"/>
            <a:ext cx="11233287" cy="6300000"/>
          </a:xfrm>
          <a:prstGeom prst="rect">
            <a:avLst/>
          </a:prstGeom>
        </p:spPr>
      </p:pic>
      <p:sp>
        <p:nvSpPr>
          <p:cNvPr id="4" name="ZoneTexte 3">
            <a:extLst>
              <a:ext uri="{FF2B5EF4-FFF2-40B4-BE49-F238E27FC236}">
                <a16:creationId xmlns:a16="http://schemas.microsoft.com/office/drawing/2014/main" id="{5CE72FFA-7ECD-D2FD-73C2-F8CC5DE5B373}"/>
              </a:ext>
            </a:extLst>
          </p:cNvPr>
          <p:cNvSpPr txBox="1"/>
          <p:nvPr/>
        </p:nvSpPr>
        <p:spPr>
          <a:xfrm>
            <a:off x="3225346" y="6055780"/>
            <a:ext cx="5468278" cy="523220"/>
          </a:xfrm>
          <a:prstGeom prst="rect">
            <a:avLst/>
          </a:prstGeom>
          <a:solidFill>
            <a:schemeClr val="tx1">
              <a:lumMod val="95000"/>
              <a:lumOff val="5000"/>
            </a:schemeClr>
          </a:solidFill>
        </p:spPr>
        <p:txBody>
          <a:bodyPr wrap="square" rtlCol="0">
            <a:spAutoFit/>
          </a:bodyPr>
          <a:lstStyle/>
          <a:p>
            <a:r>
              <a:rPr lang="fr-FR" sz="2800" b="1" i="1" dirty="0">
                <a:solidFill>
                  <a:schemeClr val="bg1"/>
                </a:solidFill>
              </a:rPr>
              <a:t>Accès des manades pour l’Abrivado</a:t>
            </a:r>
          </a:p>
        </p:txBody>
      </p:sp>
    </p:spTree>
    <p:extLst>
      <p:ext uri="{BB962C8B-B14F-4D97-AF65-F5344CB8AC3E}">
        <p14:creationId xmlns:p14="http://schemas.microsoft.com/office/powerpoint/2010/main" val="115083885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CA14890-3A0D-0EEA-C9E2-4ECCA454C9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9356" y="130081"/>
            <a:ext cx="11233287" cy="6300000"/>
          </a:xfrm>
          <a:prstGeom prst="rect">
            <a:avLst/>
          </a:prstGeom>
        </p:spPr>
      </p:pic>
      <p:sp>
        <p:nvSpPr>
          <p:cNvPr id="4" name="ZoneTexte 3">
            <a:extLst>
              <a:ext uri="{FF2B5EF4-FFF2-40B4-BE49-F238E27FC236}">
                <a16:creationId xmlns:a16="http://schemas.microsoft.com/office/drawing/2014/main" id="{31BE2BA3-401D-4062-FDD5-A02EAFF80D94}"/>
              </a:ext>
            </a:extLst>
          </p:cNvPr>
          <p:cNvSpPr txBox="1"/>
          <p:nvPr/>
        </p:nvSpPr>
        <p:spPr>
          <a:xfrm>
            <a:off x="5081665" y="5656364"/>
            <a:ext cx="4272197" cy="400110"/>
          </a:xfrm>
          <a:prstGeom prst="rect">
            <a:avLst/>
          </a:prstGeom>
          <a:noFill/>
        </p:spPr>
        <p:txBody>
          <a:bodyPr wrap="square" rtlCol="0">
            <a:spAutoFit/>
          </a:bodyPr>
          <a:lstStyle/>
          <a:p>
            <a:r>
              <a:rPr lang="fr-FR" sz="2000" b="1" i="1" dirty="0">
                <a:solidFill>
                  <a:schemeClr val="bg1"/>
                </a:solidFill>
              </a:rPr>
              <a:t>Animation musicale pour l’Abrivado</a:t>
            </a:r>
          </a:p>
        </p:txBody>
      </p:sp>
    </p:spTree>
    <p:extLst>
      <p:ext uri="{BB962C8B-B14F-4D97-AF65-F5344CB8AC3E}">
        <p14:creationId xmlns:p14="http://schemas.microsoft.com/office/powerpoint/2010/main" val="198934699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B3F80C8-8D4E-86A0-1957-BEE3C13803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765" y="279000"/>
            <a:ext cx="11233287"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085535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A15F5C7-B965-7C82-D17E-866BE03BDC4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57700" y="639000"/>
            <a:ext cx="9876600" cy="558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E23347C-8860-12F9-3CB1-6A1BBC142B54}"/>
              </a:ext>
            </a:extLst>
          </p:cNvPr>
          <p:cNvSpPr txBox="1"/>
          <p:nvPr/>
        </p:nvSpPr>
        <p:spPr>
          <a:xfrm>
            <a:off x="2100413" y="6148247"/>
            <a:ext cx="9463790" cy="523220"/>
          </a:xfrm>
          <a:prstGeom prst="rect">
            <a:avLst/>
          </a:prstGeom>
          <a:noFill/>
        </p:spPr>
        <p:txBody>
          <a:bodyPr wrap="square" rtlCol="0">
            <a:spAutoFit/>
          </a:bodyPr>
          <a:lstStyle/>
          <a:p>
            <a:r>
              <a:rPr lang="fr-FR" sz="2800" b="1" i="1" dirty="0">
                <a:solidFill>
                  <a:schemeClr val="bg1"/>
                </a:solidFill>
              </a:rPr>
              <a:t>Les ‘</a:t>
            </a:r>
            <a:r>
              <a:rPr lang="fr-FR" sz="2800" b="1" i="1" dirty="0" err="1">
                <a:solidFill>
                  <a:schemeClr val="bg1"/>
                </a:solidFill>
              </a:rPr>
              <a:t>attrapaïres</a:t>
            </a:r>
            <a:r>
              <a:rPr lang="fr-FR" sz="2800" b="1" i="1" dirty="0">
                <a:solidFill>
                  <a:schemeClr val="bg1"/>
                </a:solidFill>
              </a:rPr>
              <a:t>’ tentent de faire échapper le taureau</a:t>
            </a:r>
          </a:p>
        </p:txBody>
      </p:sp>
    </p:spTree>
    <p:extLst>
      <p:ext uri="{BB962C8B-B14F-4D97-AF65-F5344CB8AC3E}">
        <p14:creationId xmlns:p14="http://schemas.microsoft.com/office/powerpoint/2010/main" val="366196935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14D266D-BD29-EB1A-5011-1470CB28D62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57699" y="639000"/>
            <a:ext cx="9876600" cy="55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4E3A737-9535-6108-40CC-4435F5605C9E}"/>
              </a:ext>
            </a:extLst>
          </p:cNvPr>
          <p:cNvSpPr txBox="1"/>
          <p:nvPr/>
        </p:nvSpPr>
        <p:spPr>
          <a:xfrm>
            <a:off x="1298476" y="6186687"/>
            <a:ext cx="9595047" cy="523220"/>
          </a:xfrm>
          <a:prstGeom prst="rect">
            <a:avLst/>
          </a:prstGeom>
          <a:noFill/>
        </p:spPr>
        <p:txBody>
          <a:bodyPr wrap="square" rtlCol="0">
            <a:spAutoFit/>
          </a:bodyPr>
          <a:lstStyle/>
          <a:p>
            <a:r>
              <a:rPr lang="fr-FR" sz="2800" b="1" i="1" dirty="0">
                <a:solidFill>
                  <a:schemeClr val="bg1"/>
                </a:solidFill>
              </a:rPr>
              <a:t>GRAU DU ROI  plage du Boucanet  dans le Gard (limite Hérault)</a:t>
            </a:r>
          </a:p>
        </p:txBody>
      </p:sp>
    </p:spTree>
    <p:extLst>
      <p:ext uri="{BB962C8B-B14F-4D97-AF65-F5344CB8AC3E}">
        <p14:creationId xmlns:p14="http://schemas.microsoft.com/office/powerpoint/2010/main" val="414051307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4BFF784-E641-9F01-AB4B-66403BE14C7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2622" y="987931"/>
            <a:ext cx="7652683" cy="511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63E784C-3F49-9F2E-58AF-F33F566F4301}"/>
              </a:ext>
            </a:extLst>
          </p:cNvPr>
          <p:cNvSpPr txBox="1"/>
          <p:nvPr/>
        </p:nvSpPr>
        <p:spPr>
          <a:xfrm>
            <a:off x="8303432" y="1874728"/>
            <a:ext cx="3537679" cy="3108543"/>
          </a:xfrm>
          <a:prstGeom prst="rect">
            <a:avLst/>
          </a:prstGeom>
          <a:noFill/>
        </p:spPr>
        <p:txBody>
          <a:bodyPr wrap="square" rtlCol="0">
            <a:spAutoFit/>
          </a:bodyPr>
          <a:lstStyle/>
          <a:p>
            <a:r>
              <a:rPr lang="fr-FR" b="1" i="1" dirty="0"/>
              <a:t> </a:t>
            </a:r>
            <a:r>
              <a:rPr lang="fr-FR" sz="2800" b="1" i="1" dirty="0">
                <a:solidFill>
                  <a:schemeClr val="bg1"/>
                </a:solidFill>
              </a:rPr>
              <a:t>autre tradition taurine</a:t>
            </a:r>
          </a:p>
          <a:p>
            <a:endParaRPr lang="fr-FR" sz="2800" b="1" i="1" dirty="0">
              <a:solidFill>
                <a:schemeClr val="bg1"/>
              </a:solidFill>
            </a:endParaRPr>
          </a:p>
          <a:p>
            <a:r>
              <a:rPr lang="fr-FR" sz="2800" b="1" i="1" dirty="0">
                <a:solidFill>
                  <a:schemeClr val="bg1"/>
                </a:solidFill>
              </a:rPr>
              <a:t> la Bandido</a:t>
            </a:r>
          </a:p>
          <a:p>
            <a:endParaRPr lang="fr-FR" sz="2800" b="1" i="1" dirty="0">
              <a:solidFill>
                <a:schemeClr val="bg1"/>
              </a:solidFill>
            </a:endParaRPr>
          </a:p>
          <a:p>
            <a:r>
              <a:rPr lang="fr-FR" sz="2800" b="1" i="1" dirty="0">
                <a:solidFill>
                  <a:schemeClr val="bg1"/>
                </a:solidFill>
              </a:rPr>
              <a:t>Dans les rues de Grau du Roi</a:t>
            </a:r>
          </a:p>
        </p:txBody>
      </p:sp>
    </p:spTree>
    <p:extLst>
      <p:ext uri="{BB962C8B-B14F-4D97-AF65-F5344CB8AC3E}">
        <p14:creationId xmlns:p14="http://schemas.microsoft.com/office/powerpoint/2010/main" val="1841155252"/>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30FA322-BC24-0611-FE5B-4ACEE8E2F5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51411" y="1179000"/>
            <a:ext cx="6736510" cy="45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175570D-DC17-9FE4-0DC0-BFDCC7ED9A2F}"/>
              </a:ext>
            </a:extLst>
          </p:cNvPr>
          <p:cNvSpPr txBox="1"/>
          <p:nvPr/>
        </p:nvSpPr>
        <p:spPr>
          <a:xfrm>
            <a:off x="1104079" y="1179000"/>
            <a:ext cx="3147934" cy="4832092"/>
          </a:xfrm>
          <a:prstGeom prst="rect">
            <a:avLst/>
          </a:prstGeom>
          <a:noFill/>
        </p:spPr>
        <p:txBody>
          <a:bodyPr wrap="square" rtlCol="0">
            <a:spAutoFit/>
          </a:bodyPr>
          <a:lstStyle/>
          <a:p>
            <a:r>
              <a:rPr lang="fr-FR" sz="2800" b="1" i="1" dirty="0">
                <a:solidFill>
                  <a:schemeClr val="bg1"/>
                </a:solidFill>
              </a:rPr>
              <a:t>Et la Course Camarguaise</a:t>
            </a:r>
          </a:p>
          <a:p>
            <a:endParaRPr lang="fr-FR" sz="2800" b="1" i="1" dirty="0">
              <a:solidFill>
                <a:schemeClr val="bg1"/>
              </a:solidFill>
            </a:endParaRPr>
          </a:p>
          <a:p>
            <a:r>
              <a:rPr lang="fr-FR" sz="2800" b="1" i="1" dirty="0">
                <a:solidFill>
                  <a:schemeClr val="bg1"/>
                </a:solidFill>
              </a:rPr>
              <a:t> dans les arènes</a:t>
            </a:r>
          </a:p>
          <a:p>
            <a:endParaRPr lang="fr-FR" sz="2800" b="1" i="1" dirty="0">
              <a:solidFill>
                <a:schemeClr val="bg1"/>
              </a:solidFill>
            </a:endParaRPr>
          </a:p>
          <a:p>
            <a:r>
              <a:rPr lang="fr-FR" sz="2800" b="1" i="1" dirty="0">
                <a:solidFill>
                  <a:schemeClr val="bg1"/>
                </a:solidFill>
              </a:rPr>
              <a:t>Le but pour les hommes en blanc, est d’attraper un attribut entre les cornes du taureau, libéré dans l’arène</a:t>
            </a:r>
          </a:p>
        </p:txBody>
      </p:sp>
    </p:spTree>
    <p:extLst>
      <p:ext uri="{BB962C8B-B14F-4D97-AF65-F5344CB8AC3E}">
        <p14:creationId xmlns:p14="http://schemas.microsoft.com/office/powerpoint/2010/main" val="1457813370"/>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46896B3-4F6B-5A3F-D56E-B5D104820A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3500" y="279000"/>
            <a:ext cx="11025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2" name="ZoneTexte 1">
            <a:extLst>
              <a:ext uri="{FF2B5EF4-FFF2-40B4-BE49-F238E27FC236}">
                <a16:creationId xmlns:a16="http://schemas.microsoft.com/office/drawing/2014/main" id="{86019D62-12BD-A885-86B0-5E18965837E0}"/>
              </a:ext>
            </a:extLst>
          </p:cNvPr>
          <p:cNvSpPr txBox="1"/>
          <p:nvPr/>
        </p:nvSpPr>
        <p:spPr>
          <a:xfrm>
            <a:off x="3504631" y="6055780"/>
            <a:ext cx="5182737" cy="523220"/>
          </a:xfrm>
          <a:prstGeom prst="rect">
            <a:avLst/>
          </a:prstGeom>
          <a:solidFill>
            <a:schemeClr val="accent2">
              <a:lumMod val="75000"/>
            </a:schemeClr>
          </a:solidFill>
        </p:spPr>
        <p:txBody>
          <a:bodyPr wrap="square" rtlCol="0">
            <a:spAutoFit/>
          </a:bodyPr>
          <a:lstStyle/>
          <a:p>
            <a:r>
              <a:rPr lang="fr-FR" sz="2800" b="1" i="1" dirty="0">
                <a:solidFill>
                  <a:schemeClr val="bg1"/>
                </a:solidFill>
              </a:rPr>
              <a:t>À suivre VISITE DU GRAU DU ROI</a:t>
            </a:r>
          </a:p>
        </p:txBody>
      </p:sp>
    </p:spTree>
    <p:extLst>
      <p:ext uri="{BB962C8B-B14F-4D97-AF65-F5344CB8AC3E}">
        <p14:creationId xmlns:p14="http://schemas.microsoft.com/office/powerpoint/2010/main" val="258349865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CA160EA-80B1-FB16-3676-5BC77C4E92A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0761" y="279000"/>
            <a:ext cx="9435254"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6FB6EB6-3078-0783-28AC-AC327CC9F459}"/>
              </a:ext>
            </a:extLst>
          </p:cNvPr>
          <p:cNvSpPr txBox="1"/>
          <p:nvPr/>
        </p:nvSpPr>
        <p:spPr>
          <a:xfrm>
            <a:off x="10144090" y="2509845"/>
            <a:ext cx="1798820" cy="2246769"/>
          </a:xfrm>
          <a:prstGeom prst="rect">
            <a:avLst/>
          </a:prstGeom>
          <a:noFill/>
        </p:spPr>
        <p:txBody>
          <a:bodyPr wrap="square" rtlCol="0">
            <a:spAutoFit/>
          </a:bodyPr>
          <a:lstStyle/>
          <a:p>
            <a:r>
              <a:rPr lang="fr-FR" sz="2800" b="1" i="1" dirty="0"/>
              <a:t>Phare et canal</a:t>
            </a:r>
          </a:p>
          <a:p>
            <a:endParaRPr lang="fr-FR" sz="2800" b="1" i="1" dirty="0"/>
          </a:p>
          <a:p>
            <a:r>
              <a:rPr lang="fr-FR" sz="2800" b="1" i="1" dirty="0"/>
              <a:t>GRAU DU ROI</a:t>
            </a:r>
          </a:p>
        </p:txBody>
      </p:sp>
    </p:spTree>
    <p:extLst>
      <p:ext uri="{BB962C8B-B14F-4D97-AF65-F5344CB8AC3E}">
        <p14:creationId xmlns:p14="http://schemas.microsoft.com/office/powerpoint/2010/main" val="4076928148"/>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7D600FA-A560-EF89-44F6-61B5E35EF4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7249" y="279000"/>
            <a:ext cx="4362876"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B29006-A2BD-996B-5F6D-F80299B022E9}"/>
              </a:ext>
            </a:extLst>
          </p:cNvPr>
          <p:cNvSpPr txBox="1"/>
          <p:nvPr/>
        </p:nvSpPr>
        <p:spPr>
          <a:xfrm>
            <a:off x="6866390" y="2718365"/>
            <a:ext cx="3957403" cy="1815882"/>
          </a:xfrm>
          <a:prstGeom prst="rect">
            <a:avLst/>
          </a:prstGeom>
          <a:noFill/>
        </p:spPr>
        <p:txBody>
          <a:bodyPr wrap="square" rtlCol="0">
            <a:spAutoFit/>
          </a:bodyPr>
          <a:lstStyle/>
          <a:p>
            <a:r>
              <a:rPr lang="fr-FR" sz="2800" b="1" i="1" dirty="0"/>
              <a:t>Tournoi de joutes sur le canal</a:t>
            </a:r>
          </a:p>
          <a:p>
            <a:endParaRPr lang="fr-FR" sz="2800" b="1" i="1" dirty="0"/>
          </a:p>
          <a:p>
            <a:r>
              <a:rPr lang="fr-FR" sz="2800" b="1" i="1" dirty="0"/>
              <a:t>Festivités du Grau du Roi</a:t>
            </a:r>
          </a:p>
        </p:txBody>
      </p:sp>
    </p:spTree>
    <p:extLst>
      <p:ext uri="{BB962C8B-B14F-4D97-AF65-F5344CB8AC3E}">
        <p14:creationId xmlns:p14="http://schemas.microsoft.com/office/powerpoint/2010/main" val="2769136304"/>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31C687C-4309-ADC8-9C26-FD1B29123E4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41654" y="279000"/>
            <a:ext cx="945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4FEE421-FC72-4D16-B933-B8B8C89ECE94}"/>
              </a:ext>
            </a:extLst>
          </p:cNvPr>
          <p:cNvSpPr txBox="1"/>
          <p:nvPr/>
        </p:nvSpPr>
        <p:spPr>
          <a:xfrm>
            <a:off x="207178" y="3016827"/>
            <a:ext cx="1933731" cy="1384995"/>
          </a:xfrm>
          <a:prstGeom prst="rect">
            <a:avLst/>
          </a:prstGeom>
          <a:noFill/>
        </p:spPr>
        <p:txBody>
          <a:bodyPr wrap="square" rtlCol="0">
            <a:spAutoFit/>
          </a:bodyPr>
          <a:lstStyle/>
          <a:p>
            <a:r>
              <a:rPr lang="fr-FR" sz="2800" b="1" i="1" dirty="0"/>
              <a:t>Phare de l’Espiguette       (se visite)</a:t>
            </a:r>
          </a:p>
        </p:txBody>
      </p:sp>
    </p:spTree>
    <p:extLst>
      <p:ext uri="{BB962C8B-B14F-4D97-AF65-F5344CB8AC3E}">
        <p14:creationId xmlns:p14="http://schemas.microsoft.com/office/powerpoint/2010/main" val="369494556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13C1147-34D9-55A6-22C7-89BE60B926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6051" y="819000"/>
            <a:ext cx="11579898" cy="522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3D9C9DE-AFDA-45E1-DCC9-D26893A98663}"/>
              </a:ext>
            </a:extLst>
          </p:cNvPr>
          <p:cNvSpPr txBox="1"/>
          <p:nvPr/>
        </p:nvSpPr>
        <p:spPr>
          <a:xfrm>
            <a:off x="2161267" y="6167343"/>
            <a:ext cx="8620463" cy="523220"/>
          </a:xfrm>
          <a:prstGeom prst="rect">
            <a:avLst/>
          </a:prstGeom>
          <a:noFill/>
        </p:spPr>
        <p:txBody>
          <a:bodyPr wrap="square" rtlCol="0">
            <a:spAutoFit/>
          </a:bodyPr>
          <a:lstStyle/>
          <a:p>
            <a:r>
              <a:rPr lang="fr-FR" b="1" i="1" dirty="0"/>
              <a:t> </a:t>
            </a:r>
            <a:r>
              <a:rPr lang="fr-FR" sz="2800" b="1" i="1" dirty="0">
                <a:solidFill>
                  <a:schemeClr val="bg1"/>
                </a:solidFill>
              </a:rPr>
              <a:t>le canal de Grau du Roi et les rives commerçantes</a:t>
            </a:r>
          </a:p>
        </p:txBody>
      </p:sp>
    </p:spTree>
    <p:extLst>
      <p:ext uri="{BB962C8B-B14F-4D97-AF65-F5344CB8AC3E}">
        <p14:creationId xmlns:p14="http://schemas.microsoft.com/office/powerpoint/2010/main" val="3638317153"/>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8D0CEA1-B8F9-C0BF-E93A-E7ECD5C4C1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2735"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8FC49AA-467A-9029-E239-5AAF2025FBD5}"/>
              </a:ext>
            </a:extLst>
          </p:cNvPr>
          <p:cNvSpPr txBox="1"/>
          <p:nvPr/>
        </p:nvSpPr>
        <p:spPr>
          <a:xfrm>
            <a:off x="10249246" y="2700243"/>
            <a:ext cx="1828800" cy="2246769"/>
          </a:xfrm>
          <a:prstGeom prst="rect">
            <a:avLst/>
          </a:prstGeom>
          <a:noFill/>
        </p:spPr>
        <p:txBody>
          <a:bodyPr wrap="square" rtlCol="0">
            <a:spAutoFit/>
          </a:bodyPr>
          <a:lstStyle/>
          <a:p>
            <a:r>
              <a:rPr lang="fr-FR" sz="2800" b="1" i="1" dirty="0">
                <a:solidFill>
                  <a:schemeClr val="bg1"/>
                </a:solidFill>
              </a:rPr>
              <a:t>Le phare et les amarrages le long du canal</a:t>
            </a:r>
          </a:p>
        </p:txBody>
      </p:sp>
    </p:spTree>
    <p:extLst>
      <p:ext uri="{BB962C8B-B14F-4D97-AF65-F5344CB8AC3E}">
        <p14:creationId xmlns:p14="http://schemas.microsoft.com/office/powerpoint/2010/main" val="4140191279"/>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4C31A9A-A249-6116-A9F1-E27D8DDFE4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69600" y="279000"/>
            <a:ext cx="943525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1B2E2BD9-D874-DC4C-FF1B-27F270AD926C}"/>
              </a:ext>
            </a:extLst>
          </p:cNvPr>
          <p:cNvSpPr txBox="1"/>
          <p:nvPr/>
        </p:nvSpPr>
        <p:spPr>
          <a:xfrm>
            <a:off x="387146" y="1924782"/>
            <a:ext cx="2053653" cy="3539430"/>
          </a:xfrm>
          <a:prstGeom prst="rect">
            <a:avLst/>
          </a:prstGeom>
          <a:noFill/>
        </p:spPr>
        <p:txBody>
          <a:bodyPr wrap="square" rtlCol="0">
            <a:spAutoFit/>
          </a:bodyPr>
          <a:lstStyle/>
          <a:p>
            <a:r>
              <a:rPr lang="fr-FR" b="1" i="1" dirty="0"/>
              <a:t> </a:t>
            </a:r>
            <a:r>
              <a:rPr lang="fr-FR" sz="2800" b="1" i="1" dirty="0">
                <a:solidFill>
                  <a:schemeClr val="bg1"/>
                </a:solidFill>
              </a:rPr>
              <a:t>bateau de pêche</a:t>
            </a:r>
          </a:p>
          <a:p>
            <a:r>
              <a:rPr lang="fr-FR" sz="2800" b="1" i="1" dirty="0">
                <a:solidFill>
                  <a:schemeClr val="bg1"/>
                </a:solidFill>
              </a:rPr>
              <a:t>  en manœuvre sur le canal (accès au port de pêche)</a:t>
            </a:r>
          </a:p>
        </p:txBody>
      </p:sp>
    </p:spTree>
    <p:extLst>
      <p:ext uri="{BB962C8B-B14F-4D97-AF65-F5344CB8AC3E}">
        <p14:creationId xmlns:p14="http://schemas.microsoft.com/office/powerpoint/2010/main" val="1623077846"/>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BB95836F-744F-4AA5-8804-108071D21AA9}"/>
              </a:ext>
            </a:extLst>
          </p:cNvPr>
          <p:cNvSpPr txBox="1"/>
          <p:nvPr/>
        </p:nvSpPr>
        <p:spPr>
          <a:xfrm>
            <a:off x="1373949" y="5903893"/>
            <a:ext cx="10028419" cy="954107"/>
          </a:xfrm>
          <a:prstGeom prst="rect">
            <a:avLst/>
          </a:prstGeom>
          <a:noFill/>
        </p:spPr>
        <p:txBody>
          <a:bodyPr wrap="square" rtlCol="0">
            <a:spAutoFit/>
          </a:bodyPr>
          <a:lstStyle/>
          <a:p>
            <a:r>
              <a:rPr lang="fr-FR" sz="2800" b="1" i="1" dirty="0">
                <a:solidFill>
                  <a:schemeClr val="bg1"/>
                </a:solidFill>
              </a:rPr>
              <a:t>Le premier samedi de MARS   Tradition Taurine, lancement de la saison avec l’ABRIVADO des Plages</a:t>
            </a:r>
          </a:p>
        </p:txBody>
      </p:sp>
      <p:pic>
        <p:nvPicPr>
          <p:cNvPr id="6" name="Image 5">
            <a:extLst>
              <a:ext uri="{FF2B5EF4-FFF2-40B4-BE49-F238E27FC236}">
                <a16:creationId xmlns:a16="http://schemas.microsoft.com/office/drawing/2014/main" id="{C018ED0A-C8A0-CFB3-AAF9-1A947B54B58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5098" y="332892"/>
            <a:ext cx="9761803" cy="55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10684525"/>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F961A82-C866-FF73-5CFF-55D4B43D116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3714750" cy="4191000"/>
          </a:xfrm>
          <a:prstGeom prst="rect">
            <a:avLst/>
          </a:prstGeom>
        </p:spPr>
      </p:pic>
      <p:pic>
        <p:nvPicPr>
          <p:cNvPr id="7" name="Image 6">
            <a:extLst>
              <a:ext uri="{FF2B5EF4-FFF2-40B4-BE49-F238E27FC236}">
                <a16:creationId xmlns:a16="http://schemas.microsoft.com/office/drawing/2014/main" id="{C436BA09-D222-277E-FB4B-0AF7E239422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578613" y="0"/>
            <a:ext cx="3714750" cy="4191000"/>
          </a:xfrm>
          <a:prstGeom prst="rect">
            <a:avLst/>
          </a:prstGeom>
        </p:spPr>
      </p:pic>
      <p:sp>
        <p:nvSpPr>
          <p:cNvPr id="8" name="ZoneTexte 7">
            <a:extLst>
              <a:ext uri="{FF2B5EF4-FFF2-40B4-BE49-F238E27FC236}">
                <a16:creationId xmlns:a16="http://schemas.microsoft.com/office/drawing/2014/main" id="{19D45843-D30D-459A-D8E6-5E682951EFB3}"/>
              </a:ext>
            </a:extLst>
          </p:cNvPr>
          <p:cNvSpPr txBox="1"/>
          <p:nvPr/>
        </p:nvSpPr>
        <p:spPr>
          <a:xfrm>
            <a:off x="3098042" y="272955"/>
            <a:ext cx="6523630" cy="954107"/>
          </a:xfrm>
          <a:prstGeom prst="rect">
            <a:avLst/>
          </a:prstGeom>
          <a:noFill/>
        </p:spPr>
        <p:txBody>
          <a:bodyPr wrap="square" rtlCol="0">
            <a:spAutoFit/>
          </a:bodyPr>
          <a:lstStyle/>
          <a:p>
            <a:r>
              <a:rPr lang="fr-FR" sz="2800" b="1" dirty="0">
                <a:solidFill>
                  <a:schemeClr val="bg1"/>
                </a:solidFill>
              </a:rPr>
              <a:t>Lorient Vous A Présenté  Abrivado De La Plage Au Grau Du Roi </a:t>
            </a:r>
          </a:p>
        </p:txBody>
      </p:sp>
      <p:sp>
        <p:nvSpPr>
          <p:cNvPr id="9" name="ZoneTexte 8">
            <a:extLst>
              <a:ext uri="{FF2B5EF4-FFF2-40B4-BE49-F238E27FC236}">
                <a16:creationId xmlns:a16="http://schemas.microsoft.com/office/drawing/2014/main" id="{236118B1-542D-57CB-2989-FE521FDF8986}"/>
              </a:ext>
            </a:extLst>
          </p:cNvPr>
          <p:cNvSpPr txBox="1"/>
          <p:nvPr/>
        </p:nvSpPr>
        <p:spPr>
          <a:xfrm>
            <a:off x="3613388" y="1500017"/>
            <a:ext cx="5650173" cy="523220"/>
          </a:xfrm>
          <a:prstGeom prst="rect">
            <a:avLst/>
          </a:prstGeom>
          <a:noFill/>
        </p:spPr>
        <p:txBody>
          <a:bodyPr wrap="square" rtlCol="0">
            <a:spAutoFit/>
          </a:bodyPr>
          <a:lstStyle/>
          <a:p>
            <a:r>
              <a:rPr lang="fr-FR" sz="2800" b="1" dirty="0">
                <a:solidFill>
                  <a:schemeClr val="bg1"/>
                </a:solidFill>
              </a:rPr>
              <a:t>Sur La Suggestion De </a:t>
            </a:r>
            <a:r>
              <a:rPr lang="fr-FR" sz="2800" b="1" dirty="0" err="1">
                <a:solidFill>
                  <a:schemeClr val="bg1"/>
                </a:solidFill>
              </a:rPr>
              <a:t>JackDidier</a:t>
            </a:r>
            <a:endParaRPr lang="fr-FR" sz="2800" b="1" dirty="0">
              <a:solidFill>
                <a:schemeClr val="bg1"/>
              </a:solidFill>
            </a:endParaRPr>
          </a:p>
        </p:txBody>
      </p:sp>
      <p:sp>
        <p:nvSpPr>
          <p:cNvPr id="10" name="ZoneTexte 9">
            <a:extLst>
              <a:ext uri="{FF2B5EF4-FFF2-40B4-BE49-F238E27FC236}">
                <a16:creationId xmlns:a16="http://schemas.microsoft.com/office/drawing/2014/main" id="{40FB4F99-EF06-6916-1672-4B03BCDF01E3}"/>
              </a:ext>
            </a:extLst>
          </p:cNvPr>
          <p:cNvSpPr txBox="1"/>
          <p:nvPr/>
        </p:nvSpPr>
        <p:spPr>
          <a:xfrm>
            <a:off x="3848668" y="2322288"/>
            <a:ext cx="5650173"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11" name="ZoneTexte 10">
            <a:extLst>
              <a:ext uri="{FF2B5EF4-FFF2-40B4-BE49-F238E27FC236}">
                <a16:creationId xmlns:a16="http://schemas.microsoft.com/office/drawing/2014/main" id="{F57BDE1C-DE4F-B8FB-FCA6-9AD4B6451152}"/>
              </a:ext>
            </a:extLst>
          </p:cNvPr>
          <p:cNvSpPr txBox="1"/>
          <p:nvPr/>
        </p:nvSpPr>
        <p:spPr>
          <a:xfrm>
            <a:off x="4353635" y="3167390"/>
            <a:ext cx="4421875" cy="523220"/>
          </a:xfrm>
          <a:prstGeom prst="rect">
            <a:avLst/>
          </a:prstGeom>
          <a:noFill/>
        </p:spPr>
        <p:txBody>
          <a:bodyPr wrap="square" rtlCol="0">
            <a:spAutoFit/>
          </a:bodyPr>
          <a:lstStyle/>
          <a:p>
            <a:r>
              <a:rPr lang="fr-FR" sz="2800" b="1" dirty="0">
                <a:solidFill>
                  <a:schemeClr val="bg1"/>
                </a:solidFill>
              </a:rPr>
              <a:t>https://papy16,net/</a:t>
            </a:r>
          </a:p>
        </p:txBody>
      </p:sp>
      <p:sp>
        <p:nvSpPr>
          <p:cNvPr id="12" name="ZoneTexte 11">
            <a:extLst>
              <a:ext uri="{FF2B5EF4-FFF2-40B4-BE49-F238E27FC236}">
                <a16:creationId xmlns:a16="http://schemas.microsoft.com/office/drawing/2014/main" id="{D9047828-8038-438F-B92E-933ACBE8C5A6}"/>
              </a:ext>
            </a:extLst>
          </p:cNvPr>
          <p:cNvSpPr txBox="1"/>
          <p:nvPr/>
        </p:nvSpPr>
        <p:spPr>
          <a:xfrm>
            <a:off x="3714750" y="3925796"/>
            <a:ext cx="6383883" cy="646331"/>
          </a:xfrm>
          <a:prstGeom prst="rect">
            <a:avLst/>
          </a:prstGeom>
          <a:noFill/>
        </p:spPr>
        <p:txBody>
          <a:bodyPr wrap="square" rtlCol="0">
            <a:spAutoFit/>
          </a:bodyPr>
          <a:lstStyle/>
          <a:p>
            <a:r>
              <a:rPr lang="fr-FR" sz="3600" b="1" dirty="0">
                <a:solidFill>
                  <a:schemeClr val="bg1"/>
                </a:solidFill>
              </a:rPr>
              <a:t>Bienvenue Chez Papy16</a:t>
            </a:r>
          </a:p>
        </p:txBody>
      </p:sp>
      <p:sp>
        <p:nvSpPr>
          <p:cNvPr id="13" name="Rectangle 12">
            <a:extLst>
              <a:ext uri="{FF2B5EF4-FFF2-40B4-BE49-F238E27FC236}">
                <a16:creationId xmlns:a16="http://schemas.microsoft.com/office/drawing/2014/main" id="{DE4EBDDD-DA49-398C-F8DA-42D389E1C209}"/>
              </a:ext>
            </a:extLst>
          </p:cNvPr>
          <p:cNvSpPr/>
          <p:nvPr/>
        </p:nvSpPr>
        <p:spPr>
          <a:xfrm flipH="1">
            <a:off x="4683457" y="4807313"/>
            <a:ext cx="2825086" cy="1378423"/>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a:extLst>
              <a:ext uri="{FF2B5EF4-FFF2-40B4-BE49-F238E27FC236}">
                <a16:creationId xmlns:a16="http://schemas.microsoft.com/office/drawing/2014/main" id="{924A677F-EE52-1318-458B-85A52D236A2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72062" y="5139336"/>
            <a:ext cx="2047875" cy="714375"/>
          </a:xfrm>
          <a:prstGeom prst="rect">
            <a:avLst/>
          </a:prstGeom>
        </p:spPr>
      </p:pic>
    </p:spTree>
    <p:extLst>
      <p:ext uri="{BB962C8B-B14F-4D97-AF65-F5344CB8AC3E}">
        <p14:creationId xmlns:p14="http://schemas.microsoft.com/office/powerpoint/2010/main" val="539472221"/>
      </p:ext>
    </p:extLst>
  </p:cSld>
  <p:clrMapOvr>
    <a:masterClrMapping/>
  </p:clrMapOvr>
  <mc:AlternateContent xmlns:mc="http://schemas.openxmlformats.org/markup-compatibility/2006" xmlns:p14="http://schemas.microsoft.com/office/powerpoint/2010/main">
    <mc:Choice Requires="p14">
      <p:transition spd="slow" p14:dur="5000" advClick="0" advTm="12000"/>
    </mc:Choice>
    <mc:Fallback xmlns="">
      <p:transition spd="slow" advClick="0" advTm="12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463</Words>
  <Application>Microsoft Office PowerPoint</Application>
  <PresentationFormat>Grand écran</PresentationFormat>
  <Paragraphs>46</Paragraphs>
  <Slides>29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vt:i4>
      </vt:variant>
    </vt:vector>
  </HeadingPairs>
  <TitlesOfParts>
    <vt:vector size="34" baseType="lpstr">
      <vt:lpstr>Arial</vt:lpstr>
      <vt:lpstr>Calibri</vt:lpstr>
      <vt:lpstr>Calibri Light</vt:lpstr>
      <vt:lpstr>Maax</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micro</dc:creator>
  <cp:lastModifiedBy>Daniel Moulac</cp:lastModifiedBy>
  <cp:revision>10</cp:revision>
  <dcterms:created xsi:type="dcterms:W3CDTF">2026-03-06T14:33:59Z</dcterms:created>
  <dcterms:modified xsi:type="dcterms:W3CDTF">2026-03-07T04:59:48Z</dcterms:modified>
</cp:coreProperties>
</file>