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5" r:id="rId2"/>
    <p:sldId id="264" r:id="rId3"/>
    <p:sldId id="260" r:id="rId4"/>
    <p:sldId id="259" r:id="rId5"/>
    <p:sldId id="261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11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5043-FB22-4A85-AA6E-F5EAFFC13FF8}" type="datetimeFigureOut">
              <a:rPr lang="fr-FR" smtClean="0"/>
              <a:pPr/>
              <a:t>08/05/2012</a:t>
            </a:fld>
            <a:endParaRPr lang="fr-FR" dirty="0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8FAED-5982-4A4A-B8B5-C3BF76B321DB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5043-FB22-4A85-AA6E-F5EAFFC13FF8}" type="datetimeFigureOut">
              <a:rPr lang="fr-FR" smtClean="0"/>
              <a:pPr/>
              <a:t>08/05/2012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8FAED-5982-4A4A-B8B5-C3BF76B321D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5043-FB22-4A85-AA6E-F5EAFFC13FF8}" type="datetimeFigureOut">
              <a:rPr lang="fr-FR" smtClean="0"/>
              <a:pPr/>
              <a:t>08/05/2012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818FAED-5982-4A4A-B8B5-C3BF76B321D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5043-FB22-4A85-AA6E-F5EAFFC13FF8}" type="datetimeFigureOut">
              <a:rPr lang="fr-FR" smtClean="0"/>
              <a:pPr/>
              <a:t>08/05/2012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8FAED-5982-4A4A-B8B5-C3BF76B321D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5043-FB22-4A85-AA6E-F5EAFFC13FF8}" type="datetimeFigureOut">
              <a:rPr lang="fr-FR" smtClean="0"/>
              <a:pPr/>
              <a:t>08/05/2012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8FAED-5982-4A4A-B8B5-C3BF76B321D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5043-FB22-4A85-AA6E-F5EAFFC13FF8}" type="datetimeFigureOut">
              <a:rPr lang="fr-FR" smtClean="0"/>
              <a:pPr/>
              <a:t>08/05/2012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8FAED-5982-4A4A-B8B5-C3BF76B321D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5043-FB22-4A85-AA6E-F5EAFFC13FF8}" type="datetimeFigureOut">
              <a:rPr lang="fr-FR" smtClean="0"/>
              <a:pPr/>
              <a:t>08/05/2012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8FAED-5982-4A4A-B8B5-C3BF76B321D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5043-FB22-4A85-AA6E-F5EAFFC13FF8}" type="datetimeFigureOut">
              <a:rPr lang="fr-FR" smtClean="0"/>
              <a:pPr/>
              <a:t>08/05/2012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8FAED-5982-4A4A-B8B5-C3BF76B321D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5043-FB22-4A85-AA6E-F5EAFFC13FF8}" type="datetimeFigureOut">
              <a:rPr lang="fr-FR" smtClean="0"/>
              <a:pPr/>
              <a:t>08/05/2012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8FAED-5982-4A4A-B8B5-C3BF76B321D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5043-FB22-4A85-AA6E-F5EAFFC13FF8}" type="datetimeFigureOut">
              <a:rPr lang="fr-FR" smtClean="0"/>
              <a:pPr/>
              <a:t>08/05/2012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8FAED-5982-4A4A-B8B5-C3BF76B321D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5043-FB22-4A85-AA6E-F5EAFFC13FF8}" type="datetimeFigureOut">
              <a:rPr lang="fr-FR" smtClean="0"/>
              <a:pPr/>
              <a:t>08/05/2012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8FAED-5982-4A4A-B8B5-C3BF76B321D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F9A5043-FB22-4A85-AA6E-F5EAFFC13FF8}" type="datetimeFigureOut">
              <a:rPr lang="fr-FR" smtClean="0"/>
              <a:pPr/>
              <a:t>08/05/2012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818FAED-5982-4A4A-B8B5-C3BF76B321D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26" Type="http://schemas.openxmlformats.org/officeDocument/2006/relationships/image" Target="../media/image28.png"/><Relationship Id="rId3" Type="http://schemas.openxmlformats.org/officeDocument/2006/relationships/image" Target="../media/image5.png"/><Relationship Id="rId21" Type="http://schemas.openxmlformats.org/officeDocument/2006/relationships/image" Target="../media/image23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5" Type="http://schemas.openxmlformats.org/officeDocument/2006/relationships/image" Target="../media/image27.jpeg"/><Relationship Id="rId2" Type="http://schemas.openxmlformats.org/officeDocument/2006/relationships/image" Target="../media/image4.jpeg"/><Relationship Id="rId16" Type="http://schemas.openxmlformats.org/officeDocument/2006/relationships/image" Target="../media/image18.jpeg"/><Relationship Id="rId20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24" Type="http://schemas.openxmlformats.org/officeDocument/2006/relationships/image" Target="../media/image26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23" Type="http://schemas.openxmlformats.org/officeDocument/2006/relationships/image" Target="../media/image25.jpeg"/><Relationship Id="rId28" Type="http://schemas.openxmlformats.org/officeDocument/2006/relationships/image" Target="../media/image30.jpeg"/><Relationship Id="rId10" Type="http://schemas.openxmlformats.org/officeDocument/2006/relationships/image" Target="../media/image12.jpeg"/><Relationship Id="rId19" Type="http://schemas.openxmlformats.org/officeDocument/2006/relationships/image" Target="../media/image21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Relationship Id="rId22" Type="http://schemas.openxmlformats.org/officeDocument/2006/relationships/image" Target="../media/image24.jpeg"/><Relationship Id="rId27" Type="http://schemas.openxmlformats.org/officeDocument/2006/relationships/image" Target="../media/image2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jpeg"/><Relationship Id="rId18" Type="http://schemas.openxmlformats.org/officeDocument/2006/relationships/image" Target="../media/image49.jpeg"/><Relationship Id="rId3" Type="http://schemas.openxmlformats.org/officeDocument/2006/relationships/image" Target="../media/image35.jpeg"/><Relationship Id="rId21" Type="http://schemas.openxmlformats.org/officeDocument/2006/relationships/image" Target="../media/image52.jpe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17" Type="http://schemas.openxmlformats.org/officeDocument/2006/relationships/image" Target="../media/image48.jpeg"/><Relationship Id="rId2" Type="http://schemas.openxmlformats.org/officeDocument/2006/relationships/audio" Target="../media/audio2.wav"/><Relationship Id="rId16" Type="http://schemas.openxmlformats.org/officeDocument/2006/relationships/image" Target="../media/image30.jpeg"/><Relationship Id="rId20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24" Type="http://schemas.openxmlformats.org/officeDocument/2006/relationships/image" Target="../media/image5.png"/><Relationship Id="rId5" Type="http://schemas.openxmlformats.org/officeDocument/2006/relationships/image" Target="../media/image37.jpeg"/><Relationship Id="rId15" Type="http://schemas.openxmlformats.org/officeDocument/2006/relationships/image" Target="../media/image47.jpeg"/><Relationship Id="rId23" Type="http://schemas.openxmlformats.org/officeDocument/2006/relationships/image" Target="../media/image54.jpeg"/><Relationship Id="rId10" Type="http://schemas.openxmlformats.org/officeDocument/2006/relationships/image" Target="../media/image42.jpeg"/><Relationship Id="rId19" Type="http://schemas.openxmlformats.org/officeDocument/2006/relationships/image" Target="../media/image50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Relationship Id="rId14" Type="http://schemas.openxmlformats.org/officeDocument/2006/relationships/image" Target="../media/image46.jpeg"/><Relationship Id="rId22" Type="http://schemas.openxmlformats.org/officeDocument/2006/relationships/image" Target="../media/image5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2.jpeg"/><Relationship Id="rId7" Type="http://schemas.openxmlformats.org/officeDocument/2006/relationships/image" Target="../media/image59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11" Type="http://schemas.openxmlformats.org/officeDocument/2006/relationships/image" Target="../media/image63.gif"/><Relationship Id="rId5" Type="http://schemas.openxmlformats.org/officeDocument/2006/relationships/image" Target="../media/image57.jpeg"/><Relationship Id="rId10" Type="http://schemas.openxmlformats.org/officeDocument/2006/relationships/image" Target="../media/image62.png"/><Relationship Id="rId4" Type="http://schemas.openxmlformats.org/officeDocument/2006/relationships/image" Target="../media/image56.jpeg"/><Relationship Id="rId9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000496" y="1000108"/>
            <a:ext cx="298511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>
                <a:latin typeface="Lucida Calligraphy" pitchFamily="66" charset="0"/>
              </a:rPr>
              <a:t>Une balade</a:t>
            </a:r>
          </a:p>
          <a:p>
            <a:endParaRPr lang="fr-FR" sz="3600" b="1" dirty="0" smtClean="0">
              <a:latin typeface="Lucida Calligraphy" pitchFamily="66" charset="0"/>
            </a:endParaRPr>
          </a:p>
          <a:p>
            <a:r>
              <a:rPr lang="fr-FR" sz="3600" b="1" dirty="0" smtClean="0">
                <a:latin typeface="Lucida Calligraphy" pitchFamily="66" charset="0"/>
              </a:rPr>
              <a:t>      </a:t>
            </a:r>
          </a:p>
          <a:p>
            <a:r>
              <a:rPr lang="fr-FR" sz="3600" b="1" dirty="0" smtClean="0">
                <a:latin typeface="Lucida Calligraphy" pitchFamily="66" charset="0"/>
              </a:rPr>
              <a:t>     en</a:t>
            </a:r>
            <a:endParaRPr lang="fr-FR" sz="3600" b="1" dirty="0">
              <a:latin typeface="Lucida Calligraphy" pitchFamily="66" charset="0"/>
            </a:endParaRPr>
          </a:p>
        </p:txBody>
      </p:sp>
    </p:spTree>
  </p:cSld>
  <p:clrMapOvr>
    <a:masterClrMapping/>
  </p:clrMapOvr>
  <p:transition advTm="2000">
    <p:sndAc>
      <p:stSnd loop="1">
        <p:snd r:embed="rId2" name="bretag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Image 38" descr="ruines du manoir de Saint Pol Roux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928670"/>
            <a:ext cx="5429288" cy="5715016"/>
          </a:xfrm>
          <a:prstGeom prst="rect">
            <a:avLst/>
          </a:prstGeom>
        </p:spPr>
      </p:pic>
      <p:sp>
        <p:nvSpPr>
          <p:cNvPr id="63" name="Rectangle 62"/>
          <p:cNvSpPr/>
          <p:nvPr/>
        </p:nvSpPr>
        <p:spPr>
          <a:xfrm>
            <a:off x="4143372" y="1785926"/>
            <a:ext cx="30718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L'oisiveté de la jeunesse prépare tourments pour la vieillesse. </a:t>
            </a:r>
            <a:endParaRPr lang="fr-FR" dirty="0"/>
          </a:p>
        </p:txBody>
      </p:sp>
      <p:pic>
        <p:nvPicPr>
          <p:cNvPr id="38" name="Image 37" descr="Image3.png"/>
          <p:cNvPicPr>
            <a:picLocks noChangeAspect="1"/>
          </p:cNvPicPr>
          <p:nvPr/>
        </p:nvPicPr>
        <p:blipFill>
          <a:blip r:embed="rId3"/>
          <a:srcRect l="782" t="1034" r="782"/>
          <a:stretch>
            <a:fillRect/>
          </a:stretch>
        </p:blipFill>
        <p:spPr>
          <a:xfrm>
            <a:off x="0" y="-87851"/>
            <a:ext cx="9144000" cy="6945851"/>
          </a:xfrm>
          <a:prstGeom prst="rect">
            <a:avLst/>
          </a:prstGeom>
        </p:spPr>
      </p:pic>
      <p:pic>
        <p:nvPicPr>
          <p:cNvPr id="14" name="Image 13" descr="Fort-la-Latt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903" y="1393368"/>
            <a:ext cx="7199704" cy="5031022"/>
          </a:xfrm>
          <a:prstGeom prst="rect">
            <a:avLst/>
          </a:prstGeom>
        </p:spPr>
      </p:pic>
      <p:sp>
        <p:nvSpPr>
          <p:cNvPr id="62" name="Rectangle 61"/>
          <p:cNvSpPr/>
          <p:nvPr/>
        </p:nvSpPr>
        <p:spPr>
          <a:xfrm>
            <a:off x="1714480" y="1928802"/>
            <a:ext cx="58579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0000FF"/>
                </a:solidFill>
                <a:latin typeface="Verdana" pitchFamily="34" charset="0"/>
              </a:rPr>
              <a:t>Il n'est homme ni chose sans son défaut, et souvent ils en ont deux ou trois.</a:t>
            </a:r>
            <a:r>
              <a:rPr lang="fr-FR" b="1" dirty="0" smtClean="0">
                <a:solidFill>
                  <a:srgbClr val="000080"/>
                </a:solidFill>
                <a:latin typeface="Verdana" pitchFamily="34" charset="0"/>
              </a:rPr>
              <a:t> </a:t>
            </a:r>
            <a:endParaRPr lang="fr-FR" dirty="0"/>
          </a:p>
        </p:txBody>
      </p:sp>
      <p:pic>
        <p:nvPicPr>
          <p:cNvPr id="15" name="Image 14" descr="Image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7903" y="1393368"/>
            <a:ext cx="7199704" cy="5031022"/>
          </a:xfrm>
          <a:prstGeom prst="rect">
            <a:avLst/>
          </a:prstGeom>
        </p:spPr>
      </p:pic>
      <p:sp>
        <p:nvSpPr>
          <p:cNvPr id="61" name="Rectangle 60"/>
          <p:cNvSpPr/>
          <p:nvPr/>
        </p:nvSpPr>
        <p:spPr>
          <a:xfrm>
            <a:off x="1928794" y="1928802"/>
            <a:ext cx="5143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latin typeface="Verdana" pitchFamily="34" charset="0"/>
              </a:rPr>
              <a:t>Idiot fini s'il sait se taire à l'air d'un homme sage.</a:t>
            </a:r>
            <a:endParaRPr lang="fr-FR" dirty="0"/>
          </a:p>
        </p:txBody>
      </p:sp>
      <p:pic>
        <p:nvPicPr>
          <p:cNvPr id="16" name="Image 15" descr="Image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7903" y="1393368"/>
            <a:ext cx="7199704" cy="5031022"/>
          </a:xfrm>
          <a:prstGeom prst="rect">
            <a:avLst/>
          </a:prstGeom>
        </p:spPr>
      </p:pic>
      <p:sp>
        <p:nvSpPr>
          <p:cNvPr id="60" name="Rectangle 59"/>
          <p:cNvSpPr/>
          <p:nvPr/>
        </p:nvSpPr>
        <p:spPr>
          <a:xfrm>
            <a:off x="2000232" y="2214554"/>
            <a:ext cx="58578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0000FF"/>
                </a:solidFill>
                <a:latin typeface="Verdana" pitchFamily="34" charset="0"/>
              </a:rPr>
              <a:t>Faute de froment, les alouettes font leur nid dans le seigle</a:t>
            </a:r>
            <a:endParaRPr lang="fr-FR" dirty="0"/>
          </a:p>
        </p:txBody>
      </p:sp>
      <p:pic>
        <p:nvPicPr>
          <p:cNvPr id="17" name="Image 16" descr="Image3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7903" y="1393368"/>
            <a:ext cx="7199704" cy="5031022"/>
          </a:xfrm>
          <a:prstGeom prst="rect">
            <a:avLst/>
          </a:prstGeom>
        </p:spPr>
      </p:pic>
      <p:sp>
        <p:nvSpPr>
          <p:cNvPr id="59" name="Rectangle 58"/>
          <p:cNvSpPr/>
          <p:nvPr/>
        </p:nvSpPr>
        <p:spPr>
          <a:xfrm>
            <a:off x="1571604" y="2285992"/>
            <a:ext cx="62150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latin typeface="Verdana" pitchFamily="34" charset="0"/>
              </a:rPr>
              <a:t>E</a:t>
            </a:r>
            <a:r>
              <a:rPr lang="fr-FR" b="1" dirty="0" smtClean="0">
                <a:solidFill>
                  <a:srgbClr val="000080"/>
                </a:solidFill>
                <a:latin typeface="Verdana" pitchFamily="34" charset="0"/>
              </a:rPr>
              <a:t>tre pauvre n'est pas un péché ; mieux vaut cependant l'éviter. </a:t>
            </a:r>
            <a:endParaRPr lang="fr-FR" dirty="0"/>
          </a:p>
        </p:txBody>
      </p:sp>
      <p:pic>
        <p:nvPicPr>
          <p:cNvPr id="18" name="Image 17" descr="Image4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7903" y="1393368"/>
            <a:ext cx="7199704" cy="5031022"/>
          </a:xfrm>
          <a:prstGeom prst="rect">
            <a:avLst/>
          </a:prstGeom>
        </p:spPr>
      </p:pic>
      <p:sp>
        <p:nvSpPr>
          <p:cNvPr id="58" name="Rectangle 57"/>
          <p:cNvSpPr/>
          <p:nvPr/>
        </p:nvSpPr>
        <p:spPr>
          <a:xfrm>
            <a:off x="1785918" y="2786058"/>
            <a:ext cx="56435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Entre le vieillard et l'enfant, il n'y a que la vie. Et la vie est si peu !</a:t>
            </a:r>
            <a:endParaRPr lang="fr-FR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9" name="Image 18" descr="Image5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7903" y="1393368"/>
            <a:ext cx="7199704" cy="5031022"/>
          </a:xfrm>
          <a:prstGeom prst="rect">
            <a:avLst/>
          </a:prstGeom>
        </p:spPr>
      </p:pic>
      <p:sp>
        <p:nvSpPr>
          <p:cNvPr id="57" name="Rectangle 56"/>
          <p:cNvSpPr/>
          <p:nvPr/>
        </p:nvSpPr>
        <p:spPr>
          <a:xfrm>
            <a:off x="2143108" y="221455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chemeClr val="accent6">
                    <a:lumMod val="75000"/>
                  </a:schemeClr>
                </a:solidFill>
                <a:latin typeface="Verdana" pitchFamily="34" charset="0"/>
              </a:rPr>
              <a:t>Désir de Dieu et désir de l'homme sont deux.</a:t>
            </a:r>
            <a:endParaRPr lang="fr-FR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" name="Image 19" descr="Image6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07903" y="1393368"/>
            <a:ext cx="7199704" cy="5031022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>
            <a:off x="1500166" y="2071678"/>
            <a:ext cx="60721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0000FF"/>
                </a:solidFill>
                <a:latin typeface="Verdana" pitchFamily="34" charset="0"/>
              </a:rPr>
              <a:t>Du feu avec du bois sec et du travail avec des gens dociles, voilà choses faciles.</a:t>
            </a:r>
            <a:r>
              <a:rPr lang="fr-FR" b="1" dirty="0" smtClean="0">
                <a:solidFill>
                  <a:srgbClr val="A40004"/>
                </a:solidFill>
                <a:latin typeface="Verdana" pitchFamily="34" charset="0"/>
              </a:rPr>
              <a:t> </a:t>
            </a:r>
            <a:endParaRPr lang="fr-FR" dirty="0"/>
          </a:p>
        </p:txBody>
      </p:sp>
      <p:pic>
        <p:nvPicPr>
          <p:cNvPr id="21" name="Image 20" descr="Image7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00099" y="1393368"/>
            <a:ext cx="7199704" cy="5031022"/>
          </a:xfrm>
          <a:prstGeom prst="rect">
            <a:avLst/>
          </a:prstGeom>
        </p:spPr>
      </p:pic>
      <p:sp>
        <p:nvSpPr>
          <p:cNvPr id="55" name="Rectangle 54"/>
          <p:cNvSpPr/>
          <p:nvPr/>
        </p:nvSpPr>
        <p:spPr>
          <a:xfrm>
            <a:off x="1142976" y="2071678"/>
            <a:ext cx="49291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000080"/>
                </a:solidFill>
                <a:latin typeface="Verdana" pitchFamily="34" charset="0"/>
              </a:rPr>
              <a:t>Cinq minutes de santé font du bien au malade.</a:t>
            </a:r>
            <a:endParaRPr lang="fr-FR" dirty="0"/>
          </a:p>
        </p:txBody>
      </p:sp>
      <p:pic>
        <p:nvPicPr>
          <p:cNvPr id="64" name="Image 63" descr="Image7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00100" y="1428736"/>
            <a:ext cx="7199704" cy="5031022"/>
          </a:xfrm>
          <a:prstGeom prst="rect">
            <a:avLst/>
          </a:prstGeom>
        </p:spPr>
      </p:pic>
      <p:sp>
        <p:nvSpPr>
          <p:cNvPr id="65" name="Rectangle 64"/>
          <p:cNvSpPr/>
          <p:nvPr/>
        </p:nvSpPr>
        <p:spPr>
          <a:xfrm>
            <a:off x="1142977" y="2107046"/>
            <a:ext cx="49291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000080"/>
                </a:solidFill>
                <a:latin typeface="Verdana" pitchFamily="34" charset="0"/>
              </a:rPr>
              <a:t>Cinq minutes de santé font du bien au malade.</a:t>
            </a:r>
            <a:endParaRPr lang="fr-FR" dirty="0"/>
          </a:p>
        </p:txBody>
      </p:sp>
      <p:pic>
        <p:nvPicPr>
          <p:cNvPr id="22" name="Image 21" descr="Image8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7903" y="1393368"/>
            <a:ext cx="7204251" cy="5031022"/>
          </a:xfrm>
          <a:prstGeom prst="rect">
            <a:avLst/>
          </a:prstGeom>
        </p:spPr>
      </p:pic>
      <p:sp>
        <p:nvSpPr>
          <p:cNvPr id="54" name="Rectangle 53"/>
          <p:cNvSpPr/>
          <p:nvPr/>
        </p:nvSpPr>
        <p:spPr>
          <a:xfrm>
            <a:off x="1071538" y="2928934"/>
            <a:ext cx="52149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latin typeface="Verdana" pitchFamily="34" charset="0"/>
              </a:rPr>
              <a:t>Celui qui a le bout de la langue tranchant se doit d'avoir la bord de la tête dur.</a:t>
            </a:r>
            <a:endParaRPr lang="fr-FR" dirty="0"/>
          </a:p>
        </p:txBody>
      </p:sp>
      <p:pic>
        <p:nvPicPr>
          <p:cNvPr id="23" name="Image 22" descr="Image9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07904" y="1418796"/>
            <a:ext cx="7132792" cy="4981210"/>
          </a:xfrm>
          <a:prstGeom prst="rect">
            <a:avLst/>
          </a:prstGeom>
        </p:spPr>
      </p:pic>
      <p:sp>
        <p:nvSpPr>
          <p:cNvPr id="53" name="Rectangle 52"/>
          <p:cNvSpPr/>
          <p:nvPr/>
        </p:nvSpPr>
        <p:spPr>
          <a:xfrm>
            <a:off x="2428860" y="571501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latin typeface="Verdana" pitchFamily="34" charset="0"/>
              </a:rPr>
              <a:t>C</a:t>
            </a:r>
            <a:r>
              <a:rPr lang="fr-FR" b="1" dirty="0" smtClean="0">
                <a:solidFill>
                  <a:srgbClr val="000080"/>
                </a:solidFill>
                <a:latin typeface="Verdana" pitchFamily="34" charset="0"/>
              </a:rPr>
              <a:t>hair de chrétien se raccommode d'elle-même</a:t>
            </a:r>
            <a:endParaRPr lang="fr-FR" dirty="0"/>
          </a:p>
        </p:txBody>
      </p:sp>
      <p:pic>
        <p:nvPicPr>
          <p:cNvPr id="24" name="Image 23" descr="Image10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07904" y="1425153"/>
            <a:ext cx="7132792" cy="4968757"/>
          </a:xfrm>
          <a:prstGeom prst="rect">
            <a:avLst/>
          </a:prstGeom>
        </p:spPr>
      </p:pic>
      <p:sp>
        <p:nvSpPr>
          <p:cNvPr id="52" name="Rectangle 51"/>
          <p:cNvSpPr/>
          <p:nvPr/>
        </p:nvSpPr>
        <p:spPr>
          <a:xfrm>
            <a:off x="2357422" y="221455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latin typeface="Verdana" pitchFamily="34" charset="0"/>
              </a:rPr>
              <a:t>Il n'est pas d'hiver à qui est resté dans le ventre de sa mère.</a:t>
            </a:r>
            <a:endParaRPr lang="fr-FR" dirty="0"/>
          </a:p>
        </p:txBody>
      </p:sp>
      <p:pic>
        <p:nvPicPr>
          <p:cNvPr id="25" name="Image 24" descr="Image11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07903" y="1393368"/>
            <a:ext cx="7208626" cy="5031022"/>
          </a:xfrm>
          <a:prstGeom prst="rect">
            <a:avLst/>
          </a:prstGeom>
        </p:spPr>
      </p:pic>
      <p:sp>
        <p:nvSpPr>
          <p:cNvPr id="51" name="Rectangle 50"/>
          <p:cNvSpPr/>
          <p:nvPr/>
        </p:nvSpPr>
        <p:spPr>
          <a:xfrm>
            <a:off x="1643042" y="2071678"/>
            <a:ext cx="600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0000FF"/>
                </a:solidFill>
                <a:latin typeface="Verdana" pitchFamily="34" charset="0"/>
              </a:rPr>
              <a:t>C'est la nuit qu'</a:t>
            </a:r>
            <a:r>
              <a:rPr lang="fr-FR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Verdana" pitchFamily="34" charset="0"/>
              </a:rPr>
              <a:t>on prend </a:t>
            </a:r>
            <a:r>
              <a:rPr lang="fr-FR" b="1" dirty="0" smtClean="0">
                <a:solidFill>
                  <a:srgbClr val="0000FF"/>
                </a:solidFill>
                <a:latin typeface="Verdana" pitchFamily="34" charset="0"/>
              </a:rPr>
              <a:t>les anguilles. Attendre a du b</a:t>
            </a:r>
            <a:r>
              <a:rPr lang="fr-FR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Verdana" pitchFamily="34" charset="0"/>
              </a:rPr>
              <a:t>on, que</a:t>
            </a:r>
            <a:r>
              <a:rPr lang="fr-FR" b="1" dirty="0" smtClean="0">
                <a:solidFill>
                  <a:srgbClr val="0000FF"/>
                </a:solidFill>
                <a:latin typeface="Verdana" pitchFamily="34" charset="0"/>
              </a:rPr>
              <a:t>lquefois.</a:t>
            </a:r>
            <a:endParaRPr lang="fr-FR" dirty="0"/>
          </a:p>
        </p:txBody>
      </p:sp>
      <p:pic>
        <p:nvPicPr>
          <p:cNvPr id="26" name="Image 25" descr="Image13.jp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00099" y="1393368"/>
            <a:ext cx="7216836" cy="5031022"/>
          </a:xfrm>
          <a:prstGeom prst="rect">
            <a:avLst/>
          </a:prstGeom>
        </p:spPr>
      </p:pic>
      <p:sp>
        <p:nvSpPr>
          <p:cNvPr id="50" name="Rectangle 49"/>
          <p:cNvSpPr/>
          <p:nvPr/>
        </p:nvSpPr>
        <p:spPr>
          <a:xfrm>
            <a:off x="1785918" y="207167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latin typeface="Verdana" pitchFamily="34" charset="0"/>
              </a:rPr>
              <a:t>C</a:t>
            </a:r>
            <a:r>
              <a:rPr lang="fr-FR" b="1" dirty="0" smtClean="0">
                <a:solidFill>
                  <a:srgbClr val="000080"/>
                </a:solidFill>
                <a:latin typeface="Verdana" pitchFamily="34" charset="0"/>
              </a:rPr>
              <a:t>elui qui ne risque rien ne perd ni ne gagne.</a:t>
            </a:r>
            <a:r>
              <a:rPr lang="fr-FR" b="1" dirty="0" smtClean="0">
                <a:solidFill>
                  <a:srgbClr val="A40004"/>
                </a:solidFill>
                <a:latin typeface="Verdana" pitchFamily="34" charset="0"/>
              </a:rPr>
              <a:t> </a:t>
            </a:r>
            <a:endParaRPr lang="fr-FR" dirty="0"/>
          </a:p>
        </p:txBody>
      </p:sp>
      <p:pic>
        <p:nvPicPr>
          <p:cNvPr id="27" name="Image 26" descr="Image14.jp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00099" y="1428736"/>
            <a:ext cx="7216837" cy="4961738"/>
          </a:xfrm>
          <a:prstGeom prst="rect">
            <a:avLst/>
          </a:prstGeom>
        </p:spPr>
      </p:pic>
      <p:sp>
        <p:nvSpPr>
          <p:cNvPr id="49" name="Rectangle 48"/>
          <p:cNvSpPr/>
          <p:nvPr/>
        </p:nvSpPr>
        <p:spPr>
          <a:xfrm>
            <a:off x="1428728" y="178592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0000FF"/>
                </a:solidFill>
                <a:latin typeface="Verdana" pitchFamily="34" charset="0"/>
              </a:rPr>
              <a:t>Celui qui est bien vu des femmes n'a ni faim, ni soif.</a:t>
            </a:r>
            <a:endParaRPr lang="fr-FR" dirty="0"/>
          </a:p>
        </p:txBody>
      </p:sp>
      <p:pic>
        <p:nvPicPr>
          <p:cNvPr id="28" name="Image 27" descr="Image16.jp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07903" y="1388147"/>
            <a:ext cx="7199705" cy="5041249"/>
          </a:xfrm>
          <a:prstGeom prst="rect">
            <a:avLst/>
          </a:prstGeom>
        </p:spPr>
      </p:pic>
      <p:sp>
        <p:nvSpPr>
          <p:cNvPr id="48" name="Rectangle 47"/>
          <p:cNvSpPr/>
          <p:nvPr/>
        </p:nvSpPr>
        <p:spPr>
          <a:xfrm>
            <a:off x="1142976" y="292893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latin typeface="Verdana" pitchFamily="34" charset="0"/>
              </a:rPr>
              <a:t>Celui qui est maître de sa soif est maître de sa santé.</a:t>
            </a:r>
            <a:endParaRPr lang="fr-FR" dirty="0"/>
          </a:p>
        </p:txBody>
      </p:sp>
      <p:pic>
        <p:nvPicPr>
          <p:cNvPr id="29" name="Image 28" descr="Image17.jp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07903" y="1393368"/>
            <a:ext cx="7199704" cy="5031022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3357554" y="18573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latin typeface="Verdana" pitchFamily="34" charset="0"/>
              </a:rPr>
              <a:t>Cel</a:t>
            </a:r>
            <a:r>
              <a:rPr lang="fr-FR" b="1" dirty="0" smtClean="0">
                <a:solidFill>
                  <a:schemeClr val="bg1"/>
                </a:solidFill>
                <a:latin typeface="Verdana" pitchFamily="34" charset="0"/>
              </a:rPr>
              <a:t>ui qui </a:t>
            </a:r>
            <a:r>
              <a:rPr lang="fr-FR" b="1" dirty="0" smtClean="0">
                <a:latin typeface="Verdana" pitchFamily="34" charset="0"/>
              </a:rPr>
              <a:t>suit sa tête, suit la tête d'un </a:t>
            </a:r>
            <a:r>
              <a:rPr lang="fr-FR" b="1" dirty="0" smtClean="0">
                <a:solidFill>
                  <a:schemeClr val="bg1"/>
                </a:solidFill>
                <a:latin typeface="Verdana" pitchFamily="34" charset="0"/>
              </a:rPr>
              <a:t>âne.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30" name="Image 29" descr="Image18.jp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07903" y="1393368"/>
            <a:ext cx="7199704" cy="5031022"/>
          </a:xfrm>
          <a:prstGeom prst="rect">
            <a:avLst/>
          </a:prstGeom>
        </p:spPr>
      </p:pic>
      <p:sp>
        <p:nvSpPr>
          <p:cNvPr id="46" name="Rectangle 45"/>
          <p:cNvSpPr/>
          <p:nvPr/>
        </p:nvSpPr>
        <p:spPr>
          <a:xfrm>
            <a:off x="1142976" y="207167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latin typeface="Verdana" pitchFamily="34" charset="0"/>
              </a:rPr>
              <a:t>Celui qui aime les chats a une belle femme.</a:t>
            </a:r>
            <a:endParaRPr lang="fr-FR" dirty="0"/>
          </a:p>
        </p:txBody>
      </p:sp>
      <p:pic>
        <p:nvPicPr>
          <p:cNvPr id="31" name="Image 30" descr="Image19.jp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07904" y="1285860"/>
            <a:ext cx="7212896" cy="5138530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2285984" y="192880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0000FF"/>
                </a:solidFill>
                <a:latin typeface="Verdana" pitchFamily="34" charset="0"/>
              </a:rPr>
              <a:t>Celui qui ne fait pas plaisir en arrivant, fait plaisir en partant.</a:t>
            </a:r>
            <a:r>
              <a:rPr lang="fr-FR" b="1" dirty="0" smtClean="0">
                <a:solidFill>
                  <a:srgbClr val="A40004"/>
                </a:solidFill>
                <a:latin typeface="Verdana" pitchFamily="34" charset="0"/>
              </a:rPr>
              <a:t> </a:t>
            </a:r>
            <a:endParaRPr lang="fr-FR" dirty="0"/>
          </a:p>
        </p:txBody>
      </p:sp>
      <p:pic>
        <p:nvPicPr>
          <p:cNvPr id="33" name="Image 32" descr="Image21.jp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071539" y="1393368"/>
            <a:ext cx="7143800" cy="5031022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2357422" y="214311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rPr>
              <a:t>Bons restants sont toujours bons à avoir.</a:t>
            </a:r>
            <a:endParaRPr lang="fr-FR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4" name="Image 33" descr="Image22.jp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071539" y="1285860"/>
            <a:ext cx="7143800" cy="5138530"/>
          </a:xfrm>
          <a:prstGeom prst="rect">
            <a:avLst/>
          </a:prstGeom>
        </p:spPr>
      </p:pic>
      <p:sp>
        <p:nvSpPr>
          <p:cNvPr id="42" name="Rectangle 41"/>
          <p:cNvSpPr/>
          <p:nvPr/>
        </p:nvSpPr>
        <p:spPr>
          <a:xfrm>
            <a:off x="2571736" y="1785926"/>
            <a:ext cx="4216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Verdana" pitchFamily="34" charset="0"/>
              </a:rPr>
              <a:t>Beaucoup de gens, peu d'aide. 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35" name="Image 34" descr="le port d'Erquy.jp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071538" y="1214422"/>
            <a:ext cx="7215238" cy="5209968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4572000" y="1785926"/>
            <a:ext cx="32146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0000FF"/>
                </a:solidFill>
                <a:latin typeface="Verdana" pitchFamily="34" charset="0"/>
              </a:rPr>
              <a:t>Après être fatigué on va encore loin.</a:t>
            </a:r>
            <a:endParaRPr lang="fr-FR" dirty="0"/>
          </a:p>
        </p:txBody>
      </p:sp>
      <p:pic>
        <p:nvPicPr>
          <p:cNvPr id="36" name="Image 35" descr="Image2.jp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001436" y="1428736"/>
            <a:ext cx="7213902" cy="4961738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1928794" y="2000240"/>
            <a:ext cx="45320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Verdana" pitchFamily="34" charset="0"/>
              </a:rPr>
              <a:t>Appauvrir un pauvre est difficile. 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2" name="Image 11" descr="Image-84-copie-1.png"/>
          <p:cNvPicPr>
            <a:picLocks noChangeAspect="1"/>
          </p:cNvPicPr>
          <p:nvPr/>
        </p:nvPicPr>
        <p:blipFill>
          <a:blip r:embed="rId26"/>
          <a:srcRect l="391" t="521" r="783"/>
          <a:stretch>
            <a:fillRect/>
          </a:stretch>
        </p:blipFill>
        <p:spPr>
          <a:xfrm>
            <a:off x="0" y="-58112"/>
            <a:ext cx="714348" cy="6916112"/>
          </a:xfrm>
          <a:prstGeom prst="rect">
            <a:avLst/>
          </a:prstGeom>
        </p:spPr>
      </p:pic>
      <p:pic>
        <p:nvPicPr>
          <p:cNvPr id="11" name="Image 10" descr="Image1.png"/>
          <p:cNvPicPr>
            <a:picLocks noChangeAspect="1"/>
          </p:cNvPicPr>
          <p:nvPr/>
        </p:nvPicPr>
        <p:blipFill>
          <a:blip r:embed="rId27">
            <a:lum bright="-20000"/>
          </a:blip>
          <a:srcRect b="113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7" name="Ruban courbé vers le bas 36"/>
          <p:cNvSpPr/>
          <p:nvPr/>
        </p:nvSpPr>
        <p:spPr>
          <a:xfrm>
            <a:off x="0" y="0"/>
            <a:ext cx="4214810" cy="1285860"/>
          </a:xfrm>
          <a:prstGeom prst="ellipseRibbon">
            <a:avLst>
              <a:gd name="adj1" fmla="val 25000"/>
              <a:gd name="adj2" fmla="val 49239"/>
              <a:gd name="adj3" fmla="val 12500"/>
            </a:avLst>
          </a:prstGeom>
          <a:blipFill>
            <a:blip r:embed="rId28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rgbClr val="FFFF00"/>
                </a:solidFill>
              </a:rPr>
              <a:t>Les cotes </a:t>
            </a:r>
            <a:r>
              <a:rPr lang="fr-FR" sz="2400" dirty="0" smtClean="0"/>
              <a:t>d’Armor</a:t>
            </a:r>
            <a:endParaRPr lang="fr-FR" sz="2400" dirty="0"/>
          </a:p>
        </p:txBody>
      </p:sp>
    </p:spTree>
  </p:cSld>
  <p:clrMapOvr>
    <a:masterClrMapping/>
  </p:clrMapOvr>
  <p:transition advTm="17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800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2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20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6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9000"/>
                            </p:stCondLst>
                            <p:childTnLst>
                              <p:par>
                                <p:cTn id="60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3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6000"/>
                            </p:stCondLst>
                            <p:childTnLst>
                              <p:par>
                                <p:cTn id="6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9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0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3000"/>
                            </p:stCondLst>
                            <p:childTnLst>
                              <p:par>
                                <p:cTn id="74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6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7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4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6" dur="1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7000"/>
                            </p:stCondLst>
                            <p:childTnLst>
                              <p:par>
                                <p:cTn id="88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0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1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3" dur="1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4000"/>
                            </p:stCondLst>
                            <p:childTnLst>
                              <p:par>
                                <p:cTn id="9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7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8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0" dur="1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1000"/>
                            </p:stCondLst>
                            <p:childTnLst>
                              <p:par>
                                <p:cTn id="102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4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5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7" dur="1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8000"/>
                            </p:stCondLst>
                            <p:childTnLst>
                              <p:par>
                                <p:cTn id="10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2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4" dur="1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0"/>
                            </p:stCondLst>
                            <p:childTnLst>
                              <p:par>
                                <p:cTn id="116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8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9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1" dur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2000"/>
                            </p:stCondLst>
                            <p:childTnLst>
                              <p:par>
                                <p:cTn id="12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5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6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8" dur="1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19000"/>
                            </p:stCondLst>
                            <p:childTnLst>
                              <p:par>
                                <p:cTn id="130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2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3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5" dur="1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26000"/>
                            </p:stCondLst>
                            <p:childTnLst>
                              <p:par>
                                <p:cTn id="13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9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0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2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33000"/>
                            </p:stCondLst>
                            <p:childTnLst>
                              <p:par>
                                <p:cTn id="144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6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7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9" dur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40000"/>
                            </p:stCondLst>
                            <p:childTnLst>
                              <p:par>
                                <p:cTn id="15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3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4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6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47000"/>
                            </p:stCondLst>
                            <p:childTnLst>
                              <p:par>
                                <p:cTn id="158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0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1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3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54000"/>
                            </p:stCondLst>
                            <p:childTnLst>
                              <p:par>
                                <p:cTn id="16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7" dur="1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8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0" dur="1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2" grpId="0"/>
      <p:bldP spid="61" grpId="0"/>
      <p:bldP spid="60" grpId="0"/>
      <p:bldP spid="59" grpId="0"/>
      <p:bldP spid="58" grpId="0"/>
      <p:bldP spid="57" grpId="0"/>
      <p:bldP spid="56" grpId="0"/>
      <p:bldP spid="55" grpId="0"/>
      <p:bldP spid="65" grpId="0"/>
      <p:bldP spid="54" grpId="0"/>
      <p:bldP spid="53" grpId="0"/>
      <p:bldP spid="52" grpId="0"/>
      <p:bldP spid="51" grpId="0"/>
      <p:bldP spid="50" grpId="0"/>
      <p:bldP spid="49" grpId="0"/>
      <p:bldP spid="48" grpId="0"/>
      <p:bldP spid="47" grpId="0"/>
      <p:bldP spid="46" grpId="0"/>
      <p:bldP spid="45" grpId="0"/>
      <p:bldP spid="43" grpId="0"/>
      <p:bldP spid="42" grpId="0"/>
      <p:bldP spid="41" grpId="0"/>
      <p:bldP spid="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r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1" y="928670"/>
            <a:ext cx="6929486" cy="528641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317085" y="207167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chemeClr val="accent5">
                    <a:lumMod val="75000"/>
                  </a:schemeClr>
                </a:solidFill>
              </a:rPr>
              <a:t>L'oisiveté de la jeunesse prépare tourments pour la vieillesse</a:t>
            </a:r>
            <a:endParaRPr lang="fr-FR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89" y="943631"/>
            <a:ext cx="6929487" cy="5236091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4572000" y="1500174"/>
            <a:ext cx="3143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accent4">
                    <a:lumMod val="75000"/>
                  </a:schemeClr>
                </a:solidFill>
              </a:rPr>
              <a:t>Il est plus décent d'avoir un grand nez que deux petits. </a:t>
            </a:r>
            <a:endParaRPr lang="fr-FR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Image 3" descr="Image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291" y="928670"/>
            <a:ext cx="6929486" cy="5286412"/>
          </a:xfrm>
          <a:prstGeom prst="rect">
            <a:avLst/>
          </a:prstGeom>
        </p:spPr>
      </p:pic>
      <p:pic>
        <p:nvPicPr>
          <p:cNvPr id="9" name="Image 8" descr="Image6.png"/>
          <p:cNvPicPr>
            <a:picLocks noChangeAspect="1"/>
          </p:cNvPicPr>
          <p:nvPr/>
        </p:nvPicPr>
        <p:blipFill>
          <a:blip r:embed="rId5"/>
          <a:srcRect l="782" t="852" r="782" b="1033"/>
          <a:stretch>
            <a:fillRect/>
          </a:stretch>
        </p:blipFill>
        <p:spPr>
          <a:xfrm>
            <a:off x="0" y="-1"/>
            <a:ext cx="9144000" cy="689435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245779" y="1928802"/>
            <a:ext cx="4469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Il n'est pas de foyer sans accès de colère. 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6" name="Parchemin vertical 5"/>
          <p:cNvSpPr/>
          <p:nvPr/>
        </p:nvSpPr>
        <p:spPr>
          <a:xfrm>
            <a:off x="0" y="0"/>
            <a:ext cx="1785918" cy="1857364"/>
          </a:xfrm>
          <a:prstGeom prst="verticalScroll">
            <a:avLst>
              <a:gd name="adj" fmla="val 19015"/>
            </a:avLst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Auray</a:t>
            </a:r>
            <a:endParaRPr lang="fr-FR" sz="2400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3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ancien village de pêcheurs, près de Kerlou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1320685"/>
            <a:ext cx="7222640" cy="5537315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2285984" y="2071678"/>
            <a:ext cx="37862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</a:rPr>
              <a:t>Pour faire un bon ménage, il faut que la mère soit plus âgée que le père.</a:t>
            </a:r>
            <a:endParaRPr lang="fr-FR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Image 3" descr="Concarneau,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7" y="1305859"/>
            <a:ext cx="7222640" cy="5537315"/>
          </a:xfrm>
          <a:prstGeom prst="rect">
            <a:avLst/>
          </a:prstGeom>
        </p:spPr>
      </p:pic>
      <p:sp>
        <p:nvSpPr>
          <p:cNvPr id="46" name="Rectangle 45"/>
          <p:cNvSpPr/>
          <p:nvPr/>
        </p:nvSpPr>
        <p:spPr>
          <a:xfrm>
            <a:off x="2286000" y="296733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  <a:latin typeface="Verdana" pitchFamily="34" charset="0"/>
              </a:rPr>
              <a:t>Plus facile au fils de demander au père, qu'au père de demander au fils. </a:t>
            </a:r>
            <a:endParaRPr lang="fr-FR" dirty="0">
              <a:solidFill>
                <a:srgbClr val="FFFF00"/>
              </a:solidFill>
            </a:endParaRPr>
          </a:p>
        </p:txBody>
      </p:sp>
      <p:pic>
        <p:nvPicPr>
          <p:cNvPr id="5" name="Image 4" descr="fort du Taureau,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2976" y="1328205"/>
            <a:ext cx="7222641" cy="5498404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2214546" y="221455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chemeClr val="accent4">
                    <a:lumMod val="50000"/>
                  </a:schemeClr>
                </a:solidFill>
                <a:latin typeface="Verdana" pitchFamily="34" charset="0"/>
              </a:rPr>
              <a:t>On ne jette pas le coffre au feu parce que la clef est perdue. </a:t>
            </a:r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6" name="Image 5" descr="Guysseni. Les géants de pierre montent une garde vigilante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2976" y="1281319"/>
            <a:ext cx="7222641" cy="5580049"/>
          </a:xfrm>
          <a:prstGeom prst="rect">
            <a:avLst/>
          </a:prstGeom>
        </p:spPr>
      </p:pic>
      <p:sp>
        <p:nvSpPr>
          <p:cNvPr id="44" name="Rectangle 43"/>
          <p:cNvSpPr/>
          <p:nvPr/>
        </p:nvSpPr>
        <p:spPr>
          <a:xfrm>
            <a:off x="3143240" y="2143116"/>
            <a:ext cx="33575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0000FF"/>
                </a:solidFill>
                <a:latin typeface="Verdana" pitchFamily="34" charset="0"/>
              </a:rPr>
              <a:t>On est forcé de subir, pas d'aimer.</a:t>
            </a:r>
            <a:endParaRPr lang="fr-FR" dirty="0"/>
          </a:p>
        </p:txBody>
      </p:sp>
      <p:pic>
        <p:nvPicPr>
          <p:cNvPr id="7" name="Image 6" descr="Image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2977" y="1305859"/>
            <a:ext cx="7222640" cy="5537315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2928926" y="1928802"/>
            <a:ext cx="35718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Nous serons plus longtemps morts que pauvres. </a:t>
            </a:r>
            <a:endParaRPr lang="fr-FR" dirty="0"/>
          </a:p>
        </p:txBody>
      </p:sp>
      <p:pic>
        <p:nvPicPr>
          <p:cNvPr id="8" name="Image 7" descr="Image2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2977" y="1250233"/>
            <a:ext cx="7240886" cy="5634179"/>
          </a:xfrm>
          <a:prstGeom prst="rect">
            <a:avLst/>
          </a:prstGeom>
        </p:spPr>
      </p:pic>
      <p:sp>
        <p:nvSpPr>
          <p:cNvPr id="42" name="Rectangle 41"/>
          <p:cNvSpPr/>
          <p:nvPr/>
        </p:nvSpPr>
        <p:spPr>
          <a:xfrm>
            <a:off x="2285984" y="264318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chemeClr val="accent4">
                    <a:lumMod val="50000"/>
                  </a:schemeClr>
                </a:solidFill>
              </a:rPr>
              <a:t>Nourris </a:t>
            </a:r>
            <a:r>
              <a:rPr lang="fr-FR" b="1" dirty="0" smtClean="0"/>
              <a:t>bien ton cor</a:t>
            </a:r>
            <a:r>
              <a:rPr lang="fr-FR" b="1" dirty="0" smtClean="0">
                <a:solidFill>
                  <a:schemeClr val="accent4">
                    <a:lumMod val="50000"/>
                  </a:schemeClr>
                </a:solidFill>
              </a:rPr>
              <a:t>ps, ton âme y restera plus</a:t>
            </a:r>
            <a:r>
              <a:rPr lang="fr-FR" b="1" dirty="0" smtClean="0"/>
              <a:t> </a:t>
            </a:r>
            <a:r>
              <a:rPr lang="fr-FR" b="1" dirty="0" smtClean="0">
                <a:solidFill>
                  <a:schemeClr val="accent4">
                    <a:lumMod val="50000"/>
                  </a:schemeClr>
                </a:solidFill>
              </a:rPr>
              <a:t>lon</a:t>
            </a:r>
            <a:r>
              <a:rPr lang="fr-FR" b="1" dirty="0" smtClean="0"/>
              <a:t>gtemps. </a:t>
            </a:r>
            <a:endParaRPr lang="fr-FR" dirty="0"/>
          </a:p>
        </p:txBody>
      </p:sp>
      <p:pic>
        <p:nvPicPr>
          <p:cNvPr id="9" name="Image 8" descr="Image3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42977" y="1300868"/>
            <a:ext cx="7222640" cy="5546006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3143240" y="2143116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accent4">
                    <a:lumMod val="50000"/>
                  </a:schemeClr>
                </a:solidFill>
              </a:rPr>
              <a:t>Ne pas vendre les </a:t>
            </a:r>
            <a:r>
              <a:rPr lang="fr-FR" b="1" dirty="0" err="1" smtClean="0">
                <a:solidFill>
                  <a:schemeClr val="accent4">
                    <a:lumMod val="50000"/>
                  </a:schemeClr>
                </a:solidFill>
              </a:rPr>
              <a:t>oeufs</a:t>
            </a:r>
            <a:r>
              <a:rPr lang="fr-FR" b="1" dirty="0" smtClean="0">
                <a:solidFill>
                  <a:schemeClr val="accent4">
                    <a:lumMod val="50000"/>
                  </a:schemeClr>
                </a:solidFill>
              </a:rPr>
              <a:t> dans le cul des poules.</a:t>
            </a:r>
            <a:endParaRPr lang="fr-FR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0" name="Image 9" descr="Image24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42976" y="1285597"/>
            <a:ext cx="7222641" cy="5572403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2285984" y="4786322"/>
            <a:ext cx="45127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Mieux vaut porter sa croix que la traîner. 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1" name="Image 10" descr="Image25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42976" y="1293100"/>
            <a:ext cx="7222641" cy="5559534"/>
          </a:xfrm>
          <a:prstGeom prst="rect">
            <a:avLst/>
          </a:prstGeom>
        </p:spPr>
      </p:pic>
      <p:sp>
        <p:nvSpPr>
          <p:cNvPr id="39" name="Rectangle 38"/>
          <p:cNvSpPr/>
          <p:nvPr/>
        </p:nvSpPr>
        <p:spPr>
          <a:xfrm>
            <a:off x="4143372" y="1928802"/>
            <a:ext cx="30003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Mieux vaut de l'amour entre deux que des biens plein le foyer.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2" name="Image 11" descr="Image26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42977" y="1305859"/>
            <a:ext cx="7222640" cy="5537315"/>
          </a:xfrm>
          <a:prstGeom prst="rect">
            <a:avLst/>
          </a:prstGeom>
        </p:spPr>
      </p:pic>
      <p:sp>
        <p:nvSpPr>
          <p:cNvPr id="38" name="Rectangle 37"/>
          <p:cNvSpPr/>
          <p:nvPr/>
        </p:nvSpPr>
        <p:spPr>
          <a:xfrm>
            <a:off x="2285984" y="54292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/>
              <a:t>Mieux vaut de l'amour plein la main que des biens plein le four. </a:t>
            </a:r>
            <a:endParaRPr lang="fr-FR" dirty="0"/>
          </a:p>
        </p:txBody>
      </p:sp>
      <p:pic>
        <p:nvPicPr>
          <p:cNvPr id="13" name="Image 12" descr="ImaPont-Avenge24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42978" y="1305859"/>
            <a:ext cx="7222640" cy="5537315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2714612" y="3105835"/>
            <a:ext cx="41433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Les saouls dessouleront mais les fous ne </a:t>
            </a:r>
            <a:r>
              <a:rPr lang="fr-FR" b="1" i="1" dirty="0" err="1" smtClean="0"/>
              <a:t>défolleront</a:t>
            </a:r>
            <a:r>
              <a:rPr lang="fr-FR" b="1" dirty="0" smtClean="0"/>
              <a:t> pas. </a:t>
            </a:r>
            <a:endParaRPr lang="fr-FR" dirty="0"/>
          </a:p>
        </p:txBody>
      </p:sp>
      <p:pic>
        <p:nvPicPr>
          <p:cNvPr id="14" name="Image 13" descr="Le Manoir à Lesconils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42976" y="1285709"/>
            <a:ext cx="7222641" cy="5572403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3929058" y="1785926"/>
            <a:ext cx="32146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66"/>
                </a:solidFill>
              </a:rPr>
              <a:t>Les larmes qui coulent sont amères, mais plus amères celles qui ne coulent pas.  </a:t>
            </a:r>
            <a:endParaRPr lang="fr-FR" dirty="0">
              <a:solidFill>
                <a:srgbClr val="FF0066"/>
              </a:solidFill>
            </a:endParaRPr>
          </a:p>
        </p:txBody>
      </p:sp>
      <p:pic>
        <p:nvPicPr>
          <p:cNvPr id="15" name="Image 14" descr="Le port de Douarnenez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42977" y="1305859"/>
            <a:ext cx="7222640" cy="5537315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2428860" y="1643050"/>
            <a:ext cx="39290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7030A0"/>
                </a:solidFill>
              </a:rPr>
              <a:t>La terre est trop vieille pour qu'on se moque d'elle. </a:t>
            </a:r>
            <a:endParaRPr lang="fr-FR" dirty="0">
              <a:solidFill>
                <a:srgbClr val="7030A0"/>
              </a:solidFill>
            </a:endParaRPr>
          </a:p>
        </p:txBody>
      </p:sp>
      <p:pic>
        <p:nvPicPr>
          <p:cNvPr id="16" name="Image 15" descr="l'île LOUËT.jp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42976" y="1291175"/>
            <a:ext cx="7222641" cy="5562886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2643174" y="4857760"/>
            <a:ext cx="42434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La peine des autres est légère à porter. </a:t>
            </a:r>
            <a:endParaRPr lang="fr-FR" dirty="0"/>
          </a:p>
        </p:txBody>
      </p:sp>
      <p:pic>
        <p:nvPicPr>
          <p:cNvPr id="17" name="Image 16" descr="Meneham ancien village restauré avec ses chaumières.jp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42976" y="1285552"/>
            <a:ext cx="7222641" cy="5572676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2000232" y="2071678"/>
            <a:ext cx="32861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Le vent n'est pas plus rapide que le choix d'une femme entre deux hommes. </a:t>
            </a:r>
            <a:endParaRPr lang="fr-FR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8" name="Image 17" descr="Méneham près de Kerlouan..jp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142976" y="1298632"/>
            <a:ext cx="7222641" cy="5549899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4214811" y="2357430"/>
            <a:ext cx="29289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C00000"/>
                </a:solidFill>
              </a:rPr>
              <a:t>Le saint nouveau a ses miracles à faire. </a:t>
            </a:r>
            <a:endParaRPr lang="fr-FR" dirty="0">
              <a:solidFill>
                <a:srgbClr val="C00000"/>
              </a:solidFill>
            </a:endParaRPr>
          </a:p>
        </p:txBody>
      </p:sp>
      <p:pic>
        <p:nvPicPr>
          <p:cNvPr id="19" name="Image 18" descr="Plougastel-Daoulas  calvaire avec ses 171 statuettes,.jp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42977" y="1305859"/>
            <a:ext cx="7222640" cy="5537315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2714612" y="1857364"/>
            <a:ext cx="26672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accent5">
                    <a:lumMod val="50000"/>
                  </a:schemeClr>
                </a:solidFill>
              </a:rPr>
              <a:t>Le sommeil est la moitié de la santé.  </a:t>
            </a:r>
            <a:endParaRPr lang="fr-FR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0" name="Image 19" descr="Plougastel-Daoulas  calvaire avec ses 171 statuettes,0.jp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142976" y="1278868"/>
            <a:ext cx="7268789" cy="5584316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/>
              <a:t>Le fou se figure que les autres sont plus fous que lui.</a:t>
            </a:r>
            <a:endParaRPr lang="fr-FR" dirty="0"/>
          </a:p>
        </p:txBody>
      </p:sp>
      <p:pic>
        <p:nvPicPr>
          <p:cNvPr id="21" name="Image 20" descr="Pointe saint mathieu.jp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142976" y="1262821"/>
            <a:ext cx="7222641" cy="5612259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1928794" y="2857496"/>
            <a:ext cx="40719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Le chien n'attrape pas plus loin que son attache.</a:t>
            </a:r>
            <a:endParaRPr lang="fr-FR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2" name="Image 21" descr="Pointe saint mathieu 0.jp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142976" y="1250531"/>
            <a:ext cx="7222641" cy="5633661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2571736" y="2214554"/>
            <a:ext cx="36936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Le chagrin, personne n'en meurt. </a:t>
            </a:r>
            <a:endParaRPr lang="fr-FR" dirty="0"/>
          </a:p>
        </p:txBody>
      </p:sp>
      <p:pic>
        <p:nvPicPr>
          <p:cNvPr id="23" name="Image 22" descr="Rade de brest.jp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142976" y="1285860"/>
            <a:ext cx="7222641" cy="5572140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2786050" y="38576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/>
              <a:t>La terre est vieille mais elle n'est pas folle.</a:t>
            </a:r>
            <a:endParaRPr lang="fr-FR" dirty="0"/>
          </a:p>
        </p:txBody>
      </p:sp>
      <p:pic>
        <p:nvPicPr>
          <p:cNvPr id="31" name="Image 30" descr="Image3.png"/>
          <p:cNvPicPr>
            <a:picLocks noChangeAspect="1"/>
          </p:cNvPicPr>
          <p:nvPr/>
        </p:nvPicPr>
        <p:blipFill>
          <a:blip r:embed="rId24"/>
          <a:srcRect l="13281" r="6250"/>
          <a:stretch>
            <a:fillRect/>
          </a:stretch>
        </p:blipFill>
        <p:spPr>
          <a:xfrm>
            <a:off x="0" y="-50799"/>
            <a:ext cx="9144000" cy="6908799"/>
          </a:xfrm>
          <a:prstGeom prst="rect">
            <a:avLst/>
          </a:prstGeom>
        </p:spPr>
      </p:pic>
      <p:sp>
        <p:nvSpPr>
          <p:cNvPr id="26" name="Ruban courbé vers le haut 25"/>
          <p:cNvSpPr/>
          <p:nvPr/>
        </p:nvSpPr>
        <p:spPr>
          <a:xfrm>
            <a:off x="0" y="0"/>
            <a:ext cx="4000496" cy="1357298"/>
          </a:xfrm>
          <a:prstGeom prst="ellipseRibbon2">
            <a:avLst>
              <a:gd name="adj1" fmla="val 33289"/>
              <a:gd name="adj2" fmla="val 50000"/>
              <a:gd name="adj3" fmla="val 12500"/>
            </a:avLst>
          </a:prstGeom>
          <a:blipFill>
            <a:blip r:embed="rId6"/>
            <a:stretch>
              <a:fillRect/>
            </a:stretch>
          </a:blip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rgbClr val="FF0000"/>
                </a:solidFill>
              </a:rPr>
              <a:t>Le Finistère</a:t>
            </a:r>
            <a:endParaRPr lang="fr-FR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77000">
    <p:sndAc>
      <p:stSnd>
        <p:snd r:embed="rId2" name="15 Brocélian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0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7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0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4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000"/>
                            </p:stCondLst>
                            <p:childTnLst>
                              <p:par>
                                <p:cTn id="58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1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1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8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8000"/>
                            </p:stCondLst>
                            <p:childTnLst>
                              <p:par>
                                <p:cTn id="72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4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5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0"/>
                            </p:stCondLst>
                            <p:childTnLst>
                              <p:par>
                                <p:cTn id="7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2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4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2000"/>
                            </p:stCondLst>
                            <p:childTnLst>
                              <p:par>
                                <p:cTn id="86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9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1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9000"/>
                            </p:stCondLst>
                            <p:childTnLst>
                              <p:par>
                                <p:cTn id="9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6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8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6000"/>
                            </p:stCondLst>
                            <p:childTnLst>
                              <p:par>
                                <p:cTn id="100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2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3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5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3000"/>
                            </p:stCondLst>
                            <p:childTnLst>
                              <p:par>
                                <p:cTn id="107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0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2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0000"/>
                            </p:stCondLst>
                            <p:childTnLst>
                              <p:par>
                                <p:cTn id="114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6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7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9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7000"/>
                            </p:stCondLst>
                            <p:childTnLst>
                              <p:par>
                                <p:cTn id="121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3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4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6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14000"/>
                            </p:stCondLst>
                            <p:childTnLst>
                              <p:par>
                                <p:cTn id="128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1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3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21000"/>
                            </p:stCondLst>
                            <p:childTnLst>
                              <p:par>
                                <p:cTn id="135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7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8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0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28000"/>
                            </p:stCondLst>
                            <p:childTnLst>
                              <p:par>
                                <p:cTn id="142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4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5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7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35000"/>
                            </p:stCondLst>
                            <p:childTnLst>
                              <p:par>
                                <p:cTn id="14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1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2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4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6" grpId="0"/>
      <p:bldP spid="45" grpId="0"/>
      <p:bldP spid="44" grpId="0"/>
      <p:bldP spid="43" grpId="0"/>
      <p:bldP spid="42" grpId="0"/>
      <p:bldP spid="41" grpId="0"/>
      <p:bldP spid="40" grpId="0"/>
      <p:bldP spid="39" grpId="0"/>
      <p:bldP spid="38" grpId="0"/>
      <p:bldP spid="37" grpId="0"/>
      <p:bldP spid="36" grpId="0"/>
      <p:bldP spid="35" grpId="0"/>
      <p:bldP spid="34" grpId="0"/>
      <p:bldP spid="33" grpId="0"/>
      <p:bldP spid="32" grpId="0"/>
      <p:bldP spid="30" grpId="0"/>
      <p:bldP spid="29" grpId="0"/>
      <p:bldP spid="28" grpId="0"/>
      <p:bldP spid="27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Image3.jpg"/>
          <p:cNvPicPr>
            <a:picLocks noChangeAspect="1"/>
          </p:cNvPicPr>
          <p:nvPr/>
        </p:nvPicPr>
        <p:blipFill>
          <a:blip r:embed="rId2"/>
          <a:srcRect l="-39717" r="-4277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21" name="Rectangle 20"/>
          <p:cNvSpPr/>
          <p:nvPr/>
        </p:nvSpPr>
        <p:spPr>
          <a:xfrm>
            <a:off x="3357554" y="3286124"/>
            <a:ext cx="17859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Travail du dimanche, </a:t>
            </a:r>
          </a:p>
          <a:p>
            <a:r>
              <a:rPr lang="fr-FR" b="1" dirty="0" smtClean="0"/>
              <a:t>travail nul.  </a:t>
            </a:r>
            <a:endParaRPr lang="fr-FR" dirty="0"/>
          </a:p>
        </p:txBody>
      </p:sp>
      <p:pic>
        <p:nvPicPr>
          <p:cNvPr id="2" name="Image 1" descr="Chateau des Rocher-Sévigné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2719" y="1357298"/>
            <a:ext cx="8012296" cy="5559260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2714612" y="471488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/>
              <a:t>Si tu prends le monde comme il vient, il te prendra doucement.  </a:t>
            </a:r>
            <a:endParaRPr lang="fr-FR" dirty="0"/>
          </a:p>
        </p:txBody>
      </p:sp>
      <p:pic>
        <p:nvPicPr>
          <p:cNvPr id="3" name="Image 2" descr="Fougere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2719" y="1357298"/>
            <a:ext cx="8012296" cy="555926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500430" y="25717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chemeClr val="accent3">
                    <a:lumMod val="50000"/>
                  </a:schemeClr>
                </a:solidFill>
              </a:rPr>
              <a:t>Que vous portiez chapeau ou bonnet, mine de cocu vous garderez.  </a:t>
            </a:r>
            <a:endParaRPr lang="fr-FR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Image 4" descr="maquette du PETIT MONT-SAINT MICHEL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720" y="1357298"/>
            <a:ext cx="8012296" cy="555926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3214678" y="1714488"/>
            <a:ext cx="35718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Qui trop écoute la météo, passe sa vie au bistrot.  </a:t>
            </a:r>
            <a:endParaRPr lang="fr-FR" dirty="0"/>
          </a:p>
        </p:txBody>
      </p:sp>
      <p:pic>
        <p:nvPicPr>
          <p:cNvPr id="6" name="Image 5" descr="Redon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4205" y="1357298"/>
            <a:ext cx="8058113" cy="555926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714612" y="42862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/>
              <a:t>Qu'il soit noir, qu'il soit blanc, chaque chèvre aime son chevreau.  </a:t>
            </a:r>
            <a:endParaRPr lang="fr-FR" dirty="0"/>
          </a:p>
        </p:txBody>
      </p:sp>
      <p:pic>
        <p:nvPicPr>
          <p:cNvPr id="7" name="Image 6" descr="Redon 0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1530" y="1357298"/>
            <a:ext cx="8072501" cy="555926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2857488" y="2500306"/>
            <a:ext cx="42148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accent3">
                    <a:lumMod val="50000"/>
                  </a:schemeClr>
                </a:solidFill>
              </a:rPr>
              <a:t>Quand on conduit le pauvre en terre, la grande cloche de la paro</a:t>
            </a:r>
            <a:r>
              <a:rPr lang="fr-FR" b="1" dirty="0" smtClean="0"/>
              <a:t>isse est </a:t>
            </a:r>
            <a:r>
              <a:rPr lang="fr-FR" b="1" dirty="0" smtClean="0">
                <a:solidFill>
                  <a:schemeClr val="accent3">
                    <a:lumMod val="50000"/>
                  </a:schemeClr>
                </a:solidFill>
              </a:rPr>
              <a:t>sourde. </a:t>
            </a:r>
            <a:endParaRPr lang="fr-FR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8" name="Image 7" descr="saint suliac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1538" y="1357298"/>
            <a:ext cx="8072462" cy="555926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2928926" y="578645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/>
              <a:t>Pour être ridée, une bonne pomme ne perd pas sa bonne odeur.  </a:t>
            </a:r>
            <a:endParaRPr lang="fr-FR" dirty="0"/>
          </a:p>
        </p:txBody>
      </p:sp>
      <p:pic>
        <p:nvPicPr>
          <p:cNvPr id="13" name="Image 12" descr="Image3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108000" y="0"/>
            <a:ext cx="9252000" cy="6985075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0" name="Ruban vers le haut 9"/>
          <p:cNvSpPr/>
          <p:nvPr/>
        </p:nvSpPr>
        <p:spPr>
          <a:xfrm>
            <a:off x="0" y="0"/>
            <a:ext cx="5143536" cy="1112690"/>
          </a:xfrm>
          <a:prstGeom prst="ribbon2">
            <a:avLst>
              <a:gd name="adj1" fmla="val 20797"/>
              <a:gd name="adj2" fmla="val 56629"/>
            </a:avLst>
          </a:prstGeom>
          <a:blipFill>
            <a:blip r:embed="rId7"/>
            <a:stretch>
              <a:fillRect/>
            </a:stretch>
          </a:blip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l ile et vilaine</a:t>
            </a:r>
            <a:endParaRPr lang="fr-FR" sz="36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2" name="Image 11" descr="private-category-mireille-email-big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3407830"/>
            <a:ext cx="2285984" cy="2878666"/>
          </a:xfrm>
          <a:prstGeom prst="rect">
            <a:avLst/>
          </a:prstGeom>
        </p:spPr>
      </p:pic>
    </p:spTree>
  </p:cSld>
  <p:clrMapOvr>
    <a:masterClrMapping/>
  </p:clrMapOvr>
  <p:transition advTm="7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0"/>
                            </p:stCondLst>
                            <p:childTnLst>
                              <p:par>
                                <p:cTn id="50" presetID="24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3" presetID="24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0" grpId="0"/>
      <p:bldP spid="19" grpId="0"/>
      <p:bldP spid="18" grpId="0"/>
      <p:bldP spid="17" grpId="0"/>
      <p:bldP spid="16" grpId="0"/>
      <p:bldP spid="15" grpId="0"/>
      <p:bldP spid="10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668</TotalTime>
  <Words>671</Words>
  <Application>Microsoft Office PowerPoint</Application>
  <PresentationFormat>Affichage à l'écran (4:3)</PresentationFormat>
  <Paragraphs>64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Apex</vt:lpstr>
      <vt:lpstr>Diapositive 1</vt:lpstr>
      <vt:lpstr>Diapositive 2</vt:lpstr>
      <vt:lpstr>Diapositive 3</vt:lpstr>
      <vt:lpstr>Diapositive 4</vt:lpstr>
      <vt:lpstr>Diapositive 5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77</cp:revision>
  <dcterms:created xsi:type="dcterms:W3CDTF">2012-05-03T18:14:33Z</dcterms:created>
  <dcterms:modified xsi:type="dcterms:W3CDTF">2012-05-08T12:30:06Z</dcterms:modified>
</cp:coreProperties>
</file>