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5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E2C5"/>
    <a:srgbClr val="3E1F00"/>
    <a:srgbClr val="003300"/>
    <a:srgbClr val="FF3399"/>
    <a:srgbClr val="006600"/>
    <a:srgbClr val="996633"/>
    <a:srgbClr val="642F04"/>
    <a:srgbClr val="CC33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EF52F-7244-4D3F-984C-210EBBFCF911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audio" Target="../media/audio5.wav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12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audio" Target="../media/audio4.wav"/><Relationship Id="rId5" Type="http://schemas.openxmlformats.org/officeDocument/2006/relationships/image" Target="../media/image2.png"/><Relationship Id="rId10" Type="http://schemas.openxmlformats.org/officeDocument/2006/relationships/slide" Target="slide5.xml"/><Relationship Id="rId4" Type="http://schemas.openxmlformats.org/officeDocument/2006/relationships/audio" Target="../media/audio1.wav"/><Relationship Id="rId9" Type="http://schemas.openxmlformats.org/officeDocument/2006/relationships/audio" Target="../media/audio3.wav"/><Relationship Id="rId1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slide" Target="slide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0.jpeg"/><Relationship Id="rId7" Type="http://schemas.openxmlformats.org/officeDocument/2006/relationships/slide" Target="slide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hyperlink" Target="http://mymy47.centerblog.net/rub-cadre--2.html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9.gif"/><Relationship Id="rId5" Type="http://schemas.openxmlformats.org/officeDocument/2006/relationships/slide" Target="slide1.xml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15.jpeg"/><Relationship Id="rId3" Type="http://schemas.openxmlformats.org/officeDocument/2006/relationships/image" Target="../media/image20.jpeg"/><Relationship Id="rId7" Type="http://schemas.openxmlformats.org/officeDocument/2006/relationships/image" Target="../media/image21.jpeg"/><Relationship Id="rId12" Type="http://schemas.openxmlformats.org/officeDocument/2006/relationships/image" Target="../media/image16.jpeg"/><Relationship Id="rId2" Type="http://schemas.openxmlformats.org/officeDocument/2006/relationships/audio" Target="../media/audio4.wav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4.jpeg"/><Relationship Id="rId5" Type="http://schemas.openxmlformats.org/officeDocument/2006/relationships/image" Target="../media/image8.jpeg"/><Relationship Id="rId15" Type="http://schemas.openxmlformats.org/officeDocument/2006/relationships/image" Target="../media/image26.gif"/><Relationship Id="rId10" Type="http://schemas.openxmlformats.org/officeDocument/2006/relationships/image" Target="../media/image23.jpeg"/><Relationship Id="rId4" Type="http://schemas.openxmlformats.org/officeDocument/2006/relationships/slide" Target="slide1.xml"/><Relationship Id="rId9" Type="http://schemas.openxmlformats.org/officeDocument/2006/relationships/image" Target="../media/image22.jpeg"/><Relationship Id="rId1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18" Type="http://schemas.openxmlformats.org/officeDocument/2006/relationships/image" Target="../media/image40.jpeg"/><Relationship Id="rId3" Type="http://schemas.openxmlformats.org/officeDocument/2006/relationships/image" Target="../media/image28.jpeg"/><Relationship Id="rId21" Type="http://schemas.openxmlformats.org/officeDocument/2006/relationships/image" Target="../media/image43.jpeg"/><Relationship Id="rId7" Type="http://schemas.openxmlformats.org/officeDocument/2006/relationships/image" Target="../media/image29.png"/><Relationship Id="rId12" Type="http://schemas.openxmlformats.org/officeDocument/2006/relationships/image" Target="../media/image34.jpeg"/><Relationship Id="rId17" Type="http://schemas.openxmlformats.org/officeDocument/2006/relationships/image" Target="../media/image39.jpeg"/><Relationship Id="rId2" Type="http://schemas.openxmlformats.org/officeDocument/2006/relationships/audio" Target="../media/audio5.wav"/><Relationship Id="rId16" Type="http://schemas.openxmlformats.org/officeDocument/2006/relationships/image" Target="../media/image38.jpeg"/><Relationship Id="rId20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3.jpeg"/><Relationship Id="rId24" Type="http://schemas.openxmlformats.org/officeDocument/2006/relationships/image" Target="../media/image46.gif"/><Relationship Id="rId5" Type="http://schemas.openxmlformats.org/officeDocument/2006/relationships/image" Target="../media/image8.jpeg"/><Relationship Id="rId15" Type="http://schemas.openxmlformats.org/officeDocument/2006/relationships/image" Target="../media/image37.jpeg"/><Relationship Id="rId23" Type="http://schemas.openxmlformats.org/officeDocument/2006/relationships/image" Target="../media/image45.jpeg"/><Relationship Id="rId10" Type="http://schemas.openxmlformats.org/officeDocument/2006/relationships/image" Target="../media/image32.jpeg"/><Relationship Id="rId19" Type="http://schemas.openxmlformats.org/officeDocument/2006/relationships/image" Target="../media/image41.jpeg"/><Relationship Id="rId4" Type="http://schemas.openxmlformats.org/officeDocument/2006/relationships/slide" Target="slide1.xml"/><Relationship Id="rId9" Type="http://schemas.openxmlformats.org/officeDocument/2006/relationships/image" Target="../media/image31.jpeg"/><Relationship Id="rId14" Type="http://schemas.openxmlformats.org/officeDocument/2006/relationships/image" Target="../media/image36.jpeg"/><Relationship Id="rId22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916_361078380588112_100000578598543_1321240_127896244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430" y="0"/>
            <a:ext cx="9171430" cy="6858000"/>
          </a:xfrm>
          <a:prstGeom prst="rect">
            <a:avLst/>
          </a:prstGeom>
        </p:spPr>
      </p:pic>
      <p:pic>
        <p:nvPicPr>
          <p:cNvPr id="3" name="Image 2" descr="disque.png">
            <a:hlinkClick r:id="rId3" action="ppaction://hlinksldjump">
              <a:snd r:embed="rId4" name="encor un matin golman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357166"/>
            <a:ext cx="883847" cy="889942"/>
          </a:xfrm>
          <a:prstGeom prst="rect">
            <a:avLst/>
          </a:prstGeom>
        </p:spPr>
      </p:pic>
      <p:pic>
        <p:nvPicPr>
          <p:cNvPr id="4" name="Image 3" descr="disque.png">
            <a:hlinkClick r:id="rId6" action="ppaction://hlinksldjump">
              <a:snd r:embed="rId7" name="Goldman je marche seul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324480"/>
            <a:ext cx="883847" cy="889942"/>
          </a:xfrm>
          <a:prstGeom prst="rect">
            <a:avLst/>
          </a:prstGeom>
        </p:spPr>
      </p:pic>
      <p:pic>
        <p:nvPicPr>
          <p:cNvPr id="5" name="Image 4" descr="disque.png">
            <a:hlinkClick r:id="rId8" action="ppaction://hlinksldjump">
              <a:snd r:embed="rId9" name="Goldman la vie par procuration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357166"/>
            <a:ext cx="883847" cy="889942"/>
          </a:xfrm>
          <a:prstGeom prst="rect">
            <a:avLst/>
          </a:prstGeom>
        </p:spPr>
      </p:pic>
      <p:pic>
        <p:nvPicPr>
          <p:cNvPr id="6" name="Image 5" descr="disque.png">
            <a:hlinkClick r:id="rId10" action="ppaction://hlinksldjump">
              <a:snd r:embed="rId11" name="Goldman la-bas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2467" y="395918"/>
            <a:ext cx="883847" cy="889942"/>
          </a:xfrm>
          <a:prstGeom prst="rect">
            <a:avLst/>
          </a:prstGeom>
        </p:spPr>
      </p:pic>
      <p:pic>
        <p:nvPicPr>
          <p:cNvPr id="7" name="Image 6" descr="disque.png">
            <a:hlinkClick r:id="rId12" action="ppaction://hlinksldjump">
              <a:snd r:embed="rId13" name="Goldman tournent les violons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6913" y="467356"/>
            <a:ext cx="883847" cy="88994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85720" y="1357298"/>
            <a:ext cx="7820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Encor</a:t>
            </a:r>
          </a:p>
          <a:p>
            <a:r>
              <a:rPr lang="fr-FR" dirty="0"/>
              <a:t>   un</a:t>
            </a:r>
          </a:p>
          <a:p>
            <a:r>
              <a:rPr lang="fr-FR" dirty="0"/>
              <a:t> matin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357290" y="1428736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  je</a:t>
            </a:r>
          </a:p>
          <a:p>
            <a:r>
              <a:rPr lang="fr-FR" dirty="0"/>
              <a:t>Marche</a:t>
            </a:r>
          </a:p>
          <a:p>
            <a:r>
              <a:rPr lang="fr-FR" dirty="0"/>
              <a:t>   seul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428860" y="1500174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vie Par</a:t>
            </a:r>
          </a:p>
          <a:p>
            <a:r>
              <a:rPr lang="fr-FR" dirty="0"/>
              <a:t>procuration</a:t>
            </a:r>
          </a:p>
        </p:txBody>
      </p:sp>
      <p:sp>
        <p:nvSpPr>
          <p:cNvPr id="11" name="ZoneTexte 10"/>
          <p:cNvSpPr txBox="1"/>
          <p:nvPr/>
        </p:nvSpPr>
        <p:spPr>
          <a:xfrm flipH="1">
            <a:off x="4071934" y="1428736"/>
            <a:ext cx="78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</a:t>
            </a:r>
          </a:p>
          <a:p>
            <a:r>
              <a:rPr lang="fr-FR" dirty="0"/>
              <a:t>bas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5072066" y="1428736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tourne</a:t>
            </a:r>
          </a:p>
          <a:p>
            <a:r>
              <a:rPr lang="fr-FR" dirty="0"/>
              <a:t>    les</a:t>
            </a:r>
          </a:p>
          <a:p>
            <a:r>
              <a:rPr lang="fr-FR" dirty="0"/>
              <a:t>violons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0" y="2610683"/>
            <a:ext cx="9144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>
                <a:blipFill>
                  <a:blip r:embed="rId14"/>
                  <a:stretch>
                    <a:fillRect/>
                  </a:stretch>
                </a:blipFill>
                <a:latin typeface="Alte-Schwabacher" pitchFamily="2" charset="0"/>
              </a:rPr>
              <a:t>Jean Jacques       </a:t>
            </a:r>
          </a:p>
          <a:p>
            <a:endParaRPr lang="fr-FR" sz="5400" dirty="0">
              <a:blipFill>
                <a:blip r:embed="rId14"/>
                <a:stretch>
                  <a:fillRect/>
                </a:stretch>
              </a:blipFill>
              <a:latin typeface="Alte-Schwabacher" pitchFamily="2" charset="0"/>
            </a:endParaRPr>
          </a:p>
          <a:p>
            <a:endParaRPr lang="fr-FR" sz="5400" dirty="0">
              <a:blipFill>
                <a:blip r:embed="rId14"/>
                <a:stretch>
                  <a:fillRect/>
                </a:stretch>
              </a:blipFill>
              <a:latin typeface="Alte-Schwabacher" pitchFamily="2" charset="0"/>
            </a:endParaRPr>
          </a:p>
          <a:p>
            <a:r>
              <a:rPr lang="fr-FR" sz="5400" dirty="0">
                <a:blipFill>
                  <a:blip r:embed="rId14"/>
                  <a:stretch>
                    <a:fillRect/>
                  </a:stretch>
                </a:blipFill>
                <a:latin typeface="Alte-Schwabacher" pitchFamily="2" charset="0"/>
              </a:rPr>
              <a:t>             </a:t>
            </a:r>
          </a:p>
          <a:p>
            <a:r>
              <a:rPr lang="fr-FR" sz="5400" dirty="0">
                <a:blipFill>
                  <a:blip r:embed="rId14"/>
                  <a:stretch>
                    <a:fillRect/>
                  </a:stretch>
                </a:blipFill>
                <a:latin typeface="Alte-Schwabacher" pitchFamily="2" charset="0"/>
              </a:rPr>
              <a:t>                               GOLDMAN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 28" descr="0_70cb0_78076789_L.png"/>
          <p:cNvPicPr>
            <a:picLocks noChangeAspect="1"/>
          </p:cNvPicPr>
          <p:nvPr/>
        </p:nvPicPr>
        <p:blipFill>
          <a:blip r:embed="rId4"/>
          <a:srcRect b="1936"/>
          <a:stretch>
            <a:fillRect/>
          </a:stretch>
        </p:blipFill>
        <p:spPr>
          <a:xfrm>
            <a:off x="3500430" y="1"/>
            <a:ext cx="3286148" cy="6858000"/>
          </a:xfrm>
          <a:prstGeom prst="rect">
            <a:avLst/>
          </a:prstGeom>
        </p:spPr>
      </p:pic>
      <p:sp>
        <p:nvSpPr>
          <p:cNvPr id="16" name="Forme libre 15"/>
          <p:cNvSpPr/>
          <p:nvPr/>
        </p:nvSpPr>
        <p:spPr>
          <a:xfrm rot="-240000">
            <a:off x="2294998" y="1048859"/>
            <a:ext cx="5035214" cy="2960570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Ce qu'on appelle le  </a:t>
            </a:r>
          </a:p>
          <a:p>
            <a:pPr algn="ctr"/>
            <a:r>
              <a:rPr lang="fr-FR" sz="3200" i="1" dirty="0"/>
              <a:t>   bonheur, c'est sa </a:t>
            </a:r>
          </a:p>
          <a:p>
            <a:pPr algn="ctr"/>
            <a:r>
              <a:rPr lang="fr-FR" sz="3200" i="1" dirty="0"/>
              <a:t>    propre capacité</a:t>
            </a:r>
          </a:p>
          <a:p>
            <a:pPr algn="ctr"/>
            <a:r>
              <a:rPr lang="fr-FR" sz="3200" i="1" dirty="0"/>
              <a:t>    d'aimer la vie.</a:t>
            </a:r>
            <a:r>
              <a:rPr lang="fr-FR" sz="3200" dirty="0"/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19" name="Forme libre 18"/>
          <p:cNvSpPr/>
          <p:nvPr/>
        </p:nvSpPr>
        <p:spPr>
          <a:xfrm rot="-240000">
            <a:off x="2301787" y="950702"/>
            <a:ext cx="5024648" cy="30591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rgbClr val="996633"/>
                </a:solidFill>
              </a:rPr>
              <a:t> </a:t>
            </a:r>
            <a:r>
              <a:rPr lang="fr-FR" sz="2800" dirty="0">
                <a:solidFill>
                  <a:srgbClr val="4E341A"/>
                </a:solidFill>
              </a:rPr>
              <a:t>"</a:t>
            </a:r>
            <a:r>
              <a:rPr lang="fr-FR" sz="2800" i="1" dirty="0">
                <a:solidFill>
                  <a:srgbClr val="4E341A"/>
                </a:solidFill>
              </a:rPr>
              <a:t>La vie entière est employée</a:t>
            </a:r>
          </a:p>
          <a:p>
            <a:pPr algn="ctr"/>
            <a:r>
              <a:rPr lang="fr-FR" sz="2800" i="1" dirty="0">
                <a:solidFill>
                  <a:srgbClr val="4E341A"/>
                </a:solidFill>
              </a:rPr>
              <a:t> à s'occuper des autres ;                                Nous en passons une moitié </a:t>
            </a:r>
          </a:p>
          <a:p>
            <a:pPr algn="ctr"/>
            <a:r>
              <a:rPr lang="fr-FR" sz="2800" i="1" dirty="0">
                <a:solidFill>
                  <a:srgbClr val="4E341A"/>
                </a:solidFill>
              </a:rPr>
              <a:t> à les aimer, l'autre moitié à</a:t>
            </a:r>
          </a:p>
          <a:p>
            <a:pPr algn="ctr"/>
            <a:r>
              <a:rPr lang="fr-FR" sz="2800" i="1" dirty="0">
                <a:solidFill>
                  <a:srgbClr val="4E341A"/>
                </a:solidFill>
              </a:rPr>
              <a:t> en médire.</a:t>
            </a:r>
            <a:r>
              <a:rPr lang="fr-FR" sz="2800" dirty="0">
                <a:solidFill>
                  <a:srgbClr val="4E341A"/>
                </a:solidFill>
              </a:rPr>
              <a:t>"</a:t>
            </a:r>
            <a:br>
              <a:rPr lang="fr-FR" sz="2800" dirty="0"/>
            </a:br>
            <a:endParaRPr lang="fr-FR" sz="2800" dirty="0"/>
          </a:p>
        </p:txBody>
      </p:sp>
      <p:sp>
        <p:nvSpPr>
          <p:cNvPr id="20" name="Forme libre 19"/>
          <p:cNvSpPr/>
          <p:nvPr/>
        </p:nvSpPr>
        <p:spPr>
          <a:xfrm rot="-240000">
            <a:off x="2301787" y="950702"/>
            <a:ext cx="5024648" cy="30591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75000"/>
                  </a:schemeClr>
                </a:solidFill>
              </a:rPr>
              <a:t>Le courage, c’est d’aimer la vie et de regarder la mort d’un regard tranquille.</a:t>
            </a:r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21" name="Forme libre 20"/>
          <p:cNvSpPr/>
          <p:nvPr/>
        </p:nvSpPr>
        <p:spPr>
          <a:xfrm rot="-240000">
            <a:off x="2301787" y="950702"/>
            <a:ext cx="5024648" cy="30591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L'important dans la vie n'est pas ce qu'on aime, c'est d'aimer.</a:t>
            </a:r>
            <a:r>
              <a:rPr lang="fr-FR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22" name="Forme libre 21"/>
          <p:cNvSpPr/>
          <p:nvPr/>
        </p:nvSpPr>
        <p:spPr>
          <a:xfrm rot="-240000">
            <a:off x="2298385" y="999593"/>
            <a:ext cx="5029931" cy="3010070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50000"/>
                  </a:schemeClr>
                </a:solidFill>
              </a:rPr>
              <a:t>Si nous trouvons la vie mauvaise et dure, il faut l'aimer cependant, et la réaliser meilleure.</a:t>
            </a:r>
            <a:r>
              <a:rPr lang="fr-FR" sz="3200" dirty="0">
                <a:solidFill>
                  <a:schemeClr val="accent2">
                    <a:lumMod val="50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23" name="Forme libre 22"/>
          <p:cNvSpPr/>
          <p:nvPr/>
        </p:nvSpPr>
        <p:spPr>
          <a:xfrm rot="-240000">
            <a:off x="2297481" y="973699"/>
            <a:ext cx="5029931" cy="30359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/>
                </a:solidFill>
              </a:rPr>
              <a:t>"</a:t>
            </a:r>
            <a:r>
              <a:rPr lang="fr-FR" sz="3200" i="1" dirty="0">
                <a:solidFill>
                  <a:schemeClr val="tx1"/>
                </a:solidFill>
              </a:rPr>
              <a:t>Mon enfant, il faut aimer </a:t>
            </a:r>
          </a:p>
          <a:p>
            <a:pPr algn="ctr"/>
            <a:r>
              <a:rPr lang="fr-FR" sz="3200" i="1" dirty="0">
                <a:solidFill>
                  <a:schemeClr val="tx1"/>
                </a:solidFill>
              </a:rPr>
              <a:t>la vie, et travailler pour qu'elle aime chacun de nous.</a:t>
            </a:r>
            <a:r>
              <a:rPr lang="fr-FR" sz="3200" dirty="0">
                <a:solidFill>
                  <a:schemeClr val="tx1"/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24" name="Forme libre 23"/>
          <p:cNvSpPr/>
          <p:nvPr/>
        </p:nvSpPr>
        <p:spPr>
          <a:xfrm rot="-240000">
            <a:off x="2267908" y="960541"/>
            <a:ext cx="5060042" cy="3048172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3">
                    <a:lumMod val="50000"/>
                  </a:schemeClr>
                </a:solidFill>
              </a:rPr>
              <a:t>Que reste-t-il de la vie, excepté d'avoir aimé ?</a:t>
            </a:r>
            <a:r>
              <a:rPr lang="fr-FR" sz="3200" dirty="0">
                <a:solidFill>
                  <a:schemeClr val="accent3">
                    <a:lumMod val="50000"/>
                  </a:schemeClr>
                </a:solidFill>
              </a:rPr>
              <a:t>"</a:t>
            </a:r>
            <a:br>
              <a:rPr lang="fr-FR" sz="3200" dirty="0">
                <a:solidFill>
                  <a:schemeClr val="accent3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Forme libre 24"/>
          <p:cNvSpPr/>
          <p:nvPr/>
        </p:nvSpPr>
        <p:spPr>
          <a:xfrm rot="-240000">
            <a:off x="2287645" y="923206"/>
            <a:ext cx="5038279" cy="3086274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On aime la vie, mais le 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    néant ne laisse pas  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    d'avoir du bon.</a:t>
            </a:r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13" name="Forme libre 12"/>
          <p:cNvSpPr/>
          <p:nvPr/>
        </p:nvSpPr>
        <p:spPr>
          <a:xfrm rot="-240000">
            <a:off x="2267340" y="944220"/>
            <a:ext cx="5060039" cy="306451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51361B"/>
                </a:solidFill>
              </a:rPr>
              <a:t>"</a:t>
            </a:r>
            <a:r>
              <a:rPr lang="fr-FR" sz="3200" i="1" dirty="0">
                <a:solidFill>
                  <a:srgbClr val="51361B"/>
                </a:solidFill>
              </a:rPr>
              <a:t>Qui a une heure de bien,</a:t>
            </a:r>
          </a:p>
          <a:p>
            <a:pPr algn="ctr"/>
            <a:r>
              <a:rPr lang="fr-FR" sz="3200" i="1" dirty="0">
                <a:solidFill>
                  <a:srgbClr val="51361B"/>
                </a:solidFill>
              </a:rPr>
              <a:t> il n'est pas toujours malheureux.</a:t>
            </a:r>
            <a:r>
              <a:rPr lang="fr-FR" sz="3200" dirty="0">
                <a:solidFill>
                  <a:srgbClr val="51361B"/>
                </a:solidFill>
              </a:rPr>
              <a:t>"</a:t>
            </a:r>
          </a:p>
        </p:txBody>
      </p:sp>
      <p:sp>
        <p:nvSpPr>
          <p:cNvPr id="12" name="Forme libre 11"/>
          <p:cNvSpPr/>
          <p:nvPr/>
        </p:nvSpPr>
        <p:spPr>
          <a:xfrm rot="-240000">
            <a:off x="2230947" y="867732"/>
            <a:ext cx="5094918" cy="3139940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Il n'y a pas de bonheur 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sans nuage.</a:t>
            </a:r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10" name="Forme libre 9"/>
          <p:cNvSpPr/>
          <p:nvPr/>
        </p:nvSpPr>
        <p:spPr>
          <a:xfrm rot="-240000">
            <a:off x="2239182" y="986938"/>
            <a:ext cx="5090707" cy="3020728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  "</a:t>
            </a:r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Telle est la volonté des dieux : tout plaisir s'accompagne de peine.</a:t>
            </a:r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9" name="Forme libre 8"/>
          <p:cNvSpPr/>
          <p:nvPr/>
        </p:nvSpPr>
        <p:spPr>
          <a:xfrm rot="-240000">
            <a:off x="2234387" y="966239"/>
            <a:ext cx="5094918" cy="304131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>
                <a:solidFill>
                  <a:srgbClr val="FF0000"/>
                </a:solidFill>
              </a:rPr>
              <a:t>      "</a:t>
            </a:r>
            <a:r>
              <a:rPr lang="fr-FR" sz="3200" i="1" dirty="0">
                <a:solidFill>
                  <a:srgbClr val="FF0000"/>
                </a:solidFill>
              </a:rPr>
              <a:t>Le bonheur est né de    </a:t>
            </a:r>
          </a:p>
          <a:p>
            <a:r>
              <a:rPr lang="fr-FR" sz="3200" i="1" dirty="0">
                <a:solidFill>
                  <a:srgbClr val="FF0000"/>
                </a:solidFill>
              </a:rPr>
              <a:t>        l'altruisme, le malheur</a:t>
            </a:r>
          </a:p>
          <a:p>
            <a:r>
              <a:rPr lang="fr-FR" sz="3200" i="1" dirty="0">
                <a:solidFill>
                  <a:srgbClr val="FF0000"/>
                </a:solidFill>
              </a:rPr>
              <a:t>       de l'égoïsme.</a:t>
            </a:r>
            <a:r>
              <a:rPr lang="fr-FR" sz="3200" dirty="0">
                <a:solidFill>
                  <a:srgbClr val="FF0000"/>
                </a:solidFill>
              </a:rPr>
              <a:t>"</a:t>
            </a:r>
          </a:p>
        </p:txBody>
      </p:sp>
      <p:sp>
        <p:nvSpPr>
          <p:cNvPr id="18" name="Forme libre 17"/>
          <p:cNvSpPr/>
          <p:nvPr/>
        </p:nvSpPr>
        <p:spPr>
          <a:xfrm rot="-240000">
            <a:off x="2307712" y="974005"/>
            <a:ext cx="5019360" cy="3036039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>
                <a:solidFill>
                  <a:srgbClr val="51361B"/>
                </a:solidFill>
              </a:rPr>
              <a:t>     "</a:t>
            </a:r>
            <a:r>
              <a:rPr lang="fr-FR" sz="3200" i="1" dirty="0">
                <a:solidFill>
                  <a:srgbClr val="51361B"/>
                </a:solidFill>
              </a:rPr>
              <a:t>Notre bonheur n'est   </a:t>
            </a:r>
          </a:p>
          <a:p>
            <a:r>
              <a:rPr lang="fr-FR" sz="3200" i="1" dirty="0">
                <a:solidFill>
                  <a:srgbClr val="51361B"/>
                </a:solidFill>
              </a:rPr>
              <a:t>      qu'un malheur plus  </a:t>
            </a:r>
          </a:p>
          <a:p>
            <a:r>
              <a:rPr lang="fr-FR" sz="3200" i="1" dirty="0">
                <a:solidFill>
                  <a:srgbClr val="51361B"/>
                </a:solidFill>
              </a:rPr>
              <a:t>      ou moins consolé.</a:t>
            </a:r>
            <a:r>
              <a:rPr lang="fr-FR" sz="3200" dirty="0">
                <a:solidFill>
                  <a:srgbClr val="51361B"/>
                </a:solidFill>
              </a:rPr>
              <a:t>«</a:t>
            </a:r>
          </a:p>
        </p:txBody>
      </p:sp>
      <p:sp>
        <p:nvSpPr>
          <p:cNvPr id="17" name="Forme libre 16"/>
          <p:cNvSpPr/>
          <p:nvPr/>
        </p:nvSpPr>
        <p:spPr>
          <a:xfrm rot="-240000">
            <a:off x="2273265" y="967568"/>
            <a:ext cx="5054755" cy="304131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>
                <a:solidFill>
                  <a:srgbClr val="006600"/>
                </a:solidFill>
              </a:rPr>
              <a:t>         "</a:t>
            </a:r>
            <a:r>
              <a:rPr lang="fr-FR" sz="3200" i="1" dirty="0">
                <a:solidFill>
                  <a:srgbClr val="006600"/>
                </a:solidFill>
              </a:rPr>
              <a:t>Le plaisir et la peine </a:t>
            </a:r>
          </a:p>
          <a:p>
            <a:r>
              <a:rPr lang="fr-FR" sz="3200" i="1" dirty="0">
                <a:solidFill>
                  <a:srgbClr val="006600"/>
                </a:solidFill>
              </a:rPr>
              <a:t>          couchent dans le   </a:t>
            </a:r>
          </a:p>
          <a:p>
            <a:r>
              <a:rPr lang="fr-FR" sz="3200" i="1" dirty="0">
                <a:solidFill>
                  <a:srgbClr val="006600"/>
                </a:solidFill>
              </a:rPr>
              <a:t>          même lit.</a:t>
            </a:r>
            <a:r>
              <a:rPr lang="fr-FR" sz="3200" dirty="0">
                <a:solidFill>
                  <a:srgbClr val="006600"/>
                </a:solidFill>
              </a:rPr>
              <a:t>«</a:t>
            </a:r>
          </a:p>
        </p:txBody>
      </p:sp>
      <p:sp>
        <p:nvSpPr>
          <p:cNvPr id="11" name="Forme libre 10"/>
          <p:cNvSpPr/>
          <p:nvPr/>
        </p:nvSpPr>
        <p:spPr>
          <a:xfrm rot="-240000">
            <a:off x="2225649" y="1028019"/>
            <a:ext cx="5106185" cy="297908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3">
                    <a:lumMod val="50000"/>
                  </a:schemeClr>
                </a:solidFill>
              </a:rPr>
              <a:t>Point de bonheur sans </a:t>
            </a:r>
          </a:p>
          <a:p>
            <a:pPr algn="ctr"/>
            <a:r>
              <a:rPr lang="fr-FR" sz="3200" i="1" dirty="0">
                <a:solidFill>
                  <a:schemeClr val="accent3">
                    <a:lumMod val="50000"/>
                  </a:schemeClr>
                </a:solidFill>
              </a:rPr>
              <a:t>   mélange ; là même où</a:t>
            </a:r>
          </a:p>
          <a:p>
            <a:pPr algn="ctr"/>
            <a:r>
              <a:rPr lang="fr-FR" sz="3200" i="1" dirty="0">
                <a:solidFill>
                  <a:schemeClr val="accent3">
                    <a:lumMod val="50000"/>
                  </a:schemeClr>
                </a:solidFill>
              </a:rPr>
              <a:t> l'on ne le voit point, </a:t>
            </a:r>
          </a:p>
          <a:p>
            <a:pPr algn="ctr"/>
            <a:r>
              <a:rPr lang="fr-FR" sz="3200" i="1" dirty="0">
                <a:solidFill>
                  <a:schemeClr val="accent3">
                    <a:lumMod val="50000"/>
                  </a:schemeClr>
                </a:solidFill>
              </a:rPr>
              <a:t> souvent habite le chagrin.</a:t>
            </a:r>
            <a:r>
              <a:rPr lang="fr-FR" sz="3200" dirty="0">
                <a:solidFill>
                  <a:schemeClr val="accent3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27" name="Forme libre 26"/>
          <p:cNvSpPr/>
          <p:nvPr/>
        </p:nvSpPr>
        <p:spPr>
          <a:xfrm rot="-180000">
            <a:off x="2349083" y="1141378"/>
            <a:ext cx="5004796" cy="2908771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algn="ctr"/>
            <a:r>
              <a:rPr lang="fr-FR" sz="3200" dirty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50000"/>
                  </a:schemeClr>
                </a:solidFill>
              </a:rPr>
              <a:t>Tu as un charme   </a:t>
            </a:r>
          </a:p>
          <a:p>
            <a:pPr algn="ctr"/>
            <a:r>
              <a:rPr lang="fr-FR" sz="3200" i="1" dirty="0">
                <a:solidFill>
                  <a:schemeClr val="accent2">
                    <a:lumMod val="50000"/>
                  </a:schemeClr>
                </a:solidFill>
              </a:rPr>
              <a:t>      </a:t>
            </a:r>
            <a:r>
              <a:rPr lang="fr-FR" sz="3200" i="1" dirty="0">
                <a:solidFill>
                  <a:srgbClr val="FF0000"/>
                </a:solidFill>
              </a:rPr>
              <a:t>irrésistible en ton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    absence, et tu laisses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un souvenir que ton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retour efface.</a:t>
            </a:r>
            <a:r>
              <a:rPr lang="fr-FR" sz="3200" dirty="0">
                <a:solidFill>
                  <a:srgbClr val="FF0000"/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28" name="Forme libre 27"/>
          <p:cNvSpPr/>
          <p:nvPr/>
        </p:nvSpPr>
        <p:spPr>
          <a:xfrm rot="-180000">
            <a:off x="2350947" y="1066022"/>
            <a:ext cx="5000833" cy="2984277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L'absence de ce qu'on </a:t>
            </a:r>
          </a:p>
          <a:p>
            <a:pPr algn="ctr"/>
            <a:r>
              <a:rPr lang="fr-FR" sz="32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 aime, quelque peut qu'elle dure, a toujours </a:t>
            </a:r>
          </a:p>
          <a:p>
            <a:pPr algn="ctr"/>
            <a:r>
              <a:rPr lang="fr-FR" sz="32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trop duré.</a:t>
            </a:r>
            <a:r>
              <a:rPr lang="fr-FR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pic>
        <p:nvPicPr>
          <p:cNvPr id="40" name="Picture 2" descr="C:\Documents and Settings\Administrateur\Mes documents\slide0030_image0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57158" y="2857496"/>
            <a:ext cx="1890130" cy="1785950"/>
          </a:xfrm>
          <a:prstGeom prst="rect">
            <a:avLst/>
          </a:prstGeom>
          <a:noFill/>
        </p:spPr>
      </p:pic>
      <p:sp>
        <p:nvSpPr>
          <p:cNvPr id="26" name="Forme libre 25"/>
          <p:cNvSpPr/>
          <p:nvPr/>
        </p:nvSpPr>
        <p:spPr>
          <a:xfrm>
            <a:off x="7858148" y="0"/>
            <a:ext cx="1285852" cy="1357321"/>
          </a:xfrm>
          <a:custGeom>
            <a:avLst/>
            <a:gdLst>
              <a:gd name="connsiteX0" fmla="*/ 0 w 4186990"/>
              <a:gd name="connsiteY0" fmla="*/ 4884822 h 4884822"/>
              <a:gd name="connsiteX1" fmla="*/ 433137 w 4186990"/>
              <a:gd name="connsiteY1" fmla="*/ 4572000 h 4884822"/>
              <a:gd name="connsiteX2" fmla="*/ 673769 w 4186990"/>
              <a:gd name="connsiteY2" fmla="*/ 4451685 h 4884822"/>
              <a:gd name="connsiteX3" fmla="*/ 1034716 w 4186990"/>
              <a:gd name="connsiteY3" fmla="*/ 4066674 h 4884822"/>
              <a:gd name="connsiteX4" fmla="*/ 818148 w 4186990"/>
              <a:gd name="connsiteY4" fmla="*/ 3994485 h 4884822"/>
              <a:gd name="connsiteX5" fmla="*/ 673769 w 4186990"/>
              <a:gd name="connsiteY5" fmla="*/ 3777916 h 4884822"/>
              <a:gd name="connsiteX6" fmla="*/ 745958 w 4186990"/>
              <a:gd name="connsiteY6" fmla="*/ 3513222 h 4884822"/>
              <a:gd name="connsiteX7" fmla="*/ 625642 w 4186990"/>
              <a:gd name="connsiteY7" fmla="*/ 3344779 h 4884822"/>
              <a:gd name="connsiteX8" fmla="*/ 770021 w 4186990"/>
              <a:gd name="connsiteY8" fmla="*/ 3056022 h 4884822"/>
              <a:gd name="connsiteX9" fmla="*/ 673769 w 4186990"/>
              <a:gd name="connsiteY9" fmla="*/ 2671011 h 4884822"/>
              <a:gd name="connsiteX10" fmla="*/ 481263 w 4186990"/>
              <a:gd name="connsiteY10" fmla="*/ 2598822 h 4884822"/>
              <a:gd name="connsiteX11" fmla="*/ 457200 w 4186990"/>
              <a:gd name="connsiteY11" fmla="*/ 2406316 h 4884822"/>
              <a:gd name="connsiteX12" fmla="*/ 529390 w 4186990"/>
              <a:gd name="connsiteY12" fmla="*/ 2237874 h 4884822"/>
              <a:gd name="connsiteX13" fmla="*/ 529390 w 4186990"/>
              <a:gd name="connsiteY13" fmla="*/ 2069432 h 4884822"/>
              <a:gd name="connsiteX14" fmla="*/ 577516 w 4186990"/>
              <a:gd name="connsiteY14" fmla="*/ 1636295 h 4884822"/>
              <a:gd name="connsiteX15" fmla="*/ 529390 w 4186990"/>
              <a:gd name="connsiteY15" fmla="*/ 1540043 h 4884822"/>
              <a:gd name="connsiteX16" fmla="*/ 577516 w 4186990"/>
              <a:gd name="connsiteY16" fmla="*/ 1467853 h 4884822"/>
              <a:gd name="connsiteX17" fmla="*/ 505327 w 4186990"/>
              <a:gd name="connsiteY17" fmla="*/ 1347537 h 4884822"/>
              <a:gd name="connsiteX18" fmla="*/ 770021 w 4186990"/>
              <a:gd name="connsiteY18" fmla="*/ 938464 h 4884822"/>
              <a:gd name="connsiteX19" fmla="*/ 745958 w 4186990"/>
              <a:gd name="connsiteY19" fmla="*/ 866274 h 4884822"/>
              <a:gd name="connsiteX20" fmla="*/ 745958 w 4186990"/>
              <a:gd name="connsiteY20" fmla="*/ 673769 h 4884822"/>
              <a:gd name="connsiteX21" fmla="*/ 1275348 w 4186990"/>
              <a:gd name="connsiteY21" fmla="*/ 336885 h 4884822"/>
              <a:gd name="connsiteX22" fmla="*/ 1443790 w 4186990"/>
              <a:gd name="connsiteY22" fmla="*/ 72190 h 4884822"/>
              <a:gd name="connsiteX23" fmla="*/ 1612232 w 4186990"/>
              <a:gd name="connsiteY23" fmla="*/ 0 h 4884822"/>
              <a:gd name="connsiteX24" fmla="*/ 1876927 w 4186990"/>
              <a:gd name="connsiteY24" fmla="*/ 48127 h 4884822"/>
              <a:gd name="connsiteX25" fmla="*/ 2141621 w 4186990"/>
              <a:gd name="connsiteY25" fmla="*/ 48127 h 4884822"/>
              <a:gd name="connsiteX26" fmla="*/ 2237874 w 4186990"/>
              <a:gd name="connsiteY26" fmla="*/ 72190 h 4884822"/>
              <a:gd name="connsiteX27" fmla="*/ 2430379 w 4186990"/>
              <a:gd name="connsiteY27" fmla="*/ 144379 h 4884822"/>
              <a:gd name="connsiteX28" fmla="*/ 2598821 w 4186990"/>
              <a:gd name="connsiteY28" fmla="*/ 120316 h 4884822"/>
              <a:gd name="connsiteX29" fmla="*/ 3007895 w 4186990"/>
              <a:gd name="connsiteY29" fmla="*/ 336885 h 4884822"/>
              <a:gd name="connsiteX30" fmla="*/ 3320716 w 4186990"/>
              <a:gd name="connsiteY30" fmla="*/ 770022 h 4884822"/>
              <a:gd name="connsiteX31" fmla="*/ 3296653 w 4186990"/>
              <a:gd name="connsiteY31" fmla="*/ 842211 h 4884822"/>
              <a:gd name="connsiteX32" fmla="*/ 3513221 w 4186990"/>
              <a:gd name="connsiteY32" fmla="*/ 1323474 h 4884822"/>
              <a:gd name="connsiteX33" fmla="*/ 3465095 w 4186990"/>
              <a:gd name="connsiteY33" fmla="*/ 1491916 h 4884822"/>
              <a:gd name="connsiteX34" fmla="*/ 3561348 w 4186990"/>
              <a:gd name="connsiteY34" fmla="*/ 1780674 h 4884822"/>
              <a:gd name="connsiteX35" fmla="*/ 3850106 w 4186990"/>
              <a:gd name="connsiteY35" fmla="*/ 2189748 h 4884822"/>
              <a:gd name="connsiteX36" fmla="*/ 3850106 w 4186990"/>
              <a:gd name="connsiteY36" fmla="*/ 2406316 h 4884822"/>
              <a:gd name="connsiteX37" fmla="*/ 3633537 w 4186990"/>
              <a:gd name="connsiteY37" fmla="*/ 2911643 h 4884822"/>
              <a:gd name="connsiteX38" fmla="*/ 3537284 w 4186990"/>
              <a:gd name="connsiteY38" fmla="*/ 2959769 h 4884822"/>
              <a:gd name="connsiteX39" fmla="*/ 3850106 w 4186990"/>
              <a:gd name="connsiteY39" fmla="*/ 3344779 h 4884822"/>
              <a:gd name="connsiteX40" fmla="*/ 3826042 w 4186990"/>
              <a:gd name="connsiteY40" fmla="*/ 3585411 h 4884822"/>
              <a:gd name="connsiteX41" fmla="*/ 3657600 w 4186990"/>
              <a:gd name="connsiteY41" fmla="*/ 3657600 h 4884822"/>
              <a:gd name="connsiteX42" fmla="*/ 3826042 w 4186990"/>
              <a:gd name="connsiteY42" fmla="*/ 3729790 h 4884822"/>
              <a:gd name="connsiteX43" fmla="*/ 4186990 w 4186990"/>
              <a:gd name="connsiteY43" fmla="*/ 3753853 h 4884822"/>
              <a:gd name="connsiteX44" fmla="*/ 4186990 w 4186990"/>
              <a:gd name="connsiteY44" fmla="*/ 4860758 h 4884822"/>
              <a:gd name="connsiteX45" fmla="*/ 0 w 4186990"/>
              <a:gd name="connsiteY45" fmla="*/ 4884822 h 4884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186990" h="4884822">
                <a:moveTo>
                  <a:pt x="0" y="4884822"/>
                </a:moveTo>
                <a:lnTo>
                  <a:pt x="433137" y="4572000"/>
                </a:lnTo>
                <a:lnTo>
                  <a:pt x="673769" y="4451685"/>
                </a:lnTo>
                <a:lnTo>
                  <a:pt x="1034716" y="4066674"/>
                </a:lnTo>
                <a:lnTo>
                  <a:pt x="818148" y="3994485"/>
                </a:lnTo>
                <a:lnTo>
                  <a:pt x="673769" y="3777916"/>
                </a:lnTo>
                <a:lnTo>
                  <a:pt x="745958" y="3513222"/>
                </a:lnTo>
                <a:lnTo>
                  <a:pt x="625642" y="3344779"/>
                </a:lnTo>
                <a:lnTo>
                  <a:pt x="770021" y="3056022"/>
                </a:lnTo>
                <a:lnTo>
                  <a:pt x="673769" y="2671011"/>
                </a:lnTo>
                <a:lnTo>
                  <a:pt x="481263" y="2598822"/>
                </a:lnTo>
                <a:lnTo>
                  <a:pt x="457200" y="2406316"/>
                </a:lnTo>
                <a:lnTo>
                  <a:pt x="529390" y="2237874"/>
                </a:lnTo>
                <a:lnTo>
                  <a:pt x="529390" y="2069432"/>
                </a:lnTo>
                <a:lnTo>
                  <a:pt x="577516" y="1636295"/>
                </a:lnTo>
                <a:lnTo>
                  <a:pt x="529390" y="1540043"/>
                </a:lnTo>
                <a:lnTo>
                  <a:pt x="577516" y="1467853"/>
                </a:lnTo>
                <a:lnTo>
                  <a:pt x="505327" y="1347537"/>
                </a:lnTo>
                <a:lnTo>
                  <a:pt x="770021" y="938464"/>
                </a:lnTo>
                <a:lnTo>
                  <a:pt x="745958" y="866274"/>
                </a:lnTo>
                <a:lnTo>
                  <a:pt x="745958" y="673769"/>
                </a:lnTo>
                <a:lnTo>
                  <a:pt x="1275348" y="336885"/>
                </a:lnTo>
                <a:lnTo>
                  <a:pt x="1443790" y="72190"/>
                </a:lnTo>
                <a:lnTo>
                  <a:pt x="1612232" y="0"/>
                </a:lnTo>
                <a:lnTo>
                  <a:pt x="1876927" y="48127"/>
                </a:lnTo>
                <a:lnTo>
                  <a:pt x="2141621" y="48127"/>
                </a:lnTo>
                <a:lnTo>
                  <a:pt x="2237874" y="72190"/>
                </a:lnTo>
                <a:lnTo>
                  <a:pt x="2430379" y="144379"/>
                </a:lnTo>
                <a:lnTo>
                  <a:pt x="2598821" y="120316"/>
                </a:lnTo>
                <a:lnTo>
                  <a:pt x="3007895" y="336885"/>
                </a:lnTo>
                <a:lnTo>
                  <a:pt x="3320716" y="770022"/>
                </a:lnTo>
                <a:lnTo>
                  <a:pt x="3296653" y="842211"/>
                </a:lnTo>
                <a:lnTo>
                  <a:pt x="3513221" y="1323474"/>
                </a:lnTo>
                <a:lnTo>
                  <a:pt x="3465095" y="1491916"/>
                </a:lnTo>
                <a:lnTo>
                  <a:pt x="3561348" y="1780674"/>
                </a:lnTo>
                <a:lnTo>
                  <a:pt x="3850106" y="2189748"/>
                </a:lnTo>
                <a:lnTo>
                  <a:pt x="3850106" y="2406316"/>
                </a:lnTo>
                <a:cubicBezTo>
                  <a:pt x="3630500" y="2943130"/>
                  <a:pt x="3633537" y="3126364"/>
                  <a:pt x="3633537" y="2911643"/>
                </a:cubicBezTo>
                <a:lnTo>
                  <a:pt x="3537284" y="2959769"/>
                </a:lnTo>
                <a:lnTo>
                  <a:pt x="3850106" y="3344779"/>
                </a:lnTo>
                <a:lnTo>
                  <a:pt x="3826042" y="3585411"/>
                </a:lnTo>
                <a:lnTo>
                  <a:pt x="3657600" y="3657600"/>
                </a:lnTo>
                <a:lnTo>
                  <a:pt x="3826042" y="3729790"/>
                </a:lnTo>
                <a:lnTo>
                  <a:pt x="4186990" y="3753853"/>
                </a:lnTo>
                <a:lnTo>
                  <a:pt x="4186990" y="4860758"/>
                </a:lnTo>
                <a:lnTo>
                  <a:pt x="0" y="4884822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>
            <a:hlinkClick r:id="rId7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r>
              <a:rPr lang="fr-FR" dirty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31" name="Image 30" descr="0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60000">
            <a:off x="1483120" y="639467"/>
            <a:ext cx="6768326" cy="3844031"/>
          </a:xfrm>
          <a:prstGeom prst="rect">
            <a:avLst/>
          </a:prstGeom>
        </p:spPr>
      </p:pic>
    </p:spTree>
  </p:cSld>
  <p:clrMapOvr>
    <a:masterClrMapping/>
  </p:clrMapOvr>
  <p:transition advClick="0" advTm="250000">
    <p:sndAc>
      <p:stSnd>
        <p:snd r:embed="rId2" name="encor un matin gol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0"/>
                            </p:stCondLst>
                            <p:childTnLst>
                              <p:par>
                                <p:cTn id="17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6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0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80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000"/>
                            </p:stCondLst>
                            <p:childTnLst>
                              <p:par>
                                <p:cTn id="37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6000"/>
                            </p:stCondLst>
                            <p:childTnLst>
                              <p:par>
                                <p:cTn id="41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0"/>
                            </p:stCondLst>
                            <p:childTnLst>
                              <p:par>
                                <p:cTn id="4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4000"/>
                            </p:stCondLst>
                            <p:childTnLst>
                              <p:par>
                                <p:cTn id="49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800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200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6000"/>
                            </p:stCondLst>
                            <p:childTnLst>
                              <p:par>
                                <p:cTn id="61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00"/>
                            </p:stCondLst>
                            <p:childTnLst>
                              <p:par>
                                <p:cTn id="6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3" grpId="0" animBg="1"/>
      <p:bldP spid="12" grpId="0" animBg="1"/>
      <p:bldP spid="10" grpId="0" animBg="1"/>
      <p:bldP spid="9" grpId="0" animBg="1"/>
      <p:bldP spid="18" grpId="0" animBg="1"/>
      <p:bldP spid="17" grpId="0" animBg="1"/>
      <p:bldP spid="11" grpId="0" animBg="1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 28" descr="0_70cb0_78076789_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b="1936"/>
          <a:stretch>
            <a:fillRect/>
          </a:stretch>
        </p:blipFill>
        <p:spPr>
          <a:xfrm rot="300000">
            <a:off x="1478546" y="119845"/>
            <a:ext cx="3043021" cy="6696000"/>
          </a:xfrm>
          <a:prstGeom prst="rect">
            <a:avLst/>
          </a:prstGeom>
        </p:spPr>
      </p:pic>
      <p:sp>
        <p:nvSpPr>
          <p:cNvPr id="5" name="Forme libre 4"/>
          <p:cNvSpPr/>
          <p:nvPr/>
        </p:nvSpPr>
        <p:spPr>
          <a:xfrm rot="60000">
            <a:off x="560143" y="896107"/>
            <a:ext cx="4483643" cy="327983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C00000"/>
                </a:solidFill>
              </a:rPr>
              <a:t> "</a:t>
            </a:r>
            <a:r>
              <a:rPr lang="fr-FR" sz="3200" i="1" dirty="0">
                <a:solidFill>
                  <a:srgbClr val="C00000"/>
                </a:solidFill>
              </a:rPr>
              <a:t>Un sot trouve toujours</a:t>
            </a:r>
          </a:p>
          <a:p>
            <a:pPr algn="ctr"/>
            <a:r>
              <a:rPr lang="fr-FR" sz="3200" i="1" dirty="0">
                <a:solidFill>
                  <a:srgbClr val="C00000"/>
                </a:solidFill>
              </a:rPr>
              <a:t>    un plus sot qui</a:t>
            </a:r>
          </a:p>
          <a:p>
            <a:pPr algn="ctr"/>
            <a:r>
              <a:rPr lang="fr-FR" sz="3200" i="1" dirty="0">
                <a:solidFill>
                  <a:srgbClr val="C00000"/>
                </a:solidFill>
              </a:rPr>
              <a:t>   l'admire.</a:t>
            </a:r>
            <a:r>
              <a:rPr lang="fr-FR" sz="3200" dirty="0">
                <a:solidFill>
                  <a:srgbClr val="C00000"/>
                </a:solidFill>
              </a:rPr>
              <a:t>"</a:t>
            </a:r>
            <a:br>
              <a:rPr lang="fr-FR" sz="3200" dirty="0">
                <a:solidFill>
                  <a:srgbClr val="C00000"/>
                </a:solidFill>
              </a:rPr>
            </a:br>
            <a:r>
              <a:rPr lang="fr-FR" sz="3200" dirty="0">
                <a:solidFill>
                  <a:srgbClr val="C00000"/>
                </a:solidFill>
              </a:rPr>
              <a:t>  </a:t>
            </a:r>
          </a:p>
        </p:txBody>
      </p:sp>
      <p:sp>
        <p:nvSpPr>
          <p:cNvPr id="6" name="Forme libre 5"/>
          <p:cNvSpPr/>
          <p:nvPr/>
        </p:nvSpPr>
        <p:spPr>
          <a:xfrm rot="60000">
            <a:off x="559514" y="895490"/>
            <a:ext cx="4413463" cy="3352508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 r="-100000" b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7030A0"/>
                </a:solidFill>
              </a:rPr>
              <a:t>   "</a:t>
            </a:r>
            <a:r>
              <a:rPr lang="fr-FR" sz="3200" i="1" dirty="0">
                <a:solidFill>
                  <a:srgbClr val="7030A0"/>
                </a:solidFill>
              </a:rPr>
              <a:t>L'absence est le plus grand des maux.</a:t>
            </a:r>
            <a:r>
              <a:rPr lang="fr-FR" sz="3200" dirty="0">
                <a:solidFill>
                  <a:srgbClr val="7030A0"/>
                </a:solidFill>
              </a:rPr>
              <a:t>"</a:t>
            </a:r>
            <a:br>
              <a:rPr lang="fr-FR" sz="3200" dirty="0">
                <a:solidFill>
                  <a:srgbClr val="7030A0"/>
                </a:solidFill>
              </a:rPr>
            </a:br>
            <a:endParaRPr lang="fr-FR" sz="3200" dirty="0">
              <a:solidFill>
                <a:srgbClr val="7030A0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 rot="60000">
            <a:off x="561379" y="894850"/>
            <a:ext cx="4338296" cy="3139474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 l="-100000" b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6">
                    <a:lumMod val="50000"/>
                  </a:schemeClr>
                </a:solidFill>
              </a:rPr>
              <a:t>L'absence ni le temps </a:t>
            </a:r>
          </a:p>
          <a:p>
            <a:pPr algn="ctr"/>
            <a:r>
              <a:rPr lang="fr-FR" sz="3200" i="1" dirty="0">
                <a:solidFill>
                  <a:schemeClr val="accent6">
                    <a:lumMod val="50000"/>
                  </a:schemeClr>
                </a:solidFill>
              </a:rPr>
              <a:t>ne sont rien quand </a:t>
            </a:r>
          </a:p>
          <a:p>
            <a:pPr algn="ctr"/>
            <a:r>
              <a:rPr lang="fr-FR" sz="3200" i="1" dirty="0">
                <a:solidFill>
                  <a:schemeClr val="accent6">
                    <a:lumMod val="50000"/>
                  </a:schemeClr>
                </a:solidFill>
              </a:rPr>
              <a:t> on aime.</a:t>
            </a:r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9" name="Forme libre 8"/>
          <p:cNvSpPr/>
          <p:nvPr/>
        </p:nvSpPr>
        <p:spPr>
          <a:xfrm rot="60000">
            <a:off x="560434" y="895499"/>
            <a:ext cx="4413463" cy="3247056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bg2">
                    <a:lumMod val="25000"/>
                  </a:schemeClr>
                </a:solidFill>
              </a:rPr>
              <a:t> "</a:t>
            </a:r>
            <a:r>
              <a:rPr lang="fr-FR" sz="3200" i="1" dirty="0">
                <a:solidFill>
                  <a:schemeClr val="bg2">
                    <a:lumMod val="25000"/>
                  </a:schemeClr>
                </a:solidFill>
              </a:rPr>
              <a:t>Le feu brûle ce qu'il touche, mais l'amour consume ce qui est </a:t>
            </a:r>
          </a:p>
          <a:p>
            <a:pPr algn="ctr"/>
            <a:r>
              <a:rPr lang="fr-FR" sz="3200" i="1" dirty="0">
                <a:solidFill>
                  <a:schemeClr val="bg2">
                    <a:lumMod val="25000"/>
                  </a:schemeClr>
                </a:solidFill>
              </a:rPr>
              <a:t>éloigné.</a:t>
            </a:r>
            <a:r>
              <a:rPr lang="fr-FR" sz="3200" dirty="0">
                <a:solidFill>
                  <a:schemeClr val="bg2">
                    <a:lumMod val="25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10" name="Forme libre 9"/>
          <p:cNvSpPr/>
          <p:nvPr/>
        </p:nvSpPr>
        <p:spPr>
          <a:xfrm rot="60000">
            <a:off x="560143" y="896107"/>
            <a:ext cx="4483643" cy="327983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6600"/>
                </a:solidFill>
              </a:rPr>
              <a:t>"</a:t>
            </a:r>
            <a:r>
              <a:rPr lang="fr-FR" sz="3200" i="1" dirty="0">
                <a:solidFill>
                  <a:srgbClr val="006600"/>
                </a:solidFill>
              </a:rPr>
              <a:t>Oui ! il y a des femmes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qui supportent, sans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en mourir, La douleur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 de la séparation et le 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chagrin de l'absence !</a:t>
            </a:r>
            <a:r>
              <a:rPr lang="fr-FR" sz="3200" dirty="0">
                <a:solidFill>
                  <a:srgbClr val="006600"/>
                </a:solidFill>
              </a:rPr>
              <a:t>"</a:t>
            </a:r>
            <a:br>
              <a:rPr lang="fr-FR" sz="3200" dirty="0">
                <a:solidFill>
                  <a:srgbClr val="006600"/>
                </a:solidFill>
              </a:rPr>
            </a:br>
            <a:endParaRPr lang="fr-FR" sz="3200" dirty="0">
              <a:solidFill>
                <a:srgbClr val="006600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 rot="60000">
            <a:off x="561046" y="895504"/>
            <a:ext cx="4413463" cy="3176876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FF0000"/>
                </a:solidFill>
              </a:rPr>
              <a:t>   "</a:t>
            </a:r>
            <a:r>
              <a:rPr lang="fr-FR" sz="3200" i="1" dirty="0">
                <a:solidFill>
                  <a:srgbClr val="FF0000"/>
                </a:solidFill>
              </a:rPr>
              <a:t>L'innocence provoque  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    plus de respect,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  Le repentir plus    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   d'admiration.</a:t>
            </a:r>
            <a:r>
              <a:rPr lang="fr-FR" sz="3200" dirty="0">
                <a:solidFill>
                  <a:srgbClr val="FF0000"/>
                </a:solidFill>
              </a:rPr>
              <a:t>"</a:t>
            </a:r>
            <a:br>
              <a:rPr lang="fr-FR" sz="3200" dirty="0">
                <a:solidFill>
                  <a:srgbClr val="FF0000"/>
                </a:solidFill>
              </a:rPr>
            </a:b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rot="60000">
            <a:off x="557767" y="896128"/>
            <a:ext cx="4485396" cy="320835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chemeClr val="tx2">
                    <a:lumMod val="75000"/>
                  </a:schemeClr>
                </a:solidFill>
              </a:rPr>
              <a:t>    "</a:t>
            </a:r>
            <a:r>
              <a:rPr lang="fr-FR" sz="3600" i="1" dirty="0">
                <a:solidFill>
                  <a:schemeClr val="tx2">
                    <a:lumMod val="75000"/>
                  </a:schemeClr>
                </a:solidFill>
              </a:rPr>
              <a:t>L'absence est une </a:t>
            </a:r>
          </a:p>
          <a:p>
            <a:pPr algn="ctr"/>
            <a:r>
              <a:rPr lang="fr-FR" sz="3600" i="1" dirty="0">
                <a:solidFill>
                  <a:schemeClr val="tx2">
                    <a:lumMod val="75000"/>
                  </a:schemeClr>
                </a:solidFill>
              </a:rPr>
              <a:t>   ride du souvenir.</a:t>
            </a:r>
            <a:r>
              <a:rPr lang="fr-FR" sz="3600" dirty="0">
                <a:solidFill>
                  <a:schemeClr val="tx2">
                    <a:lumMod val="75000"/>
                  </a:schemeClr>
                </a:solidFill>
              </a:rPr>
              <a:t>"</a:t>
            </a:r>
            <a:br>
              <a:rPr lang="fr-FR" sz="3600" dirty="0"/>
            </a:br>
            <a:endParaRPr lang="fr-FR" sz="3600" dirty="0"/>
          </a:p>
        </p:txBody>
      </p:sp>
      <p:sp>
        <p:nvSpPr>
          <p:cNvPr id="13" name="Forme libre 12"/>
          <p:cNvSpPr/>
          <p:nvPr/>
        </p:nvSpPr>
        <p:spPr>
          <a:xfrm rot="60000">
            <a:off x="558385" y="895499"/>
            <a:ext cx="4412722" cy="313817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"</a:t>
            </a:r>
            <a:r>
              <a:rPr lang="fr-FR" sz="3200" i="1" dirty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L'absence ne fait </a:t>
            </a:r>
            <a:r>
              <a:rPr lang="fr-FR" sz="3200" i="1" dirty="0">
                <a:solidFill>
                  <a:srgbClr val="FF0000"/>
                </a:solidFill>
              </a:rPr>
              <a:t>mal</a:t>
            </a:r>
          </a:p>
          <a:p>
            <a:pPr algn="ctr"/>
            <a:r>
              <a:rPr lang="fr-FR" sz="3200" i="1" dirty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 que de ceux que l'on</a:t>
            </a:r>
          </a:p>
          <a:p>
            <a:pPr algn="ctr"/>
            <a:r>
              <a:rPr lang="fr-FR" sz="3200" i="1" dirty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 aime.</a:t>
            </a:r>
            <a:r>
              <a:rPr lang="fr-FR" sz="3200" dirty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14" name="Forme libre 13"/>
          <p:cNvSpPr/>
          <p:nvPr/>
        </p:nvSpPr>
        <p:spPr>
          <a:xfrm rot="60000">
            <a:off x="558105" y="895502"/>
            <a:ext cx="4413625" cy="3209608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 l="-100000" t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  <a:t>"</a:t>
            </a:r>
            <a:r>
              <a:rPr lang="fr-FR" sz="3200" i="1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  <a:t>L'absence diminue les médiocres passions, et augmente les grandes.</a:t>
            </a:r>
            <a:r>
              <a:rPr lang="fr-FR" sz="32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  <a:t>"</a:t>
            </a:r>
            <a:br>
              <a:rPr lang="fr-FR" sz="32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</a:br>
            <a:endParaRPr lang="fr-FR" sz="3200" dirty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0"/>
              </a:gra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FF0000"/>
                </a:solidFill>
              </a:rPr>
              <a:t>"</a:t>
            </a:r>
            <a:r>
              <a:rPr lang="fr-FR" sz="3200" i="1" dirty="0">
                <a:solidFill>
                  <a:srgbClr val="FF0000"/>
                </a:solidFill>
              </a:rPr>
              <a:t>L'affection et la naïveté muette disent bien plus en disant moins.</a:t>
            </a:r>
            <a:r>
              <a:rPr lang="fr-FR" sz="3200" dirty="0">
                <a:solidFill>
                  <a:srgbClr val="FF0000"/>
                </a:solidFill>
              </a:rPr>
              <a:t>"</a:t>
            </a:r>
            <a:br>
              <a:rPr lang="fr-FR" sz="3200" dirty="0">
                <a:solidFill>
                  <a:srgbClr val="FF0000"/>
                </a:solidFill>
              </a:rPr>
            </a:b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50000"/>
                  </a:schemeClr>
                </a:solidFill>
              </a:rPr>
              <a:t>Le bonheur tient aux événements, la félicité tient aux affections.</a:t>
            </a:r>
            <a:r>
              <a:rPr lang="fr-FR" sz="3200" dirty="0">
                <a:solidFill>
                  <a:schemeClr val="accent2">
                    <a:lumMod val="50000"/>
                  </a:schemeClr>
                </a:solidFill>
              </a:rPr>
              <a:t>"</a:t>
            </a:r>
            <a:br>
              <a:rPr lang="fr-FR" sz="3200" dirty="0">
                <a:solidFill>
                  <a:schemeClr val="accent2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7030A0"/>
                </a:solidFill>
              </a:rPr>
              <a:t>"</a:t>
            </a:r>
            <a:r>
              <a:rPr lang="fr-FR" sz="3200" i="1" dirty="0">
                <a:solidFill>
                  <a:srgbClr val="7030A0"/>
                </a:solidFill>
              </a:rPr>
              <a:t>L'affection ou la haine change la justice de face.</a:t>
            </a:r>
            <a:r>
              <a:rPr lang="fr-FR" sz="3200" dirty="0">
                <a:solidFill>
                  <a:srgbClr val="7030A0"/>
                </a:solidFill>
              </a:rPr>
              <a:t>"</a:t>
            </a:r>
            <a:br>
              <a:rPr lang="fr-FR" sz="3200" dirty="0">
                <a:solidFill>
                  <a:srgbClr val="7030A0"/>
                </a:solidFill>
              </a:rPr>
            </a:br>
            <a:endParaRPr lang="fr-FR" sz="3200" dirty="0">
              <a:solidFill>
                <a:srgbClr val="7030A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70C0"/>
                </a:solidFill>
              </a:rPr>
              <a:t>"</a:t>
            </a:r>
            <a:r>
              <a:rPr lang="fr-FR" sz="3200" i="1" dirty="0">
                <a:solidFill>
                  <a:srgbClr val="0070C0"/>
                </a:solidFill>
              </a:rPr>
              <a:t>L'affection s'altère toujours plus ou moins par la négligence.</a:t>
            </a:r>
            <a:r>
              <a:rPr lang="fr-FR" sz="3200" dirty="0">
                <a:solidFill>
                  <a:srgbClr val="0070C0"/>
                </a:solidFill>
              </a:rPr>
              <a:t>"</a:t>
            </a:r>
            <a:br>
              <a:rPr lang="fr-FR" sz="3200" dirty="0">
                <a:solidFill>
                  <a:srgbClr val="0070C0"/>
                </a:solidFill>
              </a:rPr>
            </a:br>
            <a:endParaRPr lang="fr-FR" sz="3200" dirty="0">
              <a:solidFill>
                <a:srgbClr val="0070C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3">
                    <a:lumMod val="50000"/>
                  </a:schemeClr>
                </a:solidFill>
              </a:rPr>
              <a:t>Il y a une politesse du cœur qui est parente de l'affection.</a:t>
            </a:r>
            <a:r>
              <a:rPr lang="fr-FR" sz="3200" dirty="0">
                <a:solidFill>
                  <a:schemeClr val="accent3">
                    <a:lumMod val="50000"/>
                  </a:schemeClr>
                </a:solidFill>
              </a:rPr>
              <a:t>"</a:t>
            </a:r>
            <a:br>
              <a:rPr lang="fr-FR" sz="3200" dirty="0">
                <a:solidFill>
                  <a:schemeClr val="accent3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5">
                    <a:lumMod val="50000"/>
                  </a:schemeClr>
                </a:solidFill>
              </a:rPr>
              <a:t>C'est l'affection qui fait la parenté.</a:t>
            </a:r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  <a:br>
              <a:rPr lang="fr-FR" sz="3200" dirty="0">
                <a:solidFill>
                  <a:schemeClr val="accent5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18900000" scaled="1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2060"/>
                </a:solidFill>
              </a:rPr>
              <a:t>"</a:t>
            </a:r>
            <a:r>
              <a:rPr lang="fr-FR" sz="3200" i="1" dirty="0">
                <a:solidFill>
                  <a:srgbClr val="002060"/>
                </a:solidFill>
              </a:rPr>
              <a:t>L'amour est aussi une affection de la peau.</a:t>
            </a:r>
            <a:r>
              <a:rPr lang="fr-FR" sz="3200" dirty="0">
                <a:solidFill>
                  <a:srgbClr val="002060"/>
                </a:solidFill>
              </a:rPr>
              <a:t>"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b="100000"/>
            </a:path>
            <a:tileRect t="-100000" r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660033"/>
                </a:solidFill>
              </a:rPr>
              <a:t>"</a:t>
            </a:r>
            <a:r>
              <a:rPr lang="fr-FR" sz="3200" i="1" dirty="0">
                <a:solidFill>
                  <a:srgbClr val="660033"/>
                </a:solidFill>
              </a:rPr>
              <a:t>Critiques - L'une des méthodes qu'affectionnent les imbéciles pour perdre leurs amis.</a:t>
            </a:r>
            <a:r>
              <a:rPr lang="fr-FR" sz="3200" dirty="0">
                <a:solidFill>
                  <a:srgbClr val="660033"/>
                </a:solidFill>
              </a:rPr>
              <a:t>"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51361B"/>
                </a:solidFill>
              </a:rPr>
              <a:t>"</a:t>
            </a:r>
            <a:r>
              <a:rPr lang="fr-FR" sz="3200" i="1" dirty="0">
                <a:solidFill>
                  <a:srgbClr val="51361B"/>
                </a:solidFill>
              </a:rPr>
              <a:t>Dans l'affection que je vous porte, il y a trop de passé pour qu'il n'y ait pas beaucoup d'avenir.</a:t>
            </a:r>
            <a:r>
              <a:rPr lang="fr-FR" sz="3200" dirty="0">
                <a:solidFill>
                  <a:srgbClr val="51361B"/>
                </a:solidFill>
              </a:rPr>
              <a:t>"</a:t>
            </a:r>
          </a:p>
        </p:txBody>
      </p:sp>
      <p:pic>
        <p:nvPicPr>
          <p:cNvPr id="27" name="Picture 2" descr="cadre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 l="6742" t="7812" r="7865" b="7813"/>
          <a:stretch>
            <a:fillRect/>
          </a:stretch>
        </p:blipFill>
        <p:spPr bwMode="auto">
          <a:xfrm>
            <a:off x="-32" y="571480"/>
            <a:ext cx="5429288" cy="3857652"/>
          </a:xfrm>
          <a:prstGeom prst="rect">
            <a:avLst/>
          </a:prstGeom>
          <a:noFill/>
        </p:spPr>
      </p:pic>
      <p:sp>
        <p:nvSpPr>
          <p:cNvPr id="28" name="Rectangle 27">
            <a:hlinkClick r:id="rId7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r>
              <a:rPr lang="fr-FR" dirty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25" name="Image 24" descr="volaille_095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00430" y="4353877"/>
            <a:ext cx="1643074" cy="1708797"/>
          </a:xfrm>
          <a:prstGeom prst="rect">
            <a:avLst/>
          </a:prstGeom>
        </p:spPr>
      </p:pic>
    </p:spTree>
  </p:cSld>
  <p:clrMapOvr>
    <a:masterClrMapping/>
  </p:clrMapOvr>
  <p:transition advClick="0" advTm="244000">
    <p:sndAc>
      <p:stSnd>
        <p:snd r:embed="rId2" name="Goldman je marche se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1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4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15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5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8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20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5500"/>
                            </p:stCondLst>
                            <p:childTnLst>
                              <p:par>
                                <p:cTn id="83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9000"/>
                            </p:stCondLst>
                            <p:childTnLst>
                              <p:par>
                                <p:cTn id="89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25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600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teur\Mes documents\Mes images\0_70cb0_78076789_L.png"/>
          <p:cNvPicPr>
            <a:picLocks noChangeAspect="1" noChangeArrowheads="1"/>
          </p:cNvPicPr>
          <p:nvPr/>
        </p:nvPicPr>
        <p:blipFill>
          <a:blip r:embed="rId4"/>
          <a:srcRect t="9639"/>
          <a:stretch>
            <a:fillRect/>
          </a:stretch>
        </p:blipFill>
        <p:spPr bwMode="auto">
          <a:xfrm>
            <a:off x="3143239" y="80982"/>
            <a:ext cx="2385467" cy="6228000"/>
          </a:xfrm>
          <a:prstGeom prst="rect">
            <a:avLst/>
          </a:prstGeom>
          <a:noFill/>
        </p:spPr>
      </p:pic>
      <p:sp>
        <p:nvSpPr>
          <p:cNvPr id="11" name="Forme libre 10"/>
          <p:cNvSpPr/>
          <p:nvPr/>
        </p:nvSpPr>
        <p:spPr>
          <a:xfrm>
            <a:off x="1828800" y="860428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81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5">
                    <a:lumMod val="50000"/>
                  </a:schemeClr>
                </a:solidFill>
              </a:rPr>
              <a:t>J'ai perdu tout mon caquet, moi qui savais</a:t>
            </a:r>
          </a:p>
          <a:p>
            <a:pPr algn="ctr"/>
            <a:r>
              <a:rPr lang="fr-FR" sz="3200" i="1" dirty="0">
                <a:solidFill>
                  <a:schemeClr val="accent5">
                    <a:lumMod val="50000"/>
                  </a:schemeClr>
                </a:solidFill>
              </a:rPr>
              <a:t>   fort bien écrire, et jaser comme un               </a:t>
            </a:r>
          </a:p>
          <a:p>
            <a:pPr algn="ctr"/>
            <a:r>
              <a:rPr lang="fr-FR" sz="3200" i="1" dirty="0">
                <a:solidFill>
                  <a:schemeClr val="accent5">
                    <a:lumMod val="50000"/>
                  </a:schemeClr>
                </a:solidFill>
              </a:rPr>
              <a:t>perroquet.</a:t>
            </a:r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7358114" y="0"/>
            <a:ext cx="1785886" cy="121444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r>
              <a:rPr lang="fr-FR" dirty="0">
                <a:solidFill>
                  <a:srgbClr val="FF0000"/>
                </a:solidFill>
              </a:rPr>
              <a:t>clique</a:t>
            </a:r>
          </a:p>
        </p:txBody>
      </p:sp>
      <p:sp>
        <p:nvSpPr>
          <p:cNvPr id="12" name="Forme libre 11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FF00">
                  <a:shade val="30000"/>
                  <a:satMod val="115000"/>
                </a:srgbClr>
              </a:gs>
              <a:gs pos="50000">
                <a:srgbClr val="00FF00">
                  <a:shade val="67500"/>
                  <a:satMod val="115000"/>
                </a:srgbClr>
              </a:gs>
              <a:gs pos="100000">
                <a:srgbClr val="00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6600"/>
                </a:solidFill>
              </a:rPr>
              <a:t> "</a:t>
            </a:r>
            <a:r>
              <a:rPr lang="fr-FR" sz="3200" i="1" dirty="0">
                <a:solidFill>
                  <a:srgbClr val="006600"/>
                </a:solidFill>
              </a:rPr>
              <a:t>La première des  grâces est une 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langue qui se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 modère.</a:t>
            </a:r>
            <a:r>
              <a:rPr lang="fr-FR" sz="3200" dirty="0">
                <a:solidFill>
                  <a:srgbClr val="006600"/>
                </a:solidFill>
              </a:rPr>
              <a:t>"</a:t>
            </a:r>
            <a:br>
              <a:rPr lang="fr-FR" sz="3200" dirty="0">
                <a:solidFill>
                  <a:srgbClr val="006600"/>
                </a:solidFill>
              </a:rPr>
            </a:br>
            <a:endParaRPr lang="fr-FR" sz="3200" dirty="0">
              <a:solidFill>
                <a:srgbClr val="006600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Le trop parler n'est </a:t>
            </a:r>
          </a:p>
          <a:p>
            <a:pPr algn="ctr"/>
            <a:r>
              <a:rPr lang="fr-FR" sz="3200" i="1" dirty="0"/>
              <a:t>pas marque</a:t>
            </a:r>
          </a:p>
          <a:p>
            <a:pPr algn="ctr"/>
            <a:r>
              <a:rPr lang="fr-FR" sz="3200" i="1" dirty="0"/>
              <a:t> d'esprit.</a:t>
            </a:r>
            <a:r>
              <a:rPr lang="fr-FR" sz="3200" dirty="0"/>
              <a:t>"</a:t>
            </a:r>
            <a:br>
              <a:rPr lang="fr-FR" sz="3200" dirty="0"/>
            </a:br>
            <a:endParaRPr lang="fr-FR" sz="3200" dirty="0"/>
          </a:p>
        </p:txBody>
      </p:sp>
      <p:sp>
        <p:nvSpPr>
          <p:cNvPr id="14" name="Forme libre 13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89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660033"/>
                </a:solidFill>
              </a:rPr>
              <a:t>"</a:t>
            </a:r>
            <a:r>
              <a:rPr lang="fr-FR" sz="3200" i="1" dirty="0">
                <a:solidFill>
                  <a:srgbClr val="660033"/>
                </a:solidFill>
              </a:rPr>
              <a:t>Les grands diseurs </a:t>
            </a:r>
          </a:p>
          <a:p>
            <a:pPr algn="ctr"/>
            <a:r>
              <a:rPr lang="fr-FR" sz="3200" i="1" dirty="0">
                <a:solidFill>
                  <a:srgbClr val="660033"/>
                </a:solidFill>
              </a:rPr>
              <a:t>ne sont pas les</a:t>
            </a:r>
          </a:p>
          <a:p>
            <a:pPr algn="ctr"/>
            <a:r>
              <a:rPr lang="fr-FR" sz="3200" i="1" dirty="0">
                <a:solidFill>
                  <a:srgbClr val="660033"/>
                </a:solidFill>
              </a:rPr>
              <a:t> grands faiseurs.</a:t>
            </a:r>
            <a:r>
              <a:rPr lang="fr-FR" sz="3200" dirty="0">
                <a:solidFill>
                  <a:srgbClr val="660033"/>
                </a:solidFill>
              </a:rPr>
              <a:t>"</a:t>
            </a:r>
            <a:br>
              <a:rPr lang="fr-FR" sz="3200" dirty="0">
                <a:solidFill>
                  <a:srgbClr val="660033"/>
                </a:solidFill>
              </a:rPr>
            </a:br>
            <a:endParaRPr lang="fr-FR" sz="3200" dirty="0">
              <a:solidFill>
                <a:srgbClr val="660033"/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16200000" scaled="1"/>
              <a:tileRect/>
            </a:gra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Les ennuis à qui </a:t>
            </a:r>
          </a:p>
          <a:p>
            <a:pPr algn="ctr"/>
            <a:r>
              <a:rPr lang="fr-FR" sz="3200" i="1" dirty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parle trop viennent</a:t>
            </a:r>
          </a:p>
          <a:p>
            <a:pPr algn="ctr"/>
            <a:r>
              <a:rPr lang="fr-FR" sz="3200" i="1" dirty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 plus vite que la</a:t>
            </a:r>
          </a:p>
          <a:p>
            <a:pPr algn="ctr"/>
            <a:r>
              <a:rPr lang="fr-FR" sz="3200" i="1" dirty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 gloire.</a:t>
            </a:r>
            <a:r>
              <a:rPr lang="fr-FR" sz="3200" dirty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"</a:t>
            </a:r>
          </a:p>
        </p:txBody>
      </p:sp>
      <p:sp>
        <p:nvSpPr>
          <p:cNvPr id="10" name="Forme libre 9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9999FF">
                  <a:shade val="30000"/>
                  <a:satMod val="115000"/>
                </a:srgbClr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"</a:t>
            </a:r>
            <a:r>
              <a:rPr lang="fr-FR" sz="3200" i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Les hommes en racontent beaucoup plus qu'ils n'en ont </a:t>
            </a:r>
          </a:p>
          <a:p>
            <a:pPr algn="ctr"/>
            <a:r>
              <a:rPr lang="fr-FR" sz="3200" i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fait, et les femmes beaucoup moins.</a:t>
            </a:r>
            <a:r>
              <a:rPr lang="fr-FR" sz="32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"</a:t>
            </a:r>
          </a:p>
        </p:txBody>
      </p:sp>
      <p:sp>
        <p:nvSpPr>
          <p:cNvPr id="15" name="Forme libre 14"/>
          <p:cNvSpPr/>
          <p:nvPr/>
        </p:nvSpPr>
        <p:spPr>
          <a:xfrm>
            <a:off x="1784690" y="788990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FFFF">
                  <a:shade val="30000"/>
                  <a:satMod val="115000"/>
                </a:srgbClr>
              </a:gs>
              <a:gs pos="50000">
                <a:srgbClr val="00FFFF">
                  <a:shade val="67500"/>
                  <a:satMod val="115000"/>
                </a:srgbClr>
              </a:gs>
              <a:gs pos="100000">
                <a:srgbClr val="00FF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gradFill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0" scaled="0"/>
                </a:gradFill>
              </a:rPr>
              <a:t>"</a:t>
            </a:r>
            <a:r>
              <a:rPr lang="fr-FR" sz="3200" i="1" dirty="0">
                <a:gradFill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0" scaled="0"/>
                </a:gradFill>
              </a:rPr>
              <a:t>Qui s'agrandit rapetisse toujours.</a:t>
            </a:r>
            <a:r>
              <a:rPr lang="fr-FR" sz="3200" dirty="0">
                <a:gradFill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0" scaled="0"/>
                </a:gradFill>
              </a:rPr>
              <a:t>"</a:t>
            </a:r>
          </a:p>
        </p:txBody>
      </p:sp>
      <p:sp>
        <p:nvSpPr>
          <p:cNvPr id="16" name="Forme libre 15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La bouche est la</a:t>
            </a:r>
          </a:p>
          <a:p>
            <a:pPr algn="ctr"/>
            <a:r>
              <a:rPr lang="fr-FR" sz="3200" i="1" dirty="0"/>
              <a:t> source des </a:t>
            </a:r>
          </a:p>
          <a:p>
            <a:pPr algn="ctr"/>
            <a:r>
              <a:rPr lang="fr-FR" sz="3200" i="1" dirty="0"/>
              <a:t>malheurs.</a:t>
            </a:r>
            <a:r>
              <a:rPr lang="fr-FR" sz="3200" dirty="0"/>
              <a:t>"</a:t>
            </a:r>
          </a:p>
        </p:txBody>
      </p:sp>
      <p:sp>
        <p:nvSpPr>
          <p:cNvPr id="17" name="Forme libre 16"/>
          <p:cNvSpPr/>
          <p:nvPr/>
        </p:nvSpPr>
        <p:spPr>
          <a:xfrm>
            <a:off x="1862373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La forfanterie fleurit, mais ne porte pas de graine.</a:t>
            </a:r>
            <a:r>
              <a:rPr lang="fr-FR" sz="3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"</a:t>
            </a:r>
          </a:p>
        </p:txBody>
      </p:sp>
      <p:sp>
        <p:nvSpPr>
          <p:cNvPr id="18" name="Forme libre 17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663300"/>
                </a:solidFill>
              </a:rPr>
              <a:t>"</a:t>
            </a:r>
            <a:r>
              <a:rPr lang="fr-FR" sz="3200" i="1" dirty="0">
                <a:solidFill>
                  <a:srgbClr val="663300"/>
                </a:solidFill>
              </a:rPr>
              <a:t>À beau parleur, la flatterie est le vernis</a:t>
            </a:r>
          </a:p>
          <a:p>
            <a:pPr algn="ctr"/>
            <a:r>
              <a:rPr lang="fr-FR" sz="3200" i="1" dirty="0">
                <a:solidFill>
                  <a:srgbClr val="663300"/>
                </a:solidFill>
              </a:rPr>
              <a:t> du mépris.</a:t>
            </a:r>
            <a:r>
              <a:rPr lang="fr-FR" sz="3200" dirty="0">
                <a:solidFill>
                  <a:srgbClr val="663300"/>
                </a:solidFill>
              </a:rPr>
              <a:t>"</a:t>
            </a:r>
          </a:p>
        </p:txBody>
      </p:sp>
      <p:sp>
        <p:nvSpPr>
          <p:cNvPr id="19" name="Forme libre 18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C3300">
                  <a:tint val="66000"/>
                  <a:satMod val="160000"/>
                </a:srgbClr>
              </a:gs>
              <a:gs pos="50000">
                <a:srgbClr val="CC3300">
                  <a:tint val="44500"/>
                  <a:satMod val="160000"/>
                </a:srgbClr>
              </a:gs>
              <a:gs pos="100000">
                <a:srgbClr val="CC33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75000"/>
                  </a:schemeClr>
                </a:solidFill>
              </a:rPr>
              <a:t>L'information a élevé </a:t>
            </a:r>
          </a:p>
          <a:p>
            <a:pPr algn="ctr"/>
            <a:r>
              <a:rPr lang="fr-FR" sz="3200" i="1" dirty="0">
                <a:solidFill>
                  <a:schemeClr val="accent2">
                    <a:lumMod val="75000"/>
                  </a:schemeClr>
                </a:solidFill>
              </a:rPr>
              <a:t>le commérage à la dignité de la</a:t>
            </a:r>
          </a:p>
          <a:p>
            <a:pPr algn="ctr"/>
            <a:r>
              <a:rPr lang="fr-FR" sz="3200" i="1" dirty="0">
                <a:solidFill>
                  <a:schemeClr val="accent2">
                    <a:lumMod val="75000"/>
                  </a:schemeClr>
                </a:solidFill>
              </a:rPr>
              <a:t> culture.</a:t>
            </a:r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</a:p>
        </p:txBody>
      </p:sp>
      <p:sp>
        <p:nvSpPr>
          <p:cNvPr id="20" name="Forme libre 19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shade val="51000"/>
                  <a:satMod val="130000"/>
                </a:schemeClr>
              </a:gs>
              <a:gs pos="80000">
                <a:schemeClr val="accent6">
                  <a:shade val="93000"/>
                  <a:satMod val="130000"/>
                </a:schemeClr>
              </a:gs>
              <a:gs pos="100000">
                <a:schemeClr val="accent6">
                  <a:shade val="94000"/>
                  <a:satMod val="135000"/>
                </a:schemeClr>
              </a:gs>
            </a:gsLst>
            <a:lin ang="54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642F04"/>
                </a:solidFill>
              </a:rPr>
              <a:t>"</a:t>
            </a:r>
            <a:r>
              <a:rPr lang="fr-FR" sz="3200" i="1" dirty="0">
                <a:solidFill>
                  <a:srgbClr val="642F04"/>
                </a:solidFill>
              </a:rPr>
              <a:t>Bavard - Mieux vaut une langue discrète, </a:t>
            </a:r>
          </a:p>
          <a:p>
            <a:pPr algn="ctr"/>
            <a:r>
              <a:rPr lang="fr-FR" sz="3200" i="1" dirty="0">
                <a:solidFill>
                  <a:srgbClr val="642F04"/>
                </a:solidFill>
              </a:rPr>
              <a:t>que pipelette !</a:t>
            </a:r>
            <a:r>
              <a:rPr lang="fr-FR" sz="3200" dirty="0">
                <a:solidFill>
                  <a:srgbClr val="642F04"/>
                </a:solidFill>
              </a:rPr>
              <a:t>"</a:t>
            </a:r>
          </a:p>
        </p:txBody>
      </p:sp>
      <p:sp>
        <p:nvSpPr>
          <p:cNvPr id="21" name="Forme libre 20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tile tx="0" ty="0" sx="100000" sy="100000" flip="none" algn="tl"/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6">
                    <a:lumMod val="50000"/>
                  </a:schemeClr>
                </a:solidFill>
              </a:rPr>
              <a:t>La pédante - Celle qui parle, et jamais ne dit rien.</a:t>
            </a:r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22" name="Forme libre 21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tile tx="0" ty="0" sx="100000" sy="100000" flip="none" algn="tl"/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/>
                </a:solidFill>
              </a:rPr>
              <a:t>"</a:t>
            </a:r>
            <a:r>
              <a:rPr lang="fr-FR" sz="3200" i="1" dirty="0">
                <a:solidFill>
                  <a:schemeClr val="tx1"/>
                </a:solidFill>
              </a:rPr>
              <a:t>Très fort en paroles seulement, impotent pour faire un pas.</a:t>
            </a:r>
            <a:r>
              <a:rPr lang="fr-FR" sz="3200" dirty="0">
                <a:solidFill>
                  <a:schemeClr val="tx1"/>
                </a:solidFill>
              </a:rPr>
              <a:t>"</a:t>
            </a:r>
          </a:p>
        </p:txBody>
      </p:sp>
      <p:sp>
        <p:nvSpPr>
          <p:cNvPr id="23" name="Forme libre 22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tile tx="0" ty="0" sx="100000" sy="100000" flip="none" algn="tl"/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Ne dispute pas avec</a:t>
            </a:r>
          </a:p>
          <a:p>
            <a:pPr algn="ctr"/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 un beau parleur,</a:t>
            </a:r>
          </a:p>
          <a:p>
            <a:pPr algn="ctr"/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 ne mets pas de bois</a:t>
            </a:r>
          </a:p>
          <a:p>
            <a:pPr algn="ctr"/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 sur le feu.</a:t>
            </a:r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24" name="Forme libre 23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À beau parleur </a:t>
            </a:r>
          </a:p>
          <a:p>
            <a:pPr algn="ctr"/>
            <a:r>
              <a:rPr lang="fr-FR" sz="3200" i="1" dirty="0"/>
              <a:t>closes oreilles.</a:t>
            </a:r>
            <a:r>
              <a:rPr lang="fr-FR" sz="3200" dirty="0"/>
              <a:t>"</a:t>
            </a:r>
          </a:p>
        </p:txBody>
      </p:sp>
      <p:sp>
        <p:nvSpPr>
          <p:cNvPr id="25" name="Forme libre 24"/>
          <p:cNvSpPr/>
          <p:nvPr/>
        </p:nvSpPr>
        <p:spPr>
          <a:xfrm>
            <a:off x="1790935" y="751036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Comme grand</a:t>
            </a:r>
          </a:p>
          <a:p>
            <a:pPr algn="ctr"/>
            <a:r>
              <a:rPr lang="fr-FR" sz="3200" i="1" dirty="0"/>
              <a:t> dormir n'est pas</a:t>
            </a:r>
          </a:p>
          <a:p>
            <a:pPr algn="ctr"/>
            <a:r>
              <a:rPr lang="fr-FR" sz="3200" i="1" dirty="0"/>
              <a:t> sans songe, grand parler n'est pas sans mensonge.</a:t>
            </a:r>
            <a:r>
              <a:rPr lang="fr-FR" sz="3200" dirty="0"/>
              <a:t>"</a:t>
            </a:r>
          </a:p>
        </p:txBody>
      </p:sp>
      <p:sp>
        <p:nvSpPr>
          <p:cNvPr id="26" name="Forme libre 25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6600"/>
                </a:solidFill>
              </a:rPr>
              <a:t>"</a:t>
            </a:r>
            <a:r>
              <a:rPr lang="fr-FR" sz="3200" i="1" dirty="0">
                <a:solidFill>
                  <a:srgbClr val="006600"/>
                </a:solidFill>
              </a:rPr>
              <a:t>Diseur de bons 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mots, mauvais caractère.</a:t>
            </a:r>
            <a:r>
              <a:rPr lang="fr-FR" sz="3200" dirty="0">
                <a:solidFill>
                  <a:srgbClr val="006600"/>
                </a:solidFill>
              </a:rPr>
              <a:t>"</a:t>
            </a:r>
          </a:p>
        </p:txBody>
      </p:sp>
      <p:pic>
        <p:nvPicPr>
          <p:cNvPr id="4" name="Image 3" descr="q8indg4j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-180000">
            <a:off x="1310616" y="566227"/>
            <a:ext cx="5643602" cy="350330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7" name="Image 26" descr="canard_078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57884" y="4357694"/>
            <a:ext cx="1521601" cy="1233487"/>
          </a:xfrm>
          <a:prstGeom prst="rect">
            <a:avLst/>
          </a:prstGeom>
        </p:spPr>
      </p:pic>
    </p:spTree>
  </p:cSld>
  <p:clrMapOvr>
    <a:masterClrMapping/>
  </p:clrMapOvr>
  <p:transition advClick="0" advTm="252000">
    <p:sndAc>
      <p:stSnd>
        <p:snd r:embed="rId2" name="Goldman la vie par procura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0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0"/>
                            </p:stCondLst>
                            <p:childTnLst>
                              <p:par>
                                <p:cTn id="40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4000"/>
                            </p:stCondLst>
                            <p:childTnLst>
                              <p:par>
                                <p:cTn id="47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8000"/>
                            </p:stCondLst>
                            <p:childTnLst>
                              <p:par>
                                <p:cTn id="54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1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6000"/>
                            </p:stCondLst>
                            <p:childTnLst>
                              <p:par>
                                <p:cTn id="68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0"/>
                            </p:stCondLst>
                            <p:childTnLst>
                              <p:par>
                                <p:cTn id="75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4000"/>
                            </p:stCondLst>
                            <p:childTnLst>
                              <p:par>
                                <p:cTn id="82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8000"/>
                            </p:stCondLst>
                            <p:childTnLst>
                              <p:par>
                                <p:cTn id="89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2000"/>
                            </p:stCondLst>
                            <p:childTnLst>
                              <p:par>
                                <p:cTn id="96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6000"/>
                            </p:stCondLst>
                            <p:childTnLst>
                              <p:par>
                                <p:cTn id="103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10000"/>
                            </p:stCondLst>
                            <p:childTnLst>
                              <p:par>
                                <p:cTn id="110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4000"/>
                            </p:stCondLst>
                            <p:childTnLst>
                              <p:par>
                                <p:cTn id="117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r>
              <a:rPr lang="fr-FR" dirty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8" name="Image 7" descr="0_70cb0_78076789_L.png"/>
          <p:cNvPicPr>
            <a:picLocks noChangeAspect="1"/>
          </p:cNvPicPr>
          <p:nvPr/>
        </p:nvPicPr>
        <p:blipFill>
          <a:blip r:embed="rId6"/>
          <a:srcRect b="1936"/>
          <a:stretch>
            <a:fillRect/>
          </a:stretch>
        </p:blipFill>
        <p:spPr>
          <a:xfrm>
            <a:off x="3857620" y="412993"/>
            <a:ext cx="2928958" cy="6445007"/>
          </a:xfrm>
          <a:prstGeom prst="rect">
            <a:avLst/>
          </a:prstGeom>
        </p:spPr>
      </p:pic>
      <p:sp>
        <p:nvSpPr>
          <p:cNvPr id="9" name="Forme libre 8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7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75000"/>
                  </a:schemeClr>
                </a:solidFill>
              </a:rPr>
              <a:t>Qui veut être </a:t>
            </a:r>
          </a:p>
          <a:p>
            <a:pPr algn="ctr"/>
            <a:r>
              <a:rPr lang="fr-FR" sz="3200" i="1" dirty="0">
                <a:solidFill>
                  <a:schemeClr val="tx2">
                    <a:lumMod val="75000"/>
                  </a:schemeClr>
                </a:solidFill>
              </a:rPr>
              <a:t>aimé se rende aimable.</a:t>
            </a:r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</a:p>
        </p:txBody>
      </p:sp>
      <p:sp>
        <p:nvSpPr>
          <p:cNvPr id="10" name="Forme libre 9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7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75000"/>
                  </a:schemeClr>
                </a:solidFill>
              </a:rPr>
              <a:t>Visite rare, </a:t>
            </a:r>
          </a:p>
          <a:p>
            <a:pPr algn="ctr"/>
            <a:r>
              <a:rPr lang="fr-FR" sz="3200" i="1" dirty="0">
                <a:solidFill>
                  <a:schemeClr val="accent2">
                    <a:lumMod val="75000"/>
                  </a:schemeClr>
                </a:solidFill>
              </a:rPr>
              <a:t>aimable convive.</a:t>
            </a:r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8">
              <a:grayscl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La beauté rend la vertu aimable.</a:t>
            </a:r>
            <a:r>
              <a:rPr lang="fr-FR" sz="3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"</a:t>
            </a:r>
          </a:p>
        </p:txBody>
      </p:sp>
      <p:sp>
        <p:nvSpPr>
          <p:cNvPr id="12" name="Forme libre 11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8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6600"/>
                </a:solidFill>
              </a:rPr>
              <a:t>"</a:t>
            </a:r>
            <a:r>
              <a:rPr lang="fr-FR" sz="3200" i="1" dirty="0">
                <a:solidFill>
                  <a:srgbClr val="006600"/>
                </a:solidFill>
              </a:rPr>
              <a:t>Celui qui ne veut point aimer, n'est </a:t>
            </a:r>
          </a:p>
          <a:p>
            <a:pPr algn="ctr"/>
            <a:r>
              <a:rPr lang="fr-FR" sz="3200" i="1" dirty="0">
                <a:solidFill>
                  <a:srgbClr val="006600"/>
                </a:solidFill>
              </a:rPr>
              <a:t>pas longtemps aimable.</a:t>
            </a:r>
            <a:r>
              <a:rPr lang="fr-FR" sz="3200" dirty="0">
                <a:solidFill>
                  <a:srgbClr val="006600"/>
                </a:solidFill>
              </a:rPr>
              <a:t>"</a:t>
            </a:r>
          </a:p>
        </p:txBody>
      </p:sp>
      <p:sp>
        <p:nvSpPr>
          <p:cNvPr id="13" name="Forme libre 12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8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5">
                    <a:lumMod val="50000"/>
                  </a:schemeClr>
                </a:solidFill>
              </a:rPr>
              <a:t>Amour, folie aimable ; ambition, sottise sérieuse.</a:t>
            </a:r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14" name="Forme libre 13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Le seul art d'être aimé, c'est celui d'être aimable.</a:t>
            </a:r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15" name="Forme libre 14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FF0000"/>
                </a:solidFill>
              </a:rPr>
              <a:t>"</a:t>
            </a:r>
            <a:r>
              <a:rPr lang="fr-FR" sz="3200" i="1" dirty="0">
                <a:solidFill>
                  <a:srgbClr val="FF0000"/>
                </a:solidFill>
              </a:rPr>
              <a:t>Un aimable compagnon de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route vaut tout </a:t>
            </a:r>
          </a:p>
          <a:p>
            <a:pPr algn="ctr"/>
            <a:r>
              <a:rPr lang="fr-FR" sz="3200" i="1" dirty="0">
                <a:solidFill>
                  <a:srgbClr val="FF0000"/>
                </a:solidFill>
              </a:rPr>
              <a:t>un équipage.</a:t>
            </a:r>
            <a:r>
              <a:rPr lang="fr-FR" sz="3200" dirty="0">
                <a:solidFill>
                  <a:srgbClr val="FF0000"/>
                </a:solidFill>
              </a:rPr>
              <a:t>« </a:t>
            </a:r>
          </a:p>
        </p:txBody>
      </p:sp>
      <p:sp>
        <p:nvSpPr>
          <p:cNvPr id="16" name="Forme libre 15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3300"/>
                </a:solidFill>
              </a:rPr>
              <a:t>"</a:t>
            </a:r>
            <a:r>
              <a:rPr lang="fr-FR" sz="3200" i="1" dirty="0">
                <a:solidFill>
                  <a:srgbClr val="003300"/>
                </a:solidFill>
              </a:rPr>
              <a:t>Pour être aimable,</a:t>
            </a:r>
          </a:p>
          <a:p>
            <a:pPr algn="ctr"/>
            <a:r>
              <a:rPr lang="fr-FR" sz="3200" i="1" dirty="0">
                <a:solidFill>
                  <a:srgbClr val="003300"/>
                </a:solidFill>
              </a:rPr>
              <a:t> il faut plus que de</a:t>
            </a:r>
          </a:p>
          <a:p>
            <a:pPr algn="ctr"/>
            <a:r>
              <a:rPr lang="fr-FR" sz="3200" i="1" dirty="0">
                <a:solidFill>
                  <a:srgbClr val="003300"/>
                </a:solidFill>
              </a:rPr>
              <a:t> la beauté.</a:t>
            </a:r>
            <a:r>
              <a:rPr lang="fr-FR" sz="3200" dirty="0">
                <a:solidFill>
                  <a:srgbClr val="003300"/>
                </a:solidFill>
              </a:rPr>
              <a:t>"</a:t>
            </a:r>
          </a:p>
        </p:txBody>
      </p:sp>
      <p:sp>
        <p:nvSpPr>
          <p:cNvPr id="17" name="Forme libre 16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Lorsque tout 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sourit à nos vœux,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 il est fort aisé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 d'être aimable.</a:t>
            </a:r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18" name="Forme libre 17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5">
                    <a:lumMod val="50000"/>
                  </a:schemeClr>
                </a:solidFill>
              </a:rPr>
              <a:t>Un mot aimable </a:t>
            </a:r>
          </a:p>
          <a:p>
            <a:pPr algn="ctr"/>
            <a:r>
              <a:rPr lang="fr-FR" sz="3200" i="1" dirty="0">
                <a:solidFill>
                  <a:schemeClr val="accent5">
                    <a:lumMod val="50000"/>
                  </a:schemeClr>
                </a:solidFill>
              </a:rPr>
              <a:t>est comme un jour de printemps.</a:t>
            </a:r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19" name="Forme libre 18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Rien n'est beau </a:t>
            </a:r>
          </a:p>
          <a:p>
            <a:pPr algn="ctr"/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que le vrai : le vrai seul est aimable.</a:t>
            </a:r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« </a:t>
            </a:r>
          </a:p>
        </p:txBody>
      </p:sp>
      <p:sp>
        <p:nvSpPr>
          <p:cNvPr id="20" name="Forme libre 19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0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6">
                    <a:lumMod val="50000"/>
                  </a:schemeClr>
                </a:solidFill>
              </a:rPr>
              <a:t>Il est gracieux (aimable) comme une porte de </a:t>
            </a:r>
          </a:p>
          <a:p>
            <a:pPr algn="ctr"/>
            <a:r>
              <a:rPr lang="fr-FR" sz="3200" i="1" dirty="0">
                <a:solidFill>
                  <a:schemeClr val="accent6">
                    <a:lumMod val="50000"/>
                  </a:schemeClr>
                </a:solidFill>
              </a:rPr>
              <a:t>prison.</a:t>
            </a:r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21" name="Forme libre 20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1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Une personne aimable n'est </a:t>
            </a:r>
          </a:p>
          <a:p>
            <a:pPr algn="ctr"/>
            <a:r>
              <a:rPr lang="fr-FR" sz="3200" i="1" dirty="0"/>
              <a:t>jamais une bonne </a:t>
            </a:r>
          </a:p>
          <a:p>
            <a:pPr algn="ctr"/>
            <a:r>
              <a:rPr lang="fr-FR" sz="3200" i="1" dirty="0"/>
              <a:t>à rien.</a:t>
            </a:r>
            <a:r>
              <a:rPr lang="fr-FR" sz="3200" dirty="0"/>
              <a:t>"</a:t>
            </a:r>
          </a:p>
        </p:txBody>
      </p:sp>
      <p:sp>
        <p:nvSpPr>
          <p:cNvPr id="22" name="Forme libre 21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1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Rien de si aimable qu'un homme séduisant, mais </a:t>
            </a:r>
          </a:p>
          <a:p>
            <a:pPr algn="ctr"/>
            <a:r>
              <a:rPr lang="fr-FR" sz="3200" i="1" dirty="0"/>
              <a:t>rien de plus odieux qu'un séducteur.</a:t>
            </a:r>
            <a:r>
              <a:rPr lang="fr-FR" sz="3200" dirty="0"/>
              <a:t>"</a:t>
            </a:r>
          </a:p>
        </p:txBody>
      </p:sp>
      <p:sp>
        <p:nvSpPr>
          <p:cNvPr id="23" name="Forme libre 22"/>
          <p:cNvSpPr/>
          <p:nvPr/>
        </p:nvSpPr>
        <p:spPr>
          <a:xfrm>
            <a:off x="3248537" y="1351404"/>
            <a:ext cx="3668452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Une grande persuasion se 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cache sous un</a:t>
            </a:r>
          </a:p>
          <a:p>
            <a:pPr algn="ctr"/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 ordre aimable.</a:t>
            </a:r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24" name="Forme libre 23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75000"/>
                  </a:schemeClr>
                </a:solidFill>
              </a:rPr>
              <a:t>C'est réunis que les charbons brûlent ; c'est en se séparant que les charbons s'éteignent.</a:t>
            </a:r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</a:p>
        </p:txBody>
      </p:sp>
      <p:sp>
        <p:nvSpPr>
          <p:cNvPr id="25" name="Forme libre 24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2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75000"/>
                  </a:schemeClr>
                </a:solidFill>
              </a:rPr>
              <a:t>Les yeux qui ne</a:t>
            </a:r>
          </a:p>
          <a:p>
            <a:pPr algn="ctr"/>
            <a:r>
              <a:rPr lang="fr-FR" sz="3200" i="1" dirty="0">
                <a:solidFill>
                  <a:schemeClr val="tx2">
                    <a:lumMod val="75000"/>
                  </a:schemeClr>
                </a:solidFill>
              </a:rPr>
              <a:t> se voient pas s'oublient.</a:t>
            </a:r>
            <a:r>
              <a:rPr lang="fr-FR" sz="3200" dirty="0">
                <a:solidFill>
                  <a:schemeClr val="tx2">
                    <a:lumMod val="75000"/>
                  </a:schemeClr>
                </a:solidFill>
              </a:rPr>
              <a:t>"</a:t>
            </a:r>
          </a:p>
        </p:txBody>
      </p:sp>
      <p:sp>
        <p:nvSpPr>
          <p:cNvPr id="26" name="Forme libre 25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4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Un feu lointain</a:t>
            </a:r>
          </a:p>
          <a:p>
            <a:pPr algn="ctr"/>
            <a:r>
              <a:rPr lang="fr-FR" sz="3200" i="1" dirty="0"/>
              <a:t> ne réchauffe </a:t>
            </a:r>
          </a:p>
          <a:p>
            <a:pPr algn="ctr"/>
            <a:r>
              <a:rPr lang="fr-FR" sz="3200" i="1" dirty="0"/>
              <a:t>point.</a:t>
            </a:r>
            <a:r>
              <a:rPr lang="fr-FR" sz="3200" dirty="0"/>
              <a:t>"</a:t>
            </a:r>
          </a:p>
        </p:txBody>
      </p:sp>
      <p:sp>
        <p:nvSpPr>
          <p:cNvPr id="27" name="Forme libre 26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4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On ne peut pas tresser la tête </a:t>
            </a:r>
          </a:p>
          <a:p>
            <a:pPr algn="ctr"/>
            <a:r>
              <a:rPr lang="fr-FR" sz="3200" i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d'un absent.</a:t>
            </a:r>
            <a:r>
              <a:rPr lang="fr-FR" sz="3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"</a:t>
            </a:r>
          </a:p>
        </p:txBody>
      </p:sp>
      <p:sp>
        <p:nvSpPr>
          <p:cNvPr id="28" name="Forme libre 27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6">
                    <a:lumMod val="50000"/>
                  </a:schemeClr>
                </a:solidFill>
              </a:rPr>
              <a:t>Cœur oublie ce qu'œil ne voit.</a:t>
            </a:r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"</a:t>
            </a:r>
          </a:p>
        </p:txBody>
      </p:sp>
      <p:pic>
        <p:nvPicPr>
          <p:cNvPr id="29" name="Image 28" descr="cheval_121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>
            <a:off x="0" y="3416092"/>
            <a:ext cx="2285984" cy="2189376"/>
          </a:xfrm>
          <a:prstGeom prst="rect">
            <a:avLst/>
          </a:prstGeom>
        </p:spPr>
      </p:pic>
      <p:pic>
        <p:nvPicPr>
          <p:cNvPr id="4" name="Image 3" descr="49851e5c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-180000">
            <a:off x="2714612" y="959119"/>
            <a:ext cx="5005892" cy="3555769"/>
          </a:xfrm>
          <a:prstGeom prst="frame">
            <a:avLst>
              <a:gd name="adj1" fmla="val 17692"/>
            </a:avLst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advTm="339000">
    <p:sndAc>
      <p:stSnd>
        <p:snd r:embed="rId2" name="Goldman la-b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0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10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80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2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9000"/>
                            </p:stCondLst>
                            <p:childTnLst>
                              <p:par>
                                <p:cTn id="4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60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3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00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40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1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880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5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endParaRPr lang="fr-FR" dirty="0">
              <a:solidFill>
                <a:srgbClr val="FF0000"/>
              </a:solidFill>
            </a:endParaRPr>
          </a:p>
          <a:p>
            <a:pPr algn="ctr"/>
            <a:r>
              <a:rPr lang="fr-FR" dirty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6" name="Image 5" descr="0_70cb0_78076789_L.png"/>
          <p:cNvPicPr>
            <a:picLocks noChangeAspect="1"/>
          </p:cNvPicPr>
          <p:nvPr/>
        </p:nvPicPr>
        <p:blipFill>
          <a:blip r:embed="rId6"/>
          <a:srcRect b="1936"/>
          <a:stretch>
            <a:fillRect/>
          </a:stretch>
        </p:blipFill>
        <p:spPr>
          <a:xfrm flipH="1">
            <a:off x="785786" y="412993"/>
            <a:ext cx="3643338" cy="6445007"/>
          </a:xfrm>
          <a:prstGeom prst="rect">
            <a:avLst/>
          </a:prstGeom>
        </p:spPr>
      </p:pic>
      <p:pic>
        <p:nvPicPr>
          <p:cNvPr id="4" name="Image 3" descr="oeugoul5.png"/>
          <p:cNvPicPr>
            <a:picLocks noChangeAspect="1"/>
          </p:cNvPicPr>
          <p:nvPr/>
        </p:nvPicPr>
        <p:blipFill>
          <a:blip r:embed="rId7">
            <a:lum bright="-20000"/>
          </a:blip>
          <a:stretch>
            <a:fillRect/>
          </a:stretch>
        </p:blipFill>
        <p:spPr>
          <a:xfrm rot="300000">
            <a:off x="442957" y="1007872"/>
            <a:ext cx="5109801" cy="3492000"/>
          </a:xfrm>
          <a:prstGeom prst="rect">
            <a:avLst/>
          </a:prstGeom>
          <a:ln w="127000" cap="rnd">
            <a:noFill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Rectangle 7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8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Il y a de la lâcheté à attaquer un absent ; il y a du courage à le défendre.</a:t>
            </a:r>
            <a:r>
              <a:rPr lang="fr-FR" sz="3200" dirty="0"/>
              <a:t>"</a:t>
            </a:r>
          </a:p>
        </p:txBody>
      </p:sp>
      <p:sp>
        <p:nvSpPr>
          <p:cNvPr id="9" name="Rectangle 8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8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Si tu veux être apprécié, meurs ou voyage.</a:t>
            </a:r>
            <a:r>
              <a:rPr lang="fr-FR" sz="3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"</a:t>
            </a:r>
          </a:p>
        </p:txBody>
      </p:sp>
      <p:sp>
        <p:nvSpPr>
          <p:cNvPr id="10" name="Rectangle 9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8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L'absence de désir, c'est la paix.</a:t>
            </a:r>
            <a:r>
              <a:rPr lang="fr-FR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"</a:t>
            </a:r>
          </a:p>
        </p:txBody>
      </p:sp>
      <p:sp>
        <p:nvSpPr>
          <p:cNvPr id="11" name="Rectangle 10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9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L'absence est le plus grand des maux.</a:t>
            </a:r>
            <a:r>
              <a:rPr lang="fr-FR" sz="32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"</a:t>
            </a:r>
          </a:p>
        </p:txBody>
      </p:sp>
      <p:sp>
        <p:nvSpPr>
          <p:cNvPr id="12" name="Rectangle 11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75000"/>
                  </a:schemeClr>
                </a:solidFill>
              </a:rPr>
              <a:t>Qui te craint en ta présence, te nuit en ton absence.</a:t>
            </a:r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</a:p>
        </p:txBody>
      </p:sp>
      <p:sp>
        <p:nvSpPr>
          <p:cNvPr id="13" name="Rectangle 12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0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1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1">
                    <a:lumMod val="50000"/>
                  </a:schemeClr>
                </a:solidFill>
              </a:rPr>
              <a:t>Il n'aura pas bonne part de ses noces qui n'y est.</a:t>
            </a:r>
            <a:r>
              <a:rPr lang="fr-FR" sz="3200" dirty="0">
                <a:solidFill>
                  <a:schemeClr val="accent1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14" name="Rectangle 13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0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6600"/>
                </a:solidFill>
              </a:rPr>
              <a:t>"</a:t>
            </a:r>
            <a:r>
              <a:rPr lang="fr-FR" sz="3200" i="1" dirty="0">
                <a:solidFill>
                  <a:srgbClr val="006600"/>
                </a:solidFill>
              </a:rPr>
              <a:t>Qui va à la chasse, perd sa place.</a:t>
            </a:r>
            <a:r>
              <a:rPr lang="fr-FR" sz="3200" dirty="0">
                <a:solidFill>
                  <a:srgbClr val="006600"/>
                </a:solidFill>
              </a:rPr>
              <a:t>"</a:t>
            </a:r>
          </a:p>
        </p:txBody>
      </p:sp>
      <p:sp>
        <p:nvSpPr>
          <p:cNvPr id="15" name="Rectangle 14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1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Par une trop longue absence, on tombe dans l'oubli.</a:t>
            </a:r>
            <a:r>
              <a:rPr lang="fr-FR" sz="3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"</a:t>
            </a:r>
          </a:p>
        </p:txBody>
      </p:sp>
      <p:sp>
        <p:nvSpPr>
          <p:cNvPr id="16" name="Rectangle 15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2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Loin des yeux, loin du cœur.</a:t>
            </a:r>
            <a:r>
              <a:rPr lang="fr-FR" sz="3200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"</a:t>
            </a:r>
          </a:p>
        </p:txBody>
      </p:sp>
      <p:sp>
        <p:nvSpPr>
          <p:cNvPr id="17" name="Rectangle 16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  "</a:t>
            </a:r>
            <a:r>
              <a:rPr lang="fr-FR" sz="3200" i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En été comme en</a:t>
            </a:r>
          </a:p>
          <a:p>
            <a:r>
              <a:rPr lang="fr-FR" sz="3200" i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     hiver, qui quitte </a:t>
            </a:r>
          </a:p>
          <a:p>
            <a:r>
              <a:rPr lang="fr-FR" sz="3200" i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      sa place la perd.</a:t>
            </a:r>
            <a:r>
              <a:rPr lang="fr-FR" sz="32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"</a:t>
            </a:r>
          </a:p>
        </p:txBody>
      </p:sp>
      <p:sp>
        <p:nvSpPr>
          <p:cNvPr id="18" name="Rectangle 17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9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L'enfant est le bâton de la vieillesse.</a:t>
            </a:r>
            <a:r>
              <a:rPr lang="fr-FR" sz="3200" dirty="0"/>
              <a:t>"</a:t>
            </a:r>
          </a:p>
        </p:txBody>
      </p:sp>
      <p:sp>
        <p:nvSpPr>
          <p:cNvPr id="19" name="Rectangle 18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1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FF3399"/>
                </a:solidFill>
              </a:rPr>
              <a:t>"</a:t>
            </a:r>
            <a:r>
              <a:rPr lang="fr-FR" sz="3200" i="1" dirty="0">
                <a:solidFill>
                  <a:srgbClr val="FF3399"/>
                </a:solidFill>
              </a:rPr>
              <a:t>On jette à la rue les vieux balais.</a:t>
            </a:r>
            <a:r>
              <a:rPr lang="fr-FR" sz="3200" dirty="0">
                <a:solidFill>
                  <a:srgbClr val="FF3399"/>
                </a:solidFill>
              </a:rPr>
              <a:t>"</a:t>
            </a:r>
          </a:p>
        </p:txBody>
      </p:sp>
      <p:sp>
        <p:nvSpPr>
          <p:cNvPr id="20" name="Rectangle 19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4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FF0000"/>
                </a:solidFill>
              </a:rPr>
              <a:t>"</a:t>
            </a:r>
            <a:r>
              <a:rPr lang="fr-FR" sz="3200" i="1" dirty="0">
                <a:solidFill>
                  <a:srgbClr val="FF0000"/>
                </a:solidFill>
              </a:rPr>
              <a:t>Il faut que jeunesse se passe.</a:t>
            </a:r>
            <a:r>
              <a:rPr lang="fr-FR" sz="3200" dirty="0">
                <a:solidFill>
                  <a:srgbClr val="FF0000"/>
                </a:solidFill>
              </a:rPr>
              <a:t>"</a:t>
            </a:r>
          </a:p>
        </p:txBody>
      </p:sp>
      <p:sp>
        <p:nvSpPr>
          <p:cNvPr id="21" name="Rectangle 20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La jeunesse est une fraction de folie.</a:t>
            </a:r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22" name="Rectangle 21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4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75000"/>
                  </a:schemeClr>
                </a:solidFill>
              </a:rPr>
              <a:t>Regretter le passé, c'est courir après le vent.</a:t>
            </a:r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"</a:t>
            </a:r>
          </a:p>
        </p:txBody>
      </p:sp>
      <p:sp>
        <p:nvSpPr>
          <p:cNvPr id="23" name="Rectangle 22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5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tx1"/>
                </a:solidFill>
              </a:rPr>
              <a:t>"</a:t>
            </a:r>
            <a:r>
              <a:rPr lang="fr-FR" sz="3200" i="1" dirty="0">
                <a:solidFill>
                  <a:schemeClr val="tx1"/>
                </a:solidFill>
              </a:rPr>
              <a:t>La beauté est une courte tyrannie.</a:t>
            </a:r>
            <a:r>
              <a:rPr lang="fr-FR" sz="3200" dirty="0">
                <a:solidFill>
                  <a:schemeClr val="tx1"/>
                </a:solidFill>
              </a:rPr>
              <a:t>"</a:t>
            </a:r>
          </a:p>
        </p:txBody>
      </p:sp>
      <p:sp>
        <p:nvSpPr>
          <p:cNvPr id="24" name="Rectangle 23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6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4">
                    <a:lumMod val="50000"/>
                  </a:schemeClr>
                </a:solidFill>
              </a:rPr>
              <a:t>La vie est trop courte pour être petite.</a:t>
            </a:r>
            <a:r>
              <a:rPr lang="fr-FR" sz="3200" dirty="0">
                <a:solidFill>
                  <a:schemeClr val="accent4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25" name="Rectangle 24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5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3300"/>
                </a:solidFill>
              </a:rPr>
              <a:t>"</a:t>
            </a:r>
            <a:r>
              <a:rPr lang="fr-FR" sz="3200" i="1" dirty="0">
                <a:solidFill>
                  <a:srgbClr val="003300"/>
                </a:solidFill>
              </a:rPr>
              <a:t>Personne ne sait si sa lumière brûlera jusqu'à demain.</a:t>
            </a:r>
            <a:r>
              <a:rPr lang="fr-FR" sz="3200" dirty="0">
                <a:solidFill>
                  <a:srgbClr val="003300"/>
                </a:solidFill>
              </a:rPr>
              <a:t>"</a:t>
            </a:r>
          </a:p>
        </p:txBody>
      </p:sp>
      <p:sp>
        <p:nvSpPr>
          <p:cNvPr id="26" name="Rectangle 25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7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/>
              <a:t>"</a:t>
            </a:r>
            <a:r>
              <a:rPr lang="fr-FR" sz="3200" i="1" dirty="0"/>
              <a:t>Suis ton cœur aussi longtemps que </a:t>
            </a:r>
          </a:p>
          <a:p>
            <a:pPr algn="ctr"/>
            <a:r>
              <a:rPr lang="fr-FR" sz="3200" i="1" dirty="0"/>
              <a:t>tu vis.</a:t>
            </a:r>
            <a:r>
              <a:rPr lang="fr-FR" sz="3200" dirty="0"/>
              <a:t>"</a:t>
            </a:r>
          </a:p>
        </p:txBody>
      </p:sp>
      <p:sp>
        <p:nvSpPr>
          <p:cNvPr id="27" name="Rectangle 26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3300"/>
                </a:solidFill>
              </a:rPr>
              <a:t>"</a:t>
            </a:r>
            <a:r>
              <a:rPr lang="fr-FR" sz="3200" i="1" dirty="0">
                <a:solidFill>
                  <a:srgbClr val="003300"/>
                </a:solidFill>
              </a:rPr>
              <a:t>Toute saison, tout ciel, sont bons quand on est deux.</a:t>
            </a:r>
            <a:r>
              <a:rPr lang="fr-FR" sz="3200" dirty="0">
                <a:solidFill>
                  <a:srgbClr val="003300"/>
                </a:solidFill>
              </a:rPr>
              <a:t>"</a:t>
            </a:r>
          </a:p>
        </p:txBody>
      </p:sp>
      <p:sp>
        <p:nvSpPr>
          <p:cNvPr id="28" name="Rectangle 27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rgbClr val="3E1F00"/>
                </a:solidFill>
              </a:rPr>
              <a:t>L'espace </a:t>
            </a:r>
            <a:r>
              <a:rPr lang="fr-FR" sz="3200" i="1" dirty="0">
                <a:solidFill>
                  <a:schemeClr val="bg1"/>
                </a:solidFill>
              </a:rPr>
              <a:t>d'une vie es</a:t>
            </a:r>
            <a:r>
              <a:rPr lang="fr-FR" sz="3200" i="1" dirty="0">
                <a:solidFill>
                  <a:srgbClr val="FFE2C5"/>
                </a:solidFill>
              </a:rPr>
              <a:t>t </a:t>
            </a:r>
            <a:r>
              <a:rPr lang="fr-FR" sz="3200" i="1" dirty="0">
                <a:solidFill>
                  <a:srgbClr val="3E1F00"/>
                </a:solidFill>
              </a:rPr>
              <a:t>le même, qu'on le passe en chantant</a:t>
            </a:r>
          </a:p>
          <a:p>
            <a:pPr algn="ctr"/>
            <a:r>
              <a:rPr lang="fr-FR" sz="3200" i="1" dirty="0">
                <a:solidFill>
                  <a:srgbClr val="3E1F00"/>
                </a:solidFill>
              </a:rPr>
              <a:t> ou en pleurant.</a:t>
            </a:r>
            <a:r>
              <a:rPr lang="fr-FR" sz="3200" dirty="0">
                <a:solidFill>
                  <a:srgbClr val="3E1F00"/>
                </a:solidFill>
              </a:rPr>
              <a:t>"</a:t>
            </a:r>
          </a:p>
        </p:txBody>
      </p:sp>
      <p:sp>
        <p:nvSpPr>
          <p:cNvPr id="29" name="Rectangle 28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0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002060"/>
                </a:solidFill>
              </a:rPr>
              <a:t>"</a:t>
            </a:r>
            <a:r>
              <a:rPr lang="fr-FR" sz="3200" i="1" dirty="0">
                <a:solidFill>
                  <a:srgbClr val="002060"/>
                </a:solidFill>
              </a:rPr>
              <a:t>Vivre le jour le jour, sans penser au lendemain.</a:t>
            </a:r>
            <a:r>
              <a:rPr lang="fr-FR" sz="3200" dirty="0">
                <a:solidFill>
                  <a:srgbClr val="002060"/>
                </a:solidFill>
              </a:rPr>
              <a:t>"</a:t>
            </a:r>
          </a:p>
        </p:txBody>
      </p:sp>
      <p:sp>
        <p:nvSpPr>
          <p:cNvPr id="30" name="Rectangle 29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>
                <a:solidFill>
                  <a:schemeClr val="accent2">
                    <a:lumMod val="50000"/>
                  </a:schemeClr>
                </a:solidFill>
              </a:rPr>
              <a:t>La vie est comme le fumet qui s'échappe de la marmite,</a:t>
            </a:r>
            <a:endParaRPr lang="fr-FR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>
                <a:solidFill>
                  <a:schemeClr val="tx2">
                    <a:lumMod val="50000"/>
                  </a:schemeClr>
                </a:solidFill>
              </a:rPr>
              <a:t>On veut y faire attention et déjà il n'est plus là.</a:t>
            </a:r>
            <a:r>
              <a:rPr lang="fr-FR" sz="3200" dirty="0">
                <a:solidFill>
                  <a:schemeClr val="tx2">
                    <a:lumMod val="50000"/>
                  </a:schemeClr>
                </a:solidFill>
              </a:rPr>
              <a:t>"</a:t>
            </a:r>
          </a:p>
        </p:txBody>
      </p:sp>
      <p:sp>
        <p:nvSpPr>
          <p:cNvPr id="32" name="Rectangle 31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>
                <a:solidFill>
                  <a:srgbClr val="663300"/>
                </a:solidFill>
              </a:rPr>
              <a:t>"</a:t>
            </a:r>
            <a:r>
              <a:rPr lang="fr-FR" sz="3200" i="1" dirty="0">
                <a:solidFill>
                  <a:srgbClr val="663300"/>
                </a:solidFill>
              </a:rPr>
              <a:t>On tarde à grandir, on ne tarde pas à mourir.</a:t>
            </a:r>
            <a:r>
              <a:rPr lang="fr-FR" sz="3200" dirty="0">
                <a:solidFill>
                  <a:srgbClr val="663300"/>
                </a:solidFill>
              </a:rPr>
              <a:t>"</a:t>
            </a:r>
          </a:p>
        </p:txBody>
      </p:sp>
      <p:pic>
        <p:nvPicPr>
          <p:cNvPr id="33" name="Image 32" descr="f6a30f36.gif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572132" y="0"/>
            <a:ext cx="3571868" cy="1785934"/>
          </a:xfrm>
          <a:prstGeom prst="rect">
            <a:avLst/>
          </a:prstGeom>
        </p:spPr>
      </p:pic>
    </p:spTree>
  </p:cSld>
  <p:clrMapOvr>
    <a:masterClrMapping/>
  </p:clrMapOvr>
  <p:transition advTm="398000">
    <p:sndAc>
      <p:stSnd>
        <p:snd r:embed="rId2" name="Goldman tournent les violo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6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80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40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0"/>
                            </p:stCondLst>
                            <p:childTnLst>
                              <p:par>
                                <p:cTn id="4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6000"/>
                            </p:stCondLst>
                            <p:childTnLst>
                              <p:par>
                                <p:cTn id="4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200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80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4000"/>
                            </p:stCondLst>
                            <p:childTnLst>
                              <p:par>
                                <p:cTn id="6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0"/>
                            </p:stCondLst>
                            <p:childTnLst>
                              <p:par>
                                <p:cTn id="6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60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72000"/>
                            </p:stCondLst>
                            <p:childTnLst>
                              <p:par>
                                <p:cTn id="7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880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4000"/>
                            </p:stCondLst>
                            <p:childTnLst>
                              <p:par>
                                <p:cTn id="8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200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36000"/>
                            </p:stCondLst>
                            <p:childTnLst>
                              <p:par>
                                <p:cTn id="8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2000"/>
                            </p:stCondLst>
                            <p:childTnLst>
                              <p:par>
                                <p:cTn id="9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68000"/>
                            </p:stCondLst>
                            <p:childTnLst>
                              <p:par>
                                <p:cTn id="9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jukebox Jean-jacques Goldman(Mireille)</Template>
  <TotalTime>5</TotalTime>
  <Words>1376</Words>
  <Application>Microsoft Office PowerPoint</Application>
  <PresentationFormat>Affichage à l'écran (4:3)</PresentationFormat>
  <Paragraphs>225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Alte-Schwabacher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2020-12-18T14:16:56Z</dcterms:created>
  <dcterms:modified xsi:type="dcterms:W3CDTF">2020-12-18T14:21:58Z</dcterms:modified>
</cp:coreProperties>
</file>