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12" r:id="rId2"/>
    <p:sldId id="256" r:id="rId3"/>
    <p:sldId id="258" r:id="rId4"/>
    <p:sldId id="259" r:id="rId5"/>
    <p:sldId id="262" r:id="rId6"/>
    <p:sldId id="263" r:id="rId7"/>
    <p:sldId id="266" r:id="rId8"/>
    <p:sldId id="269" r:id="rId9"/>
    <p:sldId id="271" r:id="rId10"/>
    <p:sldId id="270" r:id="rId11"/>
    <p:sldId id="268" r:id="rId12"/>
    <p:sldId id="267" r:id="rId13"/>
    <p:sldId id="261" r:id="rId14"/>
    <p:sldId id="264" r:id="rId15"/>
    <p:sldId id="275" r:id="rId16"/>
    <p:sldId id="274" r:id="rId17"/>
    <p:sldId id="276" r:id="rId18"/>
    <p:sldId id="277" r:id="rId19"/>
    <p:sldId id="278" r:id="rId20"/>
    <p:sldId id="279" r:id="rId21"/>
    <p:sldId id="273" r:id="rId22"/>
    <p:sldId id="284" r:id="rId23"/>
    <p:sldId id="257" r:id="rId24"/>
    <p:sldId id="283" r:id="rId25"/>
    <p:sldId id="280" r:id="rId26"/>
    <p:sldId id="281" r:id="rId27"/>
    <p:sldId id="282" r:id="rId28"/>
    <p:sldId id="272" r:id="rId29"/>
    <p:sldId id="265" r:id="rId30"/>
    <p:sldId id="310" r:id="rId31"/>
    <p:sldId id="308" r:id="rId32"/>
    <p:sldId id="307" r:id="rId33"/>
    <p:sldId id="306" r:id="rId34"/>
    <p:sldId id="305" r:id="rId35"/>
    <p:sldId id="304" r:id="rId36"/>
    <p:sldId id="302" r:id="rId37"/>
    <p:sldId id="301" r:id="rId38"/>
    <p:sldId id="300" r:id="rId39"/>
    <p:sldId id="299" r:id="rId40"/>
    <p:sldId id="296" r:id="rId41"/>
    <p:sldId id="298" r:id="rId42"/>
    <p:sldId id="287" r:id="rId43"/>
    <p:sldId id="297" r:id="rId44"/>
    <p:sldId id="295" r:id="rId45"/>
    <p:sldId id="294" r:id="rId46"/>
    <p:sldId id="293" r:id="rId47"/>
    <p:sldId id="309" r:id="rId4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2212B"/>
    <a:srgbClr val="191919"/>
    <a:srgbClr val="245794"/>
    <a:srgbClr val="0000FF"/>
    <a:srgbClr val="3333FF"/>
    <a:srgbClr val="003300"/>
    <a:srgbClr val="CC3300"/>
    <a:srgbClr val="E57D5D"/>
    <a:srgbClr val="CF6F9F"/>
    <a:srgbClr val="FFFF2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  <p:transition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CC8DAB-42B0-451D-9A10-154E3350ED8A}" type="datetimeFigureOut">
              <a:rPr lang="fr-FR" smtClean="0"/>
              <a:pPr/>
              <a:t>19/12/2020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CAE656-7A0E-4CC5-9861-6E469DBEAD2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hyperlink" Target="http://www.les-plus-beaux-villages-de-france.org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gi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gif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gif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gif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gif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e 8"/>
          <p:cNvGrpSpPr/>
          <p:nvPr/>
        </p:nvGrpSpPr>
        <p:grpSpPr>
          <a:xfrm>
            <a:off x="-32" y="1"/>
            <a:ext cx="9144002" cy="6857999"/>
            <a:chOff x="0" y="1"/>
            <a:chExt cx="9144002" cy="6857999"/>
          </a:xfrm>
        </p:grpSpPr>
        <p:grpSp>
          <p:nvGrpSpPr>
            <p:cNvPr id="9" name="Groupe 5"/>
            <p:cNvGrpSpPr/>
            <p:nvPr/>
          </p:nvGrpSpPr>
          <p:grpSpPr>
            <a:xfrm>
              <a:off x="0" y="1"/>
              <a:ext cx="9144002" cy="2942489"/>
              <a:chOff x="428596" y="357166"/>
              <a:chExt cx="7715304" cy="2585323"/>
            </a:xfrm>
          </p:grpSpPr>
          <p:sp>
            <p:nvSpPr>
              <p:cNvPr id="2" name="Rectangle 1"/>
              <p:cNvSpPr/>
              <p:nvPr/>
            </p:nvSpPr>
            <p:spPr>
              <a:xfrm>
                <a:off x="428596" y="357166"/>
                <a:ext cx="7715304" cy="2500330"/>
              </a:xfrm>
              <a:prstGeom prst="rect">
                <a:avLst/>
              </a:prstGeom>
              <a:gradFill flip="none" rotWithShape="1">
                <a:gsLst>
                  <a:gs pos="48000">
                    <a:srgbClr val="22212B"/>
                  </a:gs>
                  <a:gs pos="50000">
                    <a:srgbClr val="245794"/>
                  </a:gs>
                </a:gsLst>
                <a:lin ang="0" scaled="1"/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 b="1" dirty="0"/>
              </a:p>
            </p:txBody>
          </p:sp>
          <p:sp>
            <p:nvSpPr>
              <p:cNvPr id="3" name="ZoneTexte 2"/>
              <p:cNvSpPr txBox="1"/>
              <p:nvPr/>
            </p:nvSpPr>
            <p:spPr>
              <a:xfrm>
                <a:off x="1995805" y="541350"/>
                <a:ext cx="5183728" cy="163602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fr-FR" sz="11500" dirty="0">
                    <a:solidFill>
                      <a:schemeClr val="bg1"/>
                    </a:solidFill>
                    <a:latin typeface="Microsoft Sans Serif" pitchFamily="34" charset="0"/>
                    <a:cs typeface="Tunga" pitchFamily="2"/>
                  </a:rPr>
                  <a:t>Villages</a:t>
                </a:r>
              </a:p>
            </p:txBody>
          </p:sp>
          <p:sp>
            <p:nvSpPr>
              <p:cNvPr id="4" name="ZoneTexte 3"/>
              <p:cNvSpPr txBox="1"/>
              <p:nvPr/>
            </p:nvSpPr>
            <p:spPr>
              <a:xfrm>
                <a:off x="3857620" y="357166"/>
                <a:ext cx="3624710" cy="258532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fr-FR" sz="5400" b="1" dirty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Les plus beaux</a:t>
                </a:r>
              </a:p>
              <a:p>
                <a:endParaRPr lang="fr-FR" sz="54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endParaRPr>
              </a:p>
              <a:p>
                <a:r>
                  <a:rPr lang="fr-FR" sz="5400" b="1" dirty="0">
                    <a:solidFill>
                      <a:schemeClr val="bg1"/>
                    </a:solidFill>
                    <a:latin typeface="Vrinda" pitchFamily="2" charset="0"/>
                    <a:cs typeface="Vrinda" pitchFamily="2" charset="0"/>
                  </a:rPr>
                  <a:t>    de France</a:t>
                </a:r>
              </a:p>
            </p:txBody>
          </p:sp>
        </p:grpSp>
        <p:sp>
          <p:nvSpPr>
            <p:cNvPr id="5" name="Rectangle 4"/>
            <p:cNvSpPr/>
            <p:nvPr/>
          </p:nvSpPr>
          <p:spPr>
            <a:xfrm>
              <a:off x="0" y="2643182"/>
              <a:ext cx="9144000" cy="4214818"/>
            </a:xfrm>
            <a:prstGeom prst="rect">
              <a:avLst/>
            </a:prstGeom>
            <a:solidFill>
              <a:srgbClr val="2221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7" name="Image 6" descr="Image1.jpg"/>
            <p:cNvPicPr>
              <a:picLocks noChangeAspect="1"/>
            </p:cNvPicPr>
            <p:nvPr/>
          </p:nvPicPr>
          <p:blipFill>
            <a:blip r:embed="rId3" cstate="print"/>
            <a:srcRect b="8008"/>
            <a:stretch>
              <a:fillRect/>
            </a:stretch>
          </p:blipFill>
          <p:spPr>
            <a:xfrm>
              <a:off x="1357290" y="2445060"/>
              <a:ext cx="6357982" cy="4198650"/>
            </a:xfrm>
            <a:prstGeom prst="plaque">
              <a:avLst/>
            </a:prstGeom>
          </p:spPr>
        </p:pic>
        <p:pic>
          <p:nvPicPr>
            <p:cNvPr id="8" name="Picture 6" descr="Accueil">
              <a:hlinkClick r:id="rId4" tooltip="Accueil"/>
            </p:cNvPr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928670"/>
              <a:ext cx="1600200" cy="1771651"/>
            </a:xfrm>
            <a:prstGeom prst="rect">
              <a:avLst/>
            </a:prstGeom>
            <a:noFill/>
          </p:spPr>
        </p:pic>
      </p:grpSp>
      <p:sp>
        <p:nvSpPr>
          <p:cNvPr id="10" name="Rectangle 9"/>
          <p:cNvSpPr/>
          <p:nvPr/>
        </p:nvSpPr>
        <p:spPr>
          <a:xfrm>
            <a:off x="7715272" y="857232"/>
            <a:ext cx="1603324" cy="31547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9900" dirty="0">
                <a:solidFill>
                  <a:schemeClr val="bg1"/>
                </a:solidFill>
                <a:latin typeface="Microsoft Sans Serif" pitchFamily="34" charset="0"/>
                <a:cs typeface="Tunga" pitchFamily="2"/>
              </a:rPr>
              <a:t>1</a:t>
            </a:r>
            <a:endParaRPr lang="fr-FR" sz="3200" dirty="0"/>
          </a:p>
        </p:txBody>
      </p:sp>
    </p:spTree>
  </p:cSld>
  <p:clrMapOvr>
    <a:masterClrMapping/>
  </p:clrMapOvr>
  <p:transition advTm="8000">
    <p:sndAc>
      <p:stSnd loop="1">
        <p:snd r:embed="rId2" name="12 Je dors en Bretagne ce soir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bretagne_charme_nous134019006369_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2908" y="0"/>
            <a:ext cx="9286908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rochefort-en-terr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0"/>
            <a:ext cx="7802880" cy="5500726"/>
          </a:xfrm>
          <a:prstGeom prst="rect">
            <a:avLst/>
          </a:prstGeom>
        </p:spPr>
      </p:pic>
      <p:pic>
        <p:nvPicPr>
          <p:cNvPr id="12" name="Image 11" descr="Image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472" y="571480"/>
            <a:ext cx="7786742" cy="5572164"/>
          </a:xfrm>
          <a:prstGeom prst="rect">
            <a:avLst/>
          </a:prstGeom>
        </p:spPr>
      </p:pic>
      <p:pic>
        <p:nvPicPr>
          <p:cNvPr id="6" name="Image 5" descr="Image1.jp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00FF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00298" y="275726"/>
            <a:ext cx="39657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latin typeface="spinweradC" pitchFamily="2" charset="0"/>
              </a:rPr>
              <a:t>Amitié vaut mieux que parenté.</a:t>
            </a:r>
            <a:r>
              <a:rPr lang="fr-FR" b="1" dirty="0">
                <a:solidFill>
                  <a:srgbClr val="A40004"/>
                </a:solidFill>
                <a:latin typeface="spinweradC" pitchFamily="2" charset="0"/>
              </a:rPr>
              <a:t> </a:t>
            </a:r>
            <a:endParaRPr lang="fr-FR" dirty="0">
              <a:latin typeface="spinweradC" pitchFamily="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85795"/>
            <a:ext cx="7452000" cy="5269629"/>
          </a:xfrm>
          <a:prstGeom prst="rect">
            <a:avLst/>
          </a:prstGeom>
        </p:spPr>
      </p:pic>
      <p:pic>
        <p:nvPicPr>
          <p:cNvPr id="7" name="Image 6" descr="Image5.jpg"/>
          <p:cNvPicPr>
            <a:picLocks noChangeAspect="1"/>
          </p:cNvPicPr>
          <p:nvPr/>
        </p:nvPicPr>
        <p:blipFill>
          <a:blip r:embed="rId3"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00232" y="214290"/>
            <a:ext cx="50720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tx1">
                    <a:lumMod val="75000"/>
                    <a:lumOff val="25000"/>
                  </a:schemeClr>
                </a:solidFill>
                <a:latin typeface="TabulationTwin" pitchFamily="2" charset="0"/>
              </a:rPr>
              <a:t>Chacun dirige l'eau vers son moulin. </a:t>
            </a:r>
            <a:endParaRPr lang="fr-FR" dirty="0">
              <a:solidFill>
                <a:schemeClr val="tx1">
                  <a:lumMod val="75000"/>
                  <a:lumOff val="25000"/>
                </a:schemeClr>
              </a:solidFill>
              <a:latin typeface="TabulationTwin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7572428" cy="5429288"/>
          </a:xfrm>
          <a:prstGeom prst="rect">
            <a:avLst/>
          </a:prstGeom>
        </p:spPr>
      </p:pic>
      <p:pic>
        <p:nvPicPr>
          <p:cNvPr id="5" name="Image 4" descr="Image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285852" y="273586"/>
            <a:ext cx="65722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accent2">
                    <a:lumMod val="50000"/>
                  </a:schemeClr>
                </a:solidFill>
                <a:latin typeface="Typewriter" pitchFamily="2" charset="0"/>
              </a:rPr>
              <a:t>Dix francs de larmes ne paient pas dix centimes de dettes. </a:t>
            </a:r>
            <a:endParaRPr lang="fr-FR" dirty="0">
              <a:solidFill>
                <a:schemeClr val="accent2">
                  <a:lumMod val="50000"/>
                </a:schemeClr>
              </a:solidFill>
              <a:latin typeface="Typewriter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500989" cy="5436000"/>
          </a:xfrm>
          <a:prstGeom prst="rect">
            <a:avLst/>
          </a:prstGeom>
        </p:spPr>
      </p:pic>
      <p:pic>
        <p:nvPicPr>
          <p:cNvPr id="4" name="Image 3" descr="Image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500298" y="285728"/>
            <a:ext cx="4143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3333FF"/>
                </a:solidFill>
                <a:latin typeface="Abilene" pitchFamily="2" charset="0"/>
              </a:rPr>
              <a:t>Le chrétien pardonne, le couillon oublie.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 8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07644"/>
            <a:ext cx="7572428" cy="5436000"/>
          </a:xfrm>
          <a:prstGeom prst="rect">
            <a:avLst/>
          </a:prstGeom>
        </p:spPr>
      </p:pic>
      <p:pic>
        <p:nvPicPr>
          <p:cNvPr id="10" name="Image 9" descr="Image1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285984" y="273586"/>
            <a:ext cx="450059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FFCC"/>
                </a:solidFill>
                <a:latin typeface="Typewriter" pitchFamily="2" charset="0"/>
              </a:rPr>
              <a:t>Le courage ne se vend pas à l'auberge.</a:t>
            </a:r>
            <a:endParaRPr lang="fr-FR" dirty="0">
              <a:solidFill>
                <a:srgbClr val="00FFCC"/>
              </a:solidFill>
              <a:latin typeface="Typewriter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14356"/>
            <a:ext cx="7484420" cy="5422375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660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1522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571604" y="214290"/>
            <a:ext cx="600079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dirty="0">
                <a:solidFill>
                  <a:schemeClr val="accent6">
                    <a:lumMod val="60000"/>
                    <a:lumOff val="40000"/>
                  </a:schemeClr>
                </a:solidFill>
                <a:latin typeface="Yorkshire" pitchFamily="2" charset="0"/>
              </a:rPr>
              <a:t>Toute femme qui vante sa vertu, sa vertu lui pèse.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14356"/>
            <a:ext cx="7500990" cy="5429287"/>
          </a:xfrm>
          <a:prstGeom prst="rect">
            <a:avLst/>
          </a:prstGeom>
        </p:spPr>
      </p:pic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FF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714480" y="285728"/>
            <a:ext cx="571504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004E4C"/>
                </a:solidFill>
                <a:latin typeface="YellowJug" pitchFamily="2" charset="0"/>
              </a:rPr>
              <a:t>Le zèle  a  tué  plus  d‘ hommes  que  la  paresse. </a:t>
            </a:r>
            <a:endParaRPr lang="fr-FR" dirty="0">
              <a:solidFill>
                <a:srgbClr val="004E4C"/>
              </a:solidFill>
              <a:latin typeface="YellowJug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14356"/>
            <a:ext cx="7500990" cy="5429287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CC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928794" y="285728"/>
            <a:ext cx="528641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chemeClr val="accent4">
                    <a:lumMod val="50000"/>
                  </a:schemeClr>
                </a:solidFill>
                <a:latin typeface="Vivaldi" pitchFamily="66" charset="0"/>
              </a:rPr>
              <a:t>Politique et tribunal sont ruine du patrimoine.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572428" cy="5429287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96633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71538" y="214290"/>
            <a:ext cx="721523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sz="3600" dirty="0">
                <a:solidFill>
                  <a:srgbClr val="4C2600"/>
                </a:solidFill>
                <a:latin typeface="Vladimir Script" pitchFamily="66" charset="0"/>
              </a:rPr>
              <a:t>Travailler de bon gré est pire que l'esclavage.  </a:t>
            </a:r>
            <a:endParaRPr lang="fr-FR" sz="6600" dirty="0">
              <a:solidFill>
                <a:srgbClr val="4C2600"/>
              </a:solidFill>
              <a:latin typeface="Vladimir Script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499744" cy="5436000"/>
          </a:xfrm>
          <a:prstGeom prst="rect">
            <a:avLst/>
          </a:prstGeom>
        </p:spPr>
      </p:pic>
      <p:pic>
        <p:nvPicPr>
          <p:cNvPr id="9" name="Image 8" descr="Imag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285852" y="273586"/>
            <a:ext cx="664373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34411B"/>
                </a:solidFill>
                <a:latin typeface="Sylfaen" pitchFamily="18" charset="0"/>
              </a:rPr>
              <a:t>Le diable met la femme sous l'homme pour tenir l'homme sous lui. </a:t>
            </a:r>
            <a:endParaRPr lang="fr-FR" dirty="0">
              <a:solidFill>
                <a:srgbClr val="34411B"/>
              </a:solidFill>
              <a:latin typeface="Sylfaen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etagne_charme_nous134097610370_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6000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bretagne_charme_nous134097618080_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85795"/>
            <a:ext cx="7500990" cy="5286412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333300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857224" y="214290"/>
            <a:ext cx="76438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b="1" dirty="0">
                <a:solidFill>
                  <a:schemeClr val="bg2">
                    <a:lumMod val="75000"/>
                  </a:schemeClr>
                </a:solidFill>
                <a:latin typeface="Abilene" pitchFamily="2" charset="0"/>
              </a:rPr>
              <a:t>A mesure que nous vieillissons, ce sont nos maux qui rajeunissent. </a:t>
            </a:r>
            <a:endParaRPr lang="fr-FR" sz="2000" dirty="0">
              <a:solidFill>
                <a:schemeClr val="bg2">
                  <a:lumMod val="75000"/>
                </a:schemeClr>
              </a:solidFill>
              <a:latin typeface="Abilen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07644"/>
            <a:ext cx="7529485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00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2908" y="285728"/>
            <a:ext cx="90010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Assis sur les genoux d'une mère pauvre, tout enfant est riche. </a:t>
            </a:r>
            <a:endParaRPr lang="fr-FR" sz="2800" dirty="0">
              <a:solidFill>
                <a:schemeClr val="accent2">
                  <a:lumMod val="60000"/>
                  <a:lumOff val="40000"/>
                </a:schemeClr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07644"/>
            <a:ext cx="7529486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FF">
                <a:tint val="45000"/>
                <a:satMod val="400000"/>
              </a:srgbClr>
            </a:duotone>
            <a:lum bright="-1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4282" y="214290"/>
            <a:ext cx="86439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itchFamily="18" charset="0"/>
              </a:rPr>
              <a:t>Attends d'avoir traversé la rivière pour dire au crocodile qu'il a une bosse sur le nez.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707644"/>
            <a:ext cx="8139022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3300">
                <a:tint val="45000"/>
                <a:satMod val="400000"/>
              </a:srgbClr>
            </a:duotone>
            <a:lum bright="-3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4314" y="285728"/>
            <a:ext cx="892971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Verdana" pitchFamily="34" charset="0"/>
              </a:rPr>
              <a:t>Aucun arbre n'a donné des fruits sans avoir eu d'abord des fleurs. </a:t>
            </a:r>
            <a:endParaRPr lang="fr-FR" dirty="0"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4.jpg"/>
          <p:cNvPicPr>
            <a:picLocks noChangeAspect="1"/>
          </p:cNvPicPr>
          <p:nvPr/>
        </p:nvPicPr>
        <p:blipFill>
          <a:blip r:embed="rId2"/>
          <a:srcRect l="1552" t="2625" r="776"/>
          <a:stretch>
            <a:fillRect/>
          </a:stretch>
        </p:blipFill>
        <p:spPr>
          <a:xfrm>
            <a:off x="357158" y="617304"/>
            <a:ext cx="8572560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6699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7190" y="214290"/>
            <a:ext cx="878681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9999FF"/>
                </a:solidFill>
                <a:latin typeface="Times New Roman" pitchFamily="18" charset="0"/>
                <a:cs typeface="Times New Roman" pitchFamily="18" charset="0"/>
              </a:rPr>
              <a:t>Avant de juger une personne, chausse ses mocassins plusieurs lunes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728" y="714356"/>
            <a:ext cx="7529486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C00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357290" y="214290"/>
            <a:ext cx="721523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0000FF"/>
                </a:solidFill>
                <a:latin typeface="Sohoma" pitchFamily="18" charset="0"/>
              </a:rPr>
              <a:t>Avec une faucille d'argent, on moissonne des épis d'argent.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07644"/>
            <a:ext cx="7529523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92D050">
                <a:tint val="45000"/>
                <a:satMod val="400000"/>
              </a:srgbClr>
            </a:duotone>
            <a:lum bright="-3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5784" y="181253"/>
            <a:ext cx="885824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chemeClr val="accent3">
                    <a:lumMod val="60000"/>
                    <a:lumOff val="40000"/>
                  </a:schemeClr>
                </a:solidFill>
                <a:latin typeface="Baskerville Old Face" pitchFamily="18" charset="0"/>
              </a:rPr>
              <a:t>C'est aux pensées à nourrir les paroles, aux paroles à vêtir les pensées.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Image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" y="714356"/>
            <a:ext cx="9144007" cy="5436000"/>
          </a:xfrm>
          <a:prstGeom prst="rect">
            <a:avLst/>
          </a:prstGeom>
        </p:spPr>
      </p:pic>
      <p:pic>
        <p:nvPicPr>
          <p:cNvPr id="12" name="Image 11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8000">
                <a:tint val="45000"/>
                <a:satMod val="400000"/>
              </a:srgbClr>
            </a:duotone>
            <a:lum bright="-3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00034" y="285728"/>
            <a:ext cx="864399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92D050"/>
                </a:solidFill>
                <a:latin typeface="Matura MT Script Capitals" pitchFamily="66" charset="0"/>
              </a:rPr>
              <a:t>C'est sur le chemin où tu n'as pas peur que le fauve te guette.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6" y="707644"/>
            <a:ext cx="7600958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3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142976" y="214290"/>
            <a:ext cx="65117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600" dirty="0">
                <a:solidFill>
                  <a:schemeClr val="bg1"/>
                </a:solidFill>
                <a:latin typeface="Deco-B731" pitchFamily="2" charset="0"/>
              </a:rPr>
              <a:t>L’avarice est le châtiment des riches.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714356"/>
            <a:ext cx="7572458" cy="5436000"/>
          </a:xfrm>
          <a:prstGeom prst="rect">
            <a:avLst/>
          </a:prstGeom>
        </p:spPr>
      </p:pic>
      <p:pic>
        <p:nvPicPr>
          <p:cNvPr id="4" name="Image 3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800000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00100" y="285728"/>
            <a:ext cx="699120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chemeClr val="accent2">
                    <a:lumMod val="60000"/>
                    <a:lumOff val="40000"/>
                  </a:schemeClr>
                </a:solidFill>
                <a:latin typeface="Bell MT" pitchFamily="18" charset="0"/>
              </a:rPr>
              <a:t>Ce sont les menteurs qui font les serments. </a:t>
            </a:r>
            <a:endParaRPr lang="fr-FR" sz="2800" dirty="0">
              <a:solidFill>
                <a:schemeClr val="accent2">
                  <a:lumMod val="60000"/>
                  <a:lumOff val="40000"/>
                </a:schemeClr>
              </a:solidFill>
              <a:latin typeface="Bell MT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90" y="707644"/>
            <a:ext cx="7672362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33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28596" y="285728"/>
            <a:ext cx="821537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rgbClr val="CF6F9F"/>
                </a:solidFill>
                <a:latin typeface="BloomingGrove" pitchFamily="2" charset="0"/>
              </a:rPr>
              <a:t>Celui qui n'a jamais vu de château, admire une porcherie.</a:t>
            </a:r>
            <a:endParaRPr lang="fr-FR" sz="2400" dirty="0">
              <a:solidFill>
                <a:srgbClr val="CF6F9F"/>
              </a:solidFill>
              <a:latin typeface="BloomingGrov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7" y="707644"/>
            <a:ext cx="7672395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3300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857224" y="285728"/>
            <a:ext cx="74776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dirty="0">
                <a:solidFill>
                  <a:srgbClr val="E57D5D"/>
                </a:solidFill>
                <a:latin typeface="Broadway" pitchFamily="82" charset="0"/>
              </a:rPr>
              <a:t>Il faut craindre celui qui nous craint.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6" y="707644"/>
            <a:ext cx="7529520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bright="-1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5720" y="285728"/>
            <a:ext cx="8858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rgbClr val="CC3300"/>
                </a:solidFill>
                <a:latin typeface="Matura MT Script Capitals" pitchFamily="66" charset="0"/>
              </a:rPr>
              <a:t>Il ne sert à rien de dire la vérité où elle n'a pas d'effet. </a:t>
            </a:r>
            <a:endParaRPr lang="fr-FR" sz="2800" dirty="0">
              <a:solidFill>
                <a:srgbClr val="CC3300"/>
              </a:solidFill>
              <a:latin typeface="Matura MT Script Capitals" pitchFamily="66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7254" y="707644"/>
            <a:ext cx="7529522" cy="5436000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6600FF">
                <a:tint val="45000"/>
                <a:satMod val="400000"/>
              </a:srgbClr>
            </a:duotone>
            <a:lum bright="-2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661596" y="214290"/>
            <a:ext cx="805380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chemeClr val="accent4">
                    <a:lumMod val="60000"/>
                    <a:lumOff val="40000"/>
                  </a:schemeClr>
                </a:solidFill>
                <a:latin typeface="ChopinScript" pitchFamily="2" charset="0"/>
              </a:rPr>
              <a:t>Il vaut mieux orner le dedans que le dehors.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vue-sur-l-eglis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7542532" cy="5143536"/>
          </a:xfrm>
          <a:prstGeom prst="rect">
            <a:avLst/>
          </a:prstGeom>
        </p:spPr>
      </p:pic>
      <p:pic>
        <p:nvPicPr>
          <p:cNvPr id="3" name="Image 2" descr="Image5.jp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00FF">
                <a:tint val="45000"/>
                <a:satMod val="400000"/>
              </a:srgbClr>
            </a:duotone>
            <a:lum bright="-40000"/>
          </a:blip>
          <a:stretch>
            <a:fillRect/>
          </a:stretch>
        </p:blipFill>
        <p:spPr>
          <a:xfrm>
            <a:off x="0" y="7610"/>
            <a:ext cx="9144000" cy="6842780"/>
          </a:xfrm>
          <a:prstGeom prst="frame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57190" y="285728"/>
            <a:ext cx="88582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chemeClr val="tx2">
                    <a:lumMod val="40000"/>
                    <a:lumOff val="60000"/>
                  </a:schemeClr>
                </a:solidFill>
                <a:latin typeface="Californian FB" pitchFamily="18" charset="0"/>
              </a:rPr>
              <a:t>L’amour est un jardin fleuri et mariage un champ d'orties.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retagne_charme_nous134777128026_art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1"/>
            <a:ext cx="9121477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57356" y="285728"/>
            <a:ext cx="5357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b="1" dirty="0">
                <a:solidFill>
                  <a:srgbClr val="C00000"/>
                </a:solidFill>
                <a:latin typeface="Verdana" pitchFamily="34" charset="0"/>
              </a:rPr>
              <a:t>Change de ciel, tu changeras d'étoiles. </a:t>
            </a:r>
            <a:endParaRPr lang="fr-FR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 descr="c73bae1fa3100db2a5f1eef398c68a60.jpg"/>
          <p:cNvPicPr>
            <a:picLocks noChangeAspect="1"/>
          </p:cNvPicPr>
          <p:nvPr/>
        </p:nvPicPr>
        <p:blipFill>
          <a:blip r:embed="rId2"/>
          <a:srcRect b="8666"/>
          <a:stretch>
            <a:fillRect/>
          </a:stretch>
        </p:blipFill>
        <p:spPr>
          <a:xfrm>
            <a:off x="1705895" y="1500174"/>
            <a:ext cx="5731950" cy="3929089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</p:pic>
      <p:grpSp>
        <p:nvGrpSpPr>
          <p:cNvPr id="12" name="Groupe 11"/>
          <p:cNvGrpSpPr/>
          <p:nvPr/>
        </p:nvGrpSpPr>
        <p:grpSpPr>
          <a:xfrm>
            <a:off x="-19050" y="0"/>
            <a:ext cx="9163050" cy="6877050"/>
            <a:chOff x="-19050" y="-19050"/>
            <a:chExt cx="9163050" cy="6877050"/>
          </a:xfrm>
        </p:grpSpPr>
        <p:sp>
          <p:nvSpPr>
            <p:cNvPr id="6" name="Rectangle 5"/>
            <p:cNvSpPr/>
            <p:nvPr/>
          </p:nvSpPr>
          <p:spPr>
            <a:xfrm rot="5400000">
              <a:off x="-2507469" y="2507469"/>
              <a:ext cx="6858000" cy="1843062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4786322" y="2500322"/>
              <a:ext cx="6858000" cy="1857356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Forme libre 8"/>
            <p:cNvSpPr/>
            <p:nvPr/>
          </p:nvSpPr>
          <p:spPr>
            <a:xfrm>
              <a:off x="0" y="-19050"/>
              <a:ext cx="9124950" cy="1619250"/>
            </a:xfrm>
            <a:custGeom>
              <a:avLst/>
              <a:gdLst>
                <a:gd name="connsiteX0" fmla="*/ 1847850 w 9124950"/>
                <a:gd name="connsiteY0" fmla="*/ 1619250 h 1619250"/>
                <a:gd name="connsiteX1" fmla="*/ 0 w 9124950"/>
                <a:gd name="connsiteY1" fmla="*/ 19050 h 1619250"/>
                <a:gd name="connsiteX2" fmla="*/ 9124950 w 9124950"/>
                <a:gd name="connsiteY2" fmla="*/ 0 h 1619250"/>
                <a:gd name="connsiteX3" fmla="*/ 7258050 w 9124950"/>
                <a:gd name="connsiteY3" fmla="*/ 1619250 h 1619250"/>
                <a:gd name="connsiteX4" fmla="*/ 1847850 w 9124950"/>
                <a:gd name="connsiteY4" fmla="*/ 1619250 h 1619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24950" h="1619250">
                  <a:moveTo>
                    <a:pt x="1847850" y="1619250"/>
                  </a:moveTo>
                  <a:lnTo>
                    <a:pt x="0" y="19050"/>
                  </a:lnTo>
                  <a:lnTo>
                    <a:pt x="9124950" y="0"/>
                  </a:lnTo>
                  <a:lnTo>
                    <a:pt x="7258050" y="1619250"/>
                  </a:lnTo>
                  <a:lnTo>
                    <a:pt x="1847850" y="16192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-19050" y="5314950"/>
              <a:ext cx="9163050" cy="1543050"/>
            </a:xfrm>
            <a:custGeom>
              <a:avLst/>
              <a:gdLst>
                <a:gd name="connsiteX0" fmla="*/ 1866900 w 9163050"/>
                <a:gd name="connsiteY0" fmla="*/ 0 h 1543050"/>
                <a:gd name="connsiteX1" fmla="*/ 7315200 w 9163050"/>
                <a:gd name="connsiteY1" fmla="*/ 0 h 1543050"/>
                <a:gd name="connsiteX2" fmla="*/ 9163050 w 9163050"/>
                <a:gd name="connsiteY2" fmla="*/ 1543050 h 1543050"/>
                <a:gd name="connsiteX3" fmla="*/ 0 w 9163050"/>
                <a:gd name="connsiteY3" fmla="*/ 1524000 h 1543050"/>
                <a:gd name="connsiteX4" fmla="*/ 1866900 w 9163050"/>
                <a:gd name="connsiteY4" fmla="*/ 0 h 1543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1543050">
                  <a:moveTo>
                    <a:pt x="1866900" y="0"/>
                  </a:moveTo>
                  <a:lnTo>
                    <a:pt x="7315200" y="0"/>
                  </a:lnTo>
                  <a:lnTo>
                    <a:pt x="9163050" y="1543050"/>
                  </a:lnTo>
                  <a:lnTo>
                    <a:pt x="0" y="1524000"/>
                  </a:lnTo>
                  <a:lnTo>
                    <a:pt x="186690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</p:cSld>
  <p:clrMapOvr>
    <a:masterClrMapping/>
  </p:clrMapOvr>
  <p:transition advTm="6000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vue-sur-st-cado-depuis-son-il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785794"/>
            <a:ext cx="7785707" cy="5214974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214546" y="214290"/>
            <a:ext cx="508664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400" b="1" dirty="0">
                <a:latin typeface="Abilene" pitchFamily="2" charset="0"/>
              </a:rPr>
              <a:t>L'avis du sage tient lieu de prédiction. </a:t>
            </a:r>
            <a:endParaRPr lang="fr-FR" sz="2400" dirty="0">
              <a:latin typeface="Abilen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vente-huitre-saint-c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7579949" cy="5214974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6200000">
            <a:off x="-3000387" y="3000386"/>
            <a:ext cx="6858001" cy="857221"/>
          </a:xfrm>
          <a:prstGeom prst="rect">
            <a:avLst/>
          </a:pr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Forme libre 3"/>
          <p:cNvSpPr/>
          <p:nvPr/>
        </p:nvSpPr>
        <p:spPr>
          <a:xfrm>
            <a:off x="0" y="-38100"/>
            <a:ext cx="9144000" cy="933450"/>
          </a:xfrm>
          <a:custGeom>
            <a:avLst/>
            <a:gdLst>
              <a:gd name="connsiteX0" fmla="*/ 0 w 9144000"/>
              <a:gd name="connsiteY0" fmla="*/ 0 h 933450"/>
              <a:gd name="connsiteX1" fmla="*/ 9144000 w 9144000"/>
              <a:gd name="connsiteY1" fmla="*/ 38100 h 933450"/>
              <a:gd name="connsiteX2" fmla="*/ 8286750 w 9144000"/>
              <a:gd name="connsiteY2" fmla="*/ 914400 h 933450"/>
              <a:gd name="connsiteX3" fmla="*/ 876300 w 9144000"/>
              <a:gd name="connsiteY3" fmla="*/ 933450 h 933450"/>
              <a:gd name="connsiteX4" fmla="*/ 0 w 9144000"/>
              <a:gd name="connsiteY4" fmla="*/ 0 h 9334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144000" h="933450">
                <a:moveTo>
                  <a:pt x="0" y="0"/>
                </a:moveTo>
                <a:lnTo>
                  <a:pt x="9144000" y="38100"/>
                </a:lnTo>
                <a:lnTo>
                  <a:pt x="8286750" y="914400"/>
                </a:lnTo>
                <a:lnTo>
                  <a:pt x="876300" y="93345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grpSp>
        <p:nvGrpSpPr>
          <p:cNvPr id="11" name="Groupe 10"/>
          <p:cNvGrpSpPr/>
          <p:nvPr/>
        </p:nvGrpSpPr>
        <p:grpSpPr>
          <a:xfrm>
            <a:off x="0" y="-38097"/>
            <a:ext cx="9163050" cy="6934197"/>
            <a:chOff x="0" y="-38097"/>
            <a:chExt cx="9163050" cy="6934197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7" name="Rectangle 6"/>
            <p:cNvSpPr/>
            <p:nvPr/>
          </p:nvSpPr>
          <p:spPr>
            <a:xfrm rot="16200000">
              <a:off x="-3000387" y="3000389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8" name="Forme libre 7"/>
            <p:cNvSpPr/>
            <p:nvPr/>
          </p:nvSpPr>
          <p:spPr>
            <a:xfrm>
              <a:off x="0" y="-38097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0" name="Rectangle 9"/>
          <p:cNvSpPr/>
          <p:nvPr/>
        </p:nvSpPr>
        <p:spPr>
          <a:xfrm>
            <a:off x="357158" y="0"/>
            <a:ext cx="83582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  <a:latin typeface="AbottOldStyle" pitchFamily="2" charset="0"/>
              </a:rPr>
              <a:t>L'éléphant n'est pas fatigué de porter sa trompe. </a:t>
            </a:r>
            <a:endParaRPr lang="fr-FR" sz="2800" dirty="0">
              <a:solidFill>
                <a:schemeClr val="bg1"/>
              </a:solidFill>
              <a:latin typeface="AbottOldStyl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" name="Image 5" descr="saint-cado-calvair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5" y="857232"/>
            <a:ext cx="7611453" cy="521497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264506" y="214290"/>
            <a:ext cx="45220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003300"/>
                </a:solidFill>
                <a:latin typeface="Alfredo's Dance" pitchFamily="2" charset="0"/>
              </a:rPr>
              <a:t>L'envie n'a point de repos. </a:t>
            </a:r>
            <a:endParaRPr lang="fr-FR" sz="2800" dirty="0">
              <a:solidFill>
                <a:srgbClr val="003300"/>
              </a:solidFill>
              <a:latin typeface="Alfredo's Danc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pic>
        <p:nvPicPr>
          <p:cNvPr id="6" name="Image 5" descr="peintre-saint-cado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191" y="785794"/>
            <a:ext cx="7564023" cy="5286412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4282" y="214290"/>
            <a:ext cx="892971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  <a:latin typeface="Alte-Schwabacher" pitchFamily="2" charset="0"/>
              </a:rPr>
              <a:t>L'homme qui regarde l'horizon ne voit pas la prairie devant lui. </a:t>
            </a:r>
            <a:endParaRPr lang="fr-FR" sz="2800" dirty="0">
              <a:solidFill>
                <a:schemeClr val="bg1"/>
              </a:solidFill>
              <a:latin typeface="Alte-Schwabacher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mairie-bel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167" y="785794"/>
            <a:ext cx="7531610" cy="5273787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8" name="Rectangle 7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9" name="Rectangle 8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0" name="Forme libre 9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Forme libre 10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2" name="Rectangle 11"/>
          <p:cNvSpPr/>
          <p:nvPr/>
        </p:nvSpPr>
        <p:spPr>
          <a:xfrm>
            <a:off x="714380" y="171370"/>
            <a:ext cx="785814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latin typeface="Algerian" pitchFamily="82" charset="0"/>
              </a:rPr>
              <a:t>L'homme travaille une année pour s'amuser une journée.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ocation-bateaux-saint-c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266" y="785794"/>
            <a:ext cx="8312672" cy="5217516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571472" y="142852"/>
            <a:ext cx="800105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atin typeface="Arial Narrow" pitchFamily="34" charset="0"/>
              </a:rPr>
              <a:t>La compagnie des honnêtes gens est un trésor. </a:t>
            </a:r>
            <a:endParaRPr lang="fr-FR" sz="3200" dirty="0">
              <a:latin typeface="Arial Narrow" pitchFamily="34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e-vieux-passage-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5794"/>
            <a:ext cx="8501090" cy="5286412"/>
          </a:xfrm>
          <a:prstGeom prst="rect">
            <a:avLst/>
          </a:prstGeom>
        </p:spPr>
      </p:pic>
      <p:grpSp>
        <p:nvGrpSpPr>
          <p:cNvPr id="9" name="Groupe 4"/>
          <p:cNvGrpSpPr/>
          <p:nvPr/>
        </p:nvGrpSpPr>
        <p:grpSpPr>
          <a:xfrm>
            <a:off x="-32" y="-24"/>
            <a:ext cx="9163050" cy="6934200"/>
            <a:chOff x="0" y="-38100"/>
            <a:chExt cx="9163050" cy="6934200"/>
          </a:xfrm>
        </p:grpSpPr>
        <p:sp>
          <p:nvSpPr>
            <p:cNvPr id="10" name="Rectangle 9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Rectangle 10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 w="31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428596" y="214290"/>
            <a:ext cx="8286808" cy="4078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La </a:t>
            </a:r>
            <a:r>
              <a:rPr lang="fr-FR" sz="2000" b="1" dirty="0">
                <a:solidFill>
                  <a:schemeClr val="bg1"/>
                </a:solidFill>
              </a:rPr>
              <a:t>douleur </a:t>
            </a:r>
            <a:r>
              <a:rPr lang="fr-FR" sz="2000" dirty="0">
                <a:solidFill>
                  <a:schemeClr val="bg1"/>
                </a:solidFill>
              </a:rPr>
              <a:t>est un trésor </a:t>
            </a:r>
            <a:r>
              <a:rPr lang="fr-FR" sz="2000" b="1" dirty="0">
                <a:solidFill>
                  <a:schemeClr val="bg1"/>
                </a:solidFill>
              </a:rPr>
              <a:t>précieux</a:t>
            </a:r>
            <a:r>
              <a:rPr lang="fr-FR" sz="2000" dirty="0">
                <a:solidFill>
                  <a:schemeClr val="bg1"/>
                </a:solidFill>
              </a:rPr>
              <a:t>, on ne le découvre qu'à ceux qu'on </a:t>
            </a:r>
            <a:r>
              <a:rPr lang="fr-FR" sz="2000" b="1" dirty="0">
                <a:solidFill>
                  <a:schemeClr val="bg1"/>
                </a:solidFill>
              </a:rPr>
              <a:t>aime</a:t>
            </a:r>
            <a:r>
              <a:rPr lang="fr-FR" sz="2000" dirty="0">
                <a:solidFill>
                  <a:schemeClr val="bg1"/>
                </a:solidFill>
              </a:rPr>
              <a:t>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le-vieux-pass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3946" y="822288"/>
            <a:ext cx="8370054" cy="5178480"/>
          </a:xfrm>
          <a:prstGeom prst="rect">
            <a:avLst/>
          </a:prstGeom>
        </p:spPr>
      </p:pic>
      <p:grpSp>
        <p:nvGrpSpPr>
          <p:cNvPr id="7" name="Groupe 6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642910" y="-71462"/>
            <a:ext cx="7980070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5400" b="1" dirty="0">
                <a:solidFill>
                  <a:schemeClr val="accent1">
                    <a:lumMod val="60000"/>
                    <a:lumOff val="40000"/>
                  </a:schemeClr>
                </a:solidFill>
                <a:latin typeface="BalanineAntique" pitchFamily="2" charset="0"/>
              </a:rPr>
              <a:t>La force de la chaîne est dans le maillon. </a:t>
            </a:r>
            <a:endParaRPr lang="fr-FR" sz="5400" dirty="0">
              <a:solidFill>
                <a:schemeClr val="accent1">
                  <a:lumMod val="60000"/>
                  <a:lumOff val="40000"/>
                </a:schemeClr>
              </a:solidFill>
              <a:latin typeface="BalanineAntique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571480"/>
            <a:ext cx="7929619" cy="5500726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-9525" y="-38100"/>
            <a:ext cx="9163050" cy="6934200"/>
            <a:chOff x="-9525" y="-38100"/>
            <a:chExt cx="9163050" cy="6934200"/>
          </a:xfrm>
        </p:grpSpPr>
        <p:sp>
          <p:nvSpPr>
            <p:cNvPr id="10" name="Rectangle 9"/>
            <p:cNvSpPr/>
            <p:nvPr/>
          </p:nvSpPr>
          <p:spPr>
            <a:xfrm rot="5400000">
              <a:off x="5276863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11" name="Rectangle 10"/>
            <p:cNvSpPr/>
            <p:nvPr/>
          </p:nvSpPr>
          <p:spPr>
            <a:xfrm rot="16200000">
              <a:off x="-3009912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-9525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-9525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357158" y="139463"/>
            <a:ext cx="8715436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Baskerville Old Face" pitchFamily="18" charset="0"/>
              </a:rPr>
              <a:t>La lune bouge lentement, mais elle traverse la ville. </a:t>
            </a:r>
            <a:endParaRPr lang="fr-FR" sz="3200" dirty="0">
              <a:solidFill>
                <a:schemeClr val="bg1"/>
              </a:solidFill>
              <a:latin typeface="Baskerville Old Face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4795" y="500042"/>
            <a:ext cx="9160674" cy="5715040"/>
          </a:xfrm>
          <a:prstGeom prst="rect">
            <a:avLst/>
          </a:prstGeom>
        </p:spPr>
      </p:pic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9722"/>
            </a:avLst>
          </a:prstGeom>
          <a:solidFill>
            <a:srgbClr val="66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solidFill>
                <a:schemeClr val="tx1"/>
              </a:solidFill>
            </a:endParaRPr>
          </a:p>
        </p:txBody>
      </p:sp>
      <p:grpSp>
        <p:nvGrpSpPr>
          <p:cNvPr id="6" name="Groupe 5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9" name="Rectangle 8"/>
          <p:cNvSpPr/>
          <p:nvPr/>
        </p:nvSpPr>
        <p:spPr>
          <a:xfrm>
            <a:off x="357158" y="71414"/>
            <a:ext cx="83929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atin typeface="Bell MT" pitchFamily="18" charset="0"/>
              </a:rPr>
              <a:t>La mémoire se perd, mais l'écriture demeure. </a:t>
            </a:r>
            <a:endParaRPr lang="fr-FR" sz="3200" dirty="0">
              <a:latin typeface="Bell MT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857232"/>
            <a:ext cx="7627801" cy="5173712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857224" y="71414"/>
            <a:ext cx="721223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000" dirty="0">
                <a:solidFill>
                  <a:schemeClr val="bg1"/>
                </a:solidFill>
                <a:latin typeface="Berlin Sans FB" pitchFamily="34" charset="0"/>
              </a:rPr>
              <a:t>La mort est le repos des pauvres.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4" y="785794"/>
            <a:ext cx="7429552" cy="5234368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10" name="Rectangle 9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1" name="Rectangle 10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2" name="Forme libre 11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13" name="Forme libre 12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571504" y="181253"/>
            <a:ext cx="842965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dirty="0">
                <a:solidFill>
                  <a:srgbClr val="002060"/>
                </a:solidFill>
                <a:latin typeface="Bizarrerie" pitchFamily="50" charset="0"/>
              </a:rPr>
              <a:t>La paix avec un gourdin dans la main, c'est la guerre.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54" y="857232"/>
            <a:ext cx="7572428" cy="5143536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-32" y="214290"/>
            <a:ext cx="885828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  <a:latin typeface="Bo Chen Font" pitchFamily="2" charset="0"/>
              </a:rPr>
              <a:t>La porte d'un </a:t>
            </a:r>
            <a:r>
              <a:rPr lang="fr-FR" sz="2400" b="1" dirty="0" err="1">
                <a:solidFill>
                  <a:schemeClr val="bg1"/>
                </a:solidFill>
                <a:latin typeface="Bo Chen Font" pitchFamily="2" charset="0"/>
              </a:rPr>
              <a:t>debiteur</a:t>
            </a:r>
            <a:r>
              <a:rPr lang="fr-FR" sz="2400" b="1" dirty="0">
                <a:solidFill>
                  <a:schemeClr val="bg1"/>
                </a:solidFill>
                <a:latin typeface="Bo Chen Font" pitchFamily="2" charset="0"/>
              </a:rPr>
              <a:t> est toujours </a:t>
            </a:r>
            <a:r>
              <a:rPr lang="fr-FR" sz="2400" b="1" dirty="0" err="1">
                <a:solidFill>
                  <a:schemeClr val="bg1"/>
                </a:solidFill>
                <a:latin typeface="Bo Chen Font" pitchFamily="2" charset="0"/>
              </a:rPr>
              <a:t>gardee</a:t>
            </a:r>
            <a:r>
              <a:rPr lang="fr-FR" sz="2400" b="1" dirty="0">
                <a:solidFill>
                  <a:schemeClr val="bg1"/>
                </a:solidFill>
                <a:latin typeface="Bo Chen Font" pitchFamily="2" charset="0"/>
              </a:rPr>
              <a:t> par un chien  </a:t>
            </a:r>
            <a:r>
              <a:rPr lang="fr-FR" sz="2400" b="1" dirty="0" err="1">
                <a:solidFill>
                  <a:schemeClr val="bg1"/>
                </a:solidFill>
                <a:latin typeface="Bo Chen Font" pitchFamily="2" charset="0"/>
              </a:rPr>
              <a:t>feroce</a:t>
            </a:r>
            <a:r>
              <a:rPr lang="fr-FR" sz="2400" b="1" dirty="0">
                <a:solidFill>
                  <a:schemeClr val="bg1"/>
                </a:solidFill>
                <a:latin typeface="Bo Chen Font" pitchFamily="2" charset="0"/>
              </a:rPr>
              <a:t>. </a:t>
            </a:r>
            <a:endParaRPr lang="fr-FR" sz="2400" dirty="0">
              <a:solidFill>
                <a:schemeClr val="bg1"/>
              </a:solidFill>
              <a:latin typeface="Bo Chen Font" pitchFamily="2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le-saint-cado (1).JPG"/>
          <p:cNvPicPr>
            <a:picLocks noChangeAspect="1"/>
          </p:cNvPicPr>
          <p:nvPr/>
        </p:nvPicPr>
        <p:blipFill>
          <a:blip r:embed="rId2"/>
          <a:srcRect r="10770"/>
          <a:stretch>
            <a:fillRect/>
          </a:stretch>
        </p:blipFill>
        <p:spPr>
          <a:xfrm>
            <a:off x="857224" y="857232"/>
            <a:ext cx="8286776" cy="5143536"/>
          </a:xfrm>
          <a:prstGeom prst="rect">
            <a:avLst/>
          </a:prstGeom>
        </p:spPr>
      </p:pic>
      <p:grpSp>
        <p:nvGrpSpPr>
          <p:cNvPr id="6" name="Groupe 5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214282" y="0"/>
            <a:ext cx="892971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chemeClr val="bg1"/>
                </a:solidFill>
                <a:latin typeface="Centaur" pitchFamily="18" charset="0"/>
              </a:rPr>
              <a:t>La poule connaît l'aube, mais elle attend le chant du coq. </a:t>
            </a:r>
            <a:endParaRPr lang="fr-FR" sz="3200" dirty="0">
              <a:solidFill>
                <a:schemeClr val="bg1"/>
              </a:solidFill>
              <a:latin typeface="Centaur" pitchFamily="18" charset="0"/>
            </a:endParaRP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 9" descr="calvaire-st-c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857232"/>
            <a:ext cx="7577244" cy="5286412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-32" y="0"/>
            <a:ext cx="9144064" cy="6858000"/>
            <a:chOff x="3071802" y="0"/>
            <a:chExt cx="9144064" cy="6858000"/>
          </a:xfrm>
        </p:grpSpPr>
        <p:sp>
          <p:nvSpPr>
            <p:cNvPr id="6" name="Cadre 5"/>
            <p:cNvSpPr/>
            <p:nvPr/>
          </p:nvSpPr>
          <p:spPr>
            <a:xfrm>
              <a:off x="3071802" y="0"/>
              <a:ext cx="9144000" cy="6858000"/>
            </a:xfrm>
            <a:prstGeom prst="frame">
              <a:avLst/>
            </a:prstGeom>
            <a:gradFill flip="none" rotWithShape="1">
              <a:gsLst>
                <a:gs pos="0">
                  <a:srgbClr val="A603AB"/>
                </a:gs>
                <a:gs pos="21001">
                  <a:srgbClr val="0819FB"/>
                </a:gs>
                <a:gs pos="35001">
                  <a:srgbClr val="1A8D48"/>
                </a:gs>
                <a:gs pos="52000">
                  <a:srgbClr val="FFFF00"/>
                </a:gs>
                <a:gs pos="73000">
                  <a:srgbClr val="EE3F17"/>
                </a:gs>
                <a:gs pos="88000">
                  <a:srgbClr val="E81766"/>
                </a:gs>
                <a:gs pos="100000">
                  <a:srgbClr val="A603AB"/>
                </a:gs>
              </a:gsLst>
              <a:lin ang="2700000" scaled="1"/>
              <a:tileRect/>
            </a:gra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>
                <a:solidFill>
                  <a:schemeClr val="tx1"/>
                </a:solidFill>
              </a:endParaRPr>
            </a:p>
          </p:txBody>
        </p:sp>
        <p:sp>
          <p:nvSpPr>
            <p:cNvPr id="7" name="Plaque 6"/>
            <p:cNvSpPr/>
            <p:nvPr/>
          </p:nvSpPr>
          <p:spPr>
            <a:xfrm>
              <a:off x="3071866" y="0"/>
              <a:ext cx="9144000" cy="6858000"/>
            </a:xfrm>
            <a:prstGeom prst="bevel">
              <a:avLst/>
            </a:prstGeom>
            <a:noFill/>
            <a:ln>
              <a:gradFill flip="none" rotWithShape="1">
                <a:gsLst>
                  <a:gs pos="0">
                    <a:srgbClr val="A603AB"/>
                  </a:gs>
                  <a:gs pos="21001">
                    <a:srgbClr val="0819FB"/>
                  </a:gs>
                  <a:gs pos="35001">
                    <a:srgbClr val="1A8D48"/>
                  </a:gs>
                  <a:gs pos="52000">
                    <a:srgbClr val="FFFF00"/>
                  </a:gs>
                  <a:gs pos="73000">
                    <a:srgbClr val="EE3F17"/>
                  </a:gs>
                  <a:gs pos="88000">
                    <a:srgbClr val="E81766"/>
                  </a:gs>
                  <a:gs pos="100000">
                    <a:srgbClr val="A603AB"/>
                  </a:gs>
                </a:gsLst>
                <a:lin ang="13500000" scaled="1"/>
                <a:tileRect/>
              </a:gra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grpSp>
        <p:nvGrpSpPr>
          <p:cNvPr id="12" name="Groupe 11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11" name="Rectangle 10"/>
          <p:cNvSpPr/>
          <p:nvPr/>
        </p:nvSpPr>
        <p:spPr>
          <a:xfrm>
            <a:off x="357158" y="0"/>
            <a:ext cx="765760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dirty="0">
                <a:solidFill>
                  <a:srgbClr val="FF0000"/>
                </a:solidFill>
                <a:latin typeface="Brush Script MT" pitchFamily="66" charset="0"/>
              </a:rPr>
              <a:t>La prudence fait la moitié de la vie.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place-du-calvaire-st-ca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7223" y="785794"/>
            <a:ext cx="7762819" cy="5214974"/>
          </a:xfrm>
          <a:prstGeom prst="rect">
            <a:avLst/>
          </a:prstGeom>
        </p:spPr>
      </p:pic>
      <p:grpSp>
        <p:nvGrpSpPr>
          <p:cNvPr id="9" name="Groupe 8"/>
          <p:cNvGrpSpPr/>
          <p:nvPr/>
        </p:nvGrpSpPr>
        <p:grpSpPr>
          <a:xfrm>
            <a:off x="0" y="-38100"/>
            <a:ext cx="9163050" cy="6934200"/>
            <a:chOff x="0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86388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0387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0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0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  <p:sp>
        <p:nvSpPr>
          <p:cNvPr id="8" name="Rectangle 7"/>
          <p:cNvSpPr/>
          <p:nvPr/>
        </p:nvSpPr>
        <p:spPr>
          <a:xfrm>
            <a:off x="428596" y="130710"/>
            <a:ext cx="871540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  <a:latin typeface="Essays1743" pitchFamily="2" charset="0"/>
              </a:rPr>
              <a:t>La vérité n'a qu'une couleur, le mensonge en a plusieurs. </a:t>
            </a:r>
          </a:p>
        </p:txBody>
      </p:sp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571472" y="571480"/>
            <a:ext cx="7858180" cy="3424564"/>
          </a:xfrm>
          <a:prstGeom prst="rect">
            <a:avLst/>
          </a:prstGeom>
          <a:solidFill>
            <a:srgbClr val="2221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1" name="Image 20" descr="Image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71802" y="1000108"/>
            <a:ext cx="5161188" cy="2829913"/>
          </a:xfrm>
          <a:prstGeom prst="cloudCallout">
            <a:avLst>
              <a:gd name="adj1" fmla="val -91"/>
              <a:gd name="adj2" fmla="val 43004"/>
            </a:avLst>
          </a:prstGeom>
        </p:spPr>
      </p:pic>
      <p:sp>
        <p:nvSpPr>
          <p:cNvPr id="23" name="ZoneTexte 22"/>
          <p:cNvSpPr txBox="1"/>
          <p:nvPr/>
        </p:nvSpPr>
        <p:spPr>
          <a:xfrm>
            <a:off x="2143108" y="1142984"/>
            <a:ext cx="11224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4400" dirty="0">
                <a:solidFill>
                  <a:schemeClr val="bg1"/>
                </a:solidFill>
                <a:latin typeface="Baskerville Old Face" pitchFamily="18" charset="0"/>
              </a:rPr>
              <a:t>FIN</a:t>
            </a:r>
          </a:p>
        </p:txBody>
      </p:sp>
      <p:grpSp>
        <p:nvGrpSpPr>
          <p:cNvPr id="14" name="Groupe 5"/>
          <p:cNvGrpSpPr/>
          <p:nvPr/>
        </p:nvGrpSpPr>
        <p:grpSpPr>
          <a:xfrm>
            <a:off x="642910" y="3786190"/>
            <a:ext cx="7858180" cy="2312191"/>
            <a:chOff x="428596" y="357166"/>
            <a:chExt cx="7715304" cy="2500330"/>
          </a:xfrm>
        </p:grpSpPr>
        <p:sp>
          <p:nvSpPr>
            <p:cNvPr id="18" name="Rectangle 17"/>
            <p:cNvSpPr/>
            <p:nvPr/>
          </p:nvSpPr>
          <p:spPr>
            <a:xfrm>
              <a:off x="428596" y="357166"/>
              <a:ext cx="7715304" cy="2500330"/>
            </a:xfrm>
            <a:prstGeom prst="rect">
              <a:avLst/>
            </a:prstGeom>
            <a:gradFill flip="none" rotWithShape="1">
              <a:gsLst>
                <a:gs pos="48000">
                  <a:srgbClr val="22212B"/>
                </a:gs>
                <a:gs pos="50000">
                  <a:srgbClr val="245794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600" b="1" dirty="0"/>
            </a:p>
          </p:txBody>
        </p:sp>
        <p:sp>
          <p:nvSpPr>
            <p:cNvPr id="19" name="ZoneTexte 2"/>
            <p:cNvSpPr txBox="1"/>
            <p:nvPr/>
          </p:nvSpPr>
          <p:spPr>
            <a:xfrm>
              <a:off x="4426526" y="1052423"/>
              <a:ext cx="3566467" cy="1198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r-FR" sz="6600" dirty="0">
                  <a:solidFill>
                    <a:schemeClr val="bg1"/>
                  </a:solidFill>
                  <a:latin typeface="Microsoft Sans Serif" pitchFamily="34" charset="0"/>
                  <a:cs typeface="Tunga" pitchFamily="2"/>
                </a:rPr>
                <a:t>Villages</a:t>
              </a:r>
            </a:p>
          </p:txBody>
        </p:sp>
        <p:sp>
          <p:nvSpPr>
            <p:cNvPr id="20" name="ZoneTexte 3"/>
            <p:cNvSpPr txBox="1"/>
            <p:nvPr/>
          </p:nvSpPr>
          <p:spPr>
            <a:xfrm>
              <a:off x="3857620" y="357166"/>
              <a:ext cx="3711471" cy="24961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fr-FR" sz="48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  Les plus beaux</a:t>
              </a:r>
            </a:p>
            <a:p>
              <a:endParaRPr lang="fr-FR" sz="4800" b="1" dirty="0">
                <a:solidFill>
                  <a:schemeClr val="bg1"/>
                </a:solidFill>
                <a:latin typeface="Vrinda" pitchFamily="2" charset="0"/>
                <a:cs typeface="Vrinda" pitchFamily="2" charset="0"/>
              </a:endParaRPr>
            </a:p>
            <a:p>
              <a:r>
                <a:rPr lang="fr-FR" sz="4800" b="1" dirty="0">
                  <a:solidFill>
                    <a:schemeClr val="bg1"/>
                  </a:solidFill>
                  <a:latin typeface="Vrinda" pitchFamily="2" charset="0"/>
                  <a:cs typeface="Vrinda" pitchFamily="2" charset="0"/>
                </a:rPr>
                <a:t>    de France</a:t>
              </a:r>
            </a:p>
          </p:txBody>
        </p:sp>
      </p:grpSp>
      <p:sp>
        <p:nvSpPr>
          <p:cNvPr id="16" name="ZoneTexte 15"/>
          <p:cNvSpPr txBox="1"/>
          <p:nvPr/>
        </p:nvSpPr>
        <p:spPr>
          <a:xfrm>
            <a:off x="3500430" y="5214950"/>
            <a:ext cx="77854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1200" dirty="0">
                <a:solidFill>
                  <a:schemeClr val="bg1"/>
                </a:solidFill>
              </a:rPr>
              <a:t>Images </a:t>
            </a:r>
          </a:p>
          <a:p>
            <a:r>
              <a:rPr lang="fr-FR" sz="1200" dirty="0">
                <a:solidFill>
                  <a:schemeClr val="bg1"/>
                </a:solidFill>
              </a:rPr>
              <a:t>Trouvée</a:t>
            </a:r>
          </a:p>
          <a:p>
            <a:r>
              <a:rPr lang="fr-FR" sz="1200" dirty="0">
                <a:solidFill>
                  <a:schemeClr val="bg1"/>
                </a:solidFill>
              </a:rPr>
              <a:t>Sur le net</a:t>
            </a:r>
          </a:p>
        </p:txBody>
      </p:sp>
      <p:grpSp>
        <p:nvGrpSpPr>
          <p:cNvPr id="17" name="Groupe 16"/>
          <p:cNvGrpSpPr/>
          <p:nvPr/>
        </p:nvGrpSpPr>
        <p:grpSpPr>
          <a:xfrm>
            <a:off x="-9525" y="-38100"/>
            <a:ext cx="9163050" cy="6934200"/>
            <a:chOff x="-9525" y="-38100"/>
            <a:chExt cx="9163050" cy="6934200"/>
          </a:xfrm>
        </p:grpSpPr>
        <p:sp>
          <p:nvSpPr>
            <p:cNvPr id="2" name="Rectangle 1"/>
            <p:cNvSpPr/>
            <p:nvPr/>
          </p:nvSpPr>
          <p:spPr>
            <a:xfrm rot="5400000">
              <a:off x="5276863" y="3000388"/>
              <a:ext cx="6858000" cy="857224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3" name="Rectangle 2"/>
            <p:cNvSpPr/>
            <p:nvPr/>
          </p:nvSpPr>
          <p:spPr>
            <a:xfrm rot="16200000">
              <a:off x="-3009912" y="3000386"/>
              <a:ext cx="6858001" cy="857221"/>
            </a:xfrm>
            <a:prstGeom prst="rect">
              <a:avLst/>
            </a:pr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4" name="Forme libre 3"/>
            <p:cNvSpPr/>
            <p:nvPr/>
          </p:nvSpPr>
          <p:spPr>
            <a:xfrm>
              <a:off x="-9525" y="-38100"/>
              <a:ext cx="9144000" cy="933450"/>
            </a:xfrm>
            <a:custGeom>
              <a:avLst/>
              <a:gdLst>
                <a:gd name="connsiteX0" fmla="*/ 0 w 9144000"/>
                <a:gd name="connsiteY0" fmla="*/ 0 h 933450"/>
                <a:gd name="connsiteX1" fmla="*/ 9144000 w 9144000"/>
                <a:gd name="connsiteY1" fmla="*/ 38100 h 933450"/>
                <a:gd name="connsiteX2" fmla="*/ 8286750 w 9144000"/>
                <a:gd name="connsiteY2" fmla="*/ 914400 h 933450"/>
                <a:gd name="connsiteX3" fmla="*/ 876300 w 9144000"/>
                <a:gd name="connsiteY3" fmla="*/ 933450 h 933450"/>
                <a:gd name="connsiteX4" fmla="*/ 0 w 91440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933450">
                  <a:moveTo>
                    <a:pt x="0" y="0"/>
                  </a:moveTo>
                  <a:lnTo>
                    <a:pt x="9144000" y="38100"/>
                  </a:lnTo>
                  <a:lnTo>
                    <a:pt x="8286750" y="914400"/>
                  </a:lnTo>
                  <a:lnTo>
                    <a:pt x="876300" y="93345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  <p:sp>
          <p:nvSpPr>
            <p:cNvPr id="5" name="Forme libre 4"/>
            <p:cNvSpPr/>
            <p:nvPr/>
          </p:nvSpPr>
          <p:spPr>
            <a:xfrm>
              <a:off x="-9525" y="6000750"/>
              <a:ext cx="9163050" cy="895350"/>
            </a:xfrm>
            <a:custGeom>
              <a:avLst/>
              <a:gdLst>
                <a:gd name="connsiteX0" fmla="*/ 0 w 9163050"/>
                <a:gd name="connsiteY0" fmla="*/ 895350 h 895350"/>
                <a:gd name="connsiteX1" fmla="*/ 9163050 w 9163050"/>
                <a:gd name="connsiteY1" fmla="*/ 876300 h 895350"/>
                <a:gd name="connsiteX2" fmla="*/ 8286750 w 9163050"/>
                <a:gd name="connsiteY2" fmla="*/ 0 h 895350"/>
                <a:gd name="connsiteX3" fmla="*/ 876300 w 9163050"/>
                <a:gd name="connsiteY3" fmla="*/ 0 h 895350"/>
                <a:gd name="connsiteX4" fmla="*/ 0 w 9163050"/>
                <a:gd name="connsiteY4" fmla="*/ 895350 h 895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63050" h="895350">
                  <a:moveTo>
                    <a:pt x="0" y="895350"/>
                  </a:moveTo>
                  <a:lnTo>
                    <a:pt x="9163050" y="876300"/>
                  </a:lnTo>
                  <a:lnTo>
                    <a:pt x="8286750" y="0"/>
                  </a:lnTo>
                  <a:lnTo>
                    <a:pt x="876300" y="0"/>
                  </a:lnTo>
                  <a:lnTo>
                    <a:pt x="0" y="89535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fr-FR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fr-FR"/>
            </a:p>
          </p:txBody>
        </p:sp>
      </p:grpSp>
      <p:pic>
        <p:nvPicPr>
          <p:cNvPr id="22" name="Image 21" descr="d3c253fc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34" y="1857364"/>
            <a:ext cx="3071834" cy="3601930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8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beaux villages de France(Mireille)</Template>
  <TotalTime>2</TotalTime>
  <Words>472</Words>
  <Application>Microsoft Office PowerPoint</Application>
  <PresentationFormat>Affichage à l'écran (4:3)</PresentationFormat>
  <Paragraphs>55</Paragraphs>
  <Slides>47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47</vt:i4>
      </vt:variant>
    </vt:vector>
  </HeadingPairs>
  <TitlesOfParts>
    <vt:vector size="84" baseType="lpstr">
      <vt:lpstr>Abilene</vt:lpstr>
      <vt:lpstr>AbottOldStyle</vt:lpstr>
      <vt:lpstr>Alfredo's Dance</vt:lpstr>
      <vt:lpstr>Algerian</vt:lpstr>
      <vt:lpstr>Alte-Schwabacher</vt:lpstr>
      <vt:lpstr>Arial</vt:lpstr>
      <vt:lpstr>Arial Narrow</vt:lpstr>
      <vt:lpstr>BalanineAntique</vt:lpstr>
      <vt:lpstr>Baskerville Old Face</vt:lpstr>
      <vt:lpstr>Bell MT</vt:lpstr>
      <vt:lpstr>Berlin Sans FB</vt:lpstr>
      <vt:lpstr>Bizarrerie</vt:lpstr>
      <vt:lpstr>BloomingGrove</vt:lpstr>
      <vt:lpstr>Bo Chen Font</vt:lpstr>
      <vt:lpstr>Broadway</vt:lpstr>
      <vt:lpstr>Brush Script MT</vt:lpstr>
      <vt:lpstr>Calibri</vt:lpstr>
      <vt:lpstr>Californian FB</vt:lpstr>
      <vt:lpstr>Centaur</vt:lpstr>
      <vt:lpstr>ChopinScript</vt:lpstr>
      <vt:lpstr>Deco-B731</vt:lpstr>
      <vt:lpstr>Essays1743</vt:lpstr>
      <vt:lpstr>Matura MT Script Capitals</vt:lpstr>
      <vt:lpstr>Microsoft Sans Serif</vt:lpstr>
      <vt:lpstr>Sohoma</vt:lpstr>
      <vt:lpstr>spinweradC</vt:lpstr>
      <vt:lpstr>Sylfaen</vt:lpstr>
      <vt:lpstr>TabulationTwin</vt:lpstr>
      <vt:lpstr>Times New Roman</vt:lpstr>
      <vt:lpstr>Typewriter</vt:lpstr>
      <vt:lpstr>Verdana</vt:lpstr>
      <vt:lpstr>Vivaldi</vt:lpstr>
      <vt:lpstr>Vladimir Script</vt:lpstr>
      <vt:lpstr>Vrinda</vt:lpstr>
      <vt:lpstr>YellowJug</vt:lpstr>
      <vt:lpstr>Yorkshire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33647896083</dc:creator>
  <cp:lastModifiedBy>33647896083</cp:lastModifiedBy>
  <cp:revision>1</cp:revision>
  <dcterms:created xsi:type="dcterms:W3CDTF">2020-12-19T13:03:40Z</dcterms:created>
  <dcterms:modified xsi:type="dcterms:W3CDTF">2020-12-19T13:05:59Z</dcterms:modified>
</cp:coreProperties>
</file>