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7" r:id="rId3"/>
    <p:sldId id="272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73" r:id="rId20"/>
    <p:sldId id="270" r:id="rId21"/>
    <p:sldId id="271" r:id="rId22"/>
    <p:sldId id="300" r:id="rId23"/>
    <p:sldId id="269" r:id="rId24"/>
    <p:sldId id="268" r:id="rId25"/>
    <p:sldId id="267" r:id="rId26"/>
    <p:sldId id="266" r:id="rId27"/>
    <p:sldId id="260" r:id="rId28"/>
    <p:sldId id="263" r:id="rId29"/>
    <p:sldId id="264" r:id="rId30"/>
    <p:sldId id="265" r:id="rId31"/>
    <p:sldId id="261" r:id="rId32"/>
    <p:sldId id="262" r:id="rId33"/>
    <p:sldId id="259" r:id="rId34"/>
    <p:sldId id="258" r:id="rId35"/>
    <p:sldId id="256" r:id="rId36"/>
    <p:sldId id="257" r:id="rId37"/>
    <p:sldId id="291" r:id="rId38"/>
    <p:sldId id="292" r:id="rId39"/>
    <p:sldId id="293" r:id="rId40"/>
    <p:sldId id="294" r:id="rId41"/>
    <p:sldId id="295" r:id="rId42"/>
    <p:sldId id="302" r:id="rId43"/>
    <p:sldId id="301" r:id="rId4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A7"/>
    <a:srgbClr val="FFC92F"/>
    <a:srgbClr val="CC9900"/>
    <a:srgbClr val="231B2D"/>
    <a:srgbClr val="37441C"/>
    <a:srgbClr val="FF93C9"/>
    <a:srgbClr val="FF0066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595" autoAdjust="0"/>
  </p:normalViewPr>
  <p:slideViewPr>
    <p:cSldViewPr>
      <p:cViewPr varScale="1">
        <p:scale>
          <a:sx n="55" d="100"/>
          <a:sy n="55" d="100"/>
        </p:scale>
        <p:origin x="-61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4E106-7138-44EB-AA6F-5D30FE296B80}" type="datetimeFigureOut">
              <a:rPr lang="fr-FR" smtClean="0"/>
              <a:pPr/>
              <a:t>12/11/2012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2E04F-8339-4D82-B2DF-911679C69DF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://www.les-plus-beaux-villages-de-france.org/" TargetMode="External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gif"/><Relationship Id="rId4" Type="http://schemas.openxmlformats.org/officeDocument/2006/relationships/image" Target="../media/image9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2"/>
          <p:cNvGrpSpPr/>
          <p:nvPr/>
        </p:nvGrpSpPr>
        <p:grpSpPr>
          <a:xfrm>
            <a:off x="-3" y="1"/>
            <a:ext cx="9144004" cy="6857999"/>
            <a:chOff x="-2" y="1"/>
            <a:chExt cx="9144004" cy="6857999"/>
          </a:xfrm>
        </p:grpSpPr>
        <p:grpSp>
          <p:nvGrpSpPr>
            <p:cNvPr id="14" name="Groupe 6"/>
            <p:cNvGrpSpPr/>
            <p:nvPr/>
          </p:nvGrpSpPr>
          <p:grpSpPr>
            <a:xfrm>
              <a:off x="0" y="1"/>
              <a:ext cx="9144002" cy="2845754"/>
              <a:chOff x="428596" y="357166"/>
              <a:chExt cx="7715304" cy="2500330"/>
            </a:xfrm>
          </p:grpSpPr>
          <p:sp>
            <p:nvSpPr>
              <p:cNvPr id="17" name="Rectangle 9"/>
              <p:cNvSpPr/>
              <p:nvPr/>
            </p:nvSpPr>
            <p:spPr>
              <a:xfrm>
                <a:off x="428596" y="357166"/>
                <a:ext cx="7715304" cy="2500330"/>
              </a:xfrm>
              <a:prstGeom prst="rect">
                <a:avLst/>
              </a:prstGeom>
              <a:gradFill flip="none" rotWithShape="1">
                <a:gsLst>
                  <a:gs pos="48000">
                    <a:srgbClr val="22212B"/>
                  </a:gs>
                  <a:gs pos="50000">
                    <a:srgbClr val="245794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fr-FR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ZoneTexte 2"/>
              <p:cNvSpPr txBox="1"/>
              <p:nvPr/>
            </p:nvSpPr>
            <p:spPr>
              <a:xfrm>
                <a:off x="1995805" y="541350"/>
                <a:ext cx="5183728" cy="1636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fr-FR" sz="11500" dirty="0" smtClean="0">
                    <a:solidFill>
                      <a:schemeClr val="bg1"/>
                    </a:solidFill>
                    <a:latin typeface="Microsoft Sans Serif" pitchFamily="34" charset="0"/>
                    <a:cs typeface="Tunga" pitchFamily="2"/>
                  </a:rPr>
                  <a:t>Villages</a:t>
                </a:r>
                <a:endParaRPr lang="fr-FR" sz="11500" dirty="0">
                  <a:solidFill>
                    <a:schemeClr val="bg1"/>
                  </a:solidFill>
                  <a:latin typeface="Microsoft Sans Serif" pitchFamily="34" charset="0"/>
                  <a:cs typeface="Tunga" pitchFamily="2"/>
                </a:endParaRPr>
              </a:p>
            </p:txBody>
          </p:sp>
          <p:sp>
            <p:nvSpPr>
              <p:cNvPr id="19" name="ZoneTexte 3"/>
              <p:cNvSpPr txBox="1"/>
              <p:nvPr/>
            </p:nvSpPr>
            <p:spPr>
              <a:xfrm>
                <a:off x="3857620" y="357166"/>
                <a:ext cx="3073249" cy="22715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fr-FR" sz="5400" b="1" dirty="0" smtClean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Les plus beaux</a:t>
                </a:r>
              </a:p>
              <a:p>
                <a:endParaRPr lang="fr-FR" sz="5400" b="1" dirty="0" smtClean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endParaRPr>
              </a:p>
              <a:p>
                <a:r>
                  <a:rPr lang="fr-FR" sz="5400" b="1" dirty="0" smtClean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    de France</a:t>
                </a:r>
                <a:endParaRPr lang="fr-FR" sz="5400" b="1" dirty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endParaRPr>
              </a:p>
            </p:txBody>
          </p:sp>
        </p:grpSp>
        <p:sp>
          <p:nvSpPr>
            <p:cNvPr id="15" name="Rectangle 14"/>
            <p:cNvSpPr/>
            <p:nvPr/>
          </p:nvSpPr>
          <p:spPr>
            <a:xfrm>
              <a:off x="0" y="2643182"/>
              <a:ext cx="9144000" cy="4214818"/>
            </a:xfrm>
            <a:prstGeom prst="rect">
              <a:avLst/>
            </a:prstGeom>
            <a:solidFill>
              <a:srgbClr val="2221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>
                <a:solidFill>
                  <a:schemeClr val="bg1"/>
                </a:solidFill>
              </a:endParaRPr>
            </a:p>
          </p:txBody>
        </p:sp>
        <p:pic>
          <p:nvPicPr>
            <p:cNvPr id="16" name="Picture 6" descr="Accueil">
              <a:hlinkClick r:id="rId3" tooltip="Accueil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2" y="928670"/>
              <a:ext cx="1600200" cy="1771651"/>
            </a:xfrm>
            <a:prstGeom prst="rect">
              <a:avLst/>
            </a:prstGeom>
            <a:noFill/>
          </p:spPr>
        </p:pic>
      </p:grpSp>
      <p:sp>
        <p:nvSpPr>
          <p:cNvPr id="12" name="ZoneTexte 11"/>
          <p:cNvSpPr txBox="1"/>
          <p:nvPr/>
        </p:nvSpPr>
        <p:spPr>
          <a:xfrm>
            <a:off x="7880514" y="1071546"/>
            <a:ext cx="1263487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600" dirty="0" smtClean="0">
                <a:solidFill>
                  <a:schemeClr val="bg1"/>
                </a:solidFill>
              </a:rPr>
              <a:t>2</a:t>
            </a:r>
            <a:endParaRPr lang="fr-FR" sz="16600" dirty="0">
              <a:solidFill>
                <a:schemeClr val="bg1"/>
              </a:solidFill>
            </a:endParaRPr>
          </a:p>
        </p:txBody>
      </p:sp>
      <p:sp>
        <p:nvSpPr>
          <p:cNvPr id="13" name="ZoneTexte 13"/>
          <p:cNvSpPr txBox="1"/>
          <p:nvPr/>
        </p:nvSpPr>
        <p:spPr>
          <a:xfrm>
            <a:off x="5786446" y="5286388"/>
            <a:ext cx="33575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6000" dirty="0" smtClean="0">
                <a:solidFill>
                  <a:schemeClr val="bg1">
                    <a:lumMod val="50000"/>
                  </a:schemeClr>
                </a:solidFill>
              </a:rPr>
              <a:t>ALSACE </a:t>
            </a:r>
            <a:r>
              <a:rPr lang="fr-FR" sz="6000" dirty="0" smtClean="0">
                <a:solidFill>
                  <a:srgbClr val="FF0000"/>
                </a:solidFill>
              </a:rPr>
              <a:t>2</a:t>
            </a:r>
            <a:endParaRPr lang="fr-FR" sz="6000" dirty="0">
              <a:solidFill>
                <a:srgbClr val="FF0000"/>
              </a:solidFill>
            </a:endParaRPr>
          </a:p>
        </p:txBody>
      </p:sp>
      <p:pic>
        <p:nvPicPr>
          <p:cNvPr id="8" name="Image 7" descr="h_114642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2857496"/>
            <a:ext cx="1550184" cy="10732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h_114642_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4810" y="5697899"/>
            <a:ext cx="1678849" cy="11601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h_114642_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2786058"/>
            <a:ext cx="1654113" cy="1143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 19" descr="petit-train-touristique-riquewihr-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71670" y="2857496"/>
            <a:ext cx="4714908" cy="29886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Image 20" descr="petit-train-touristique-riquewihr-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57158" y="4786322"/>
            <a:ext cx="1295400" cy="9677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Image 21" descr="petit-train-touristique-riquewihr-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643174" y="1928802"/>
            <a:ext cx="1434386" cy="10715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>
    <p:sndAc>
      <p:stSnd loop="1">
        <p:snd r:embed="rId2" name="Stone et Chardenvive la france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e 25"/>
          <p:cNvGrpSpPr/>
          <p:nvPr/>
        </p:nvGrpSpPr>
        <p:grpSpPr>
          <a:xfrm>
            <a:off x="-32" y="-24"/>
            <a:ext cx="9112128" cy="6858024"/>
            <a:chOff x="-32" y="-24"/>
            <a:chExt cx="9112128" cy="6858024"/>
          </a:xfrm>
        </p:grpSpPr>
        <p:pic>
          <p:nvPicPr>
            <p:cNvPr id="2" name="Image 1" descr="ph67_mittelbergheim1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24"/>
              <a:ext cx="9112096" cy="6858000"/>
            </a:xfrm>
            <a:prstGeom prst="rect">
              <a:avLst/>
            </a:prstGeom>
          </p:spPr>
        </p:pic>
        <p:pic>
          <p:nvPicPr>
            <p:cNvPr id="17" name="Image 16" descr="ane_048.gif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71868" y="5143488"/>
              <a:ext cx="1714512" cy="1714512"/>
            </a:xfrm>
            <a:prstGeom prst="rect">
              <a:avLst/>
            </a:prstGeom>
          </p:spPr>
        </p:pic>
        <p:sp>
          <p:nvSpPr>
            <p:cNvPr id="19" name="Forme libre 18"/>
            <p:cNvSpPr/>
            <p:nvPr/>
          </p:nvSpPr>
          <p:spPr>
            <a:xfrm>
              <a:off x="0" y="5721927"/>
              <a:ext cx="9102436" cy="41564"/>
            </a:xfrm>
            <a:custGeom>
              <a:avLst/>
              <a:gdLst>
                <a:gd name="connsiteX0" fmla="*/ 9102436 w 9102436"/>
                <a:gd name="connsiteY0" fmla="*/ 0 h 41564"/>
                <a:gd name="connsiteX1" fmla="*/ 0 w 9102436"/>
                <a:gd name="connsiteY1" fmla="*/ 41564 h 41564"/>
                <a:gd name="connsiteX2" fmla="*/ 0 w 9102436"/>
                <a:gd name="connsiteY2" fmla="*/ 41564 h 41564"/>
                <a:gd name="connsiteX3" fmla="*/ 0 w 9102436"/>
                <a:gd name="connsiteY3" fmla="*/ 41564 h 41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02436" h="41564">
                  <a:moveTo>
                    <a:pt x="9102436" y="0"/>
                  </a:moveTo>
                  <a:lnTo>
                    <a:pt x="0" y="41564"/>
                  </a:lnTo>
                  <a:lnTo>
                    <a:pt x="0" y="41564"/>
                  </a:lnTo>
                  <a:lnTo>
                    <a:pt x="0" y="41564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-32" y="6102080"/>
              <a:ext cx="9102436" cy="41564"/>
            </a:xfrm>
            <a:custGeom>
              <a:avLst/>
              <a:gdLst>
                <a:gd name="connsiteX0" fmla="*/ 9102436 w 9102436"/>
                <a:gd name="connsiteY0" fmla="*/ 0 h 41564"/>
                <a:gd name="connsiteX1" fmla="*/ 0 w 9102436"/>
                <a:gd name="connsiteY1" fmla="*/ 41564 h 41564"/>
                <a:gd name="connsiteX2" fmla="*/ 0 w 9102436"/>
                <a:gd name="connsiteY2" fmla="*/ 41564 h 41564"/>
                <a:gd name="connsiteX3" fmla="*/ 0 w 9102436"/>
                <a:gd name="connsiteY3" fmla="*/ 41564 h 41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02436" h="41564">
                  <a:moveTo>
                    <a:pt x="9102436" y="0"/>
                  </a:moveTo>
                  <a:lnTo>
                    <a:pt x="0" y="41564"/>
                  </a:lnTo>
                  <a:lnTo>
                    <a:pt x="0" y="41564"/>
                  </a:lnTo>
                  <a:lnTo>
                    <a:pt x="0" y="41564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-32" y="6459270"/>
              <a:ext cx="9102436" cy="41564"/>
            </a:xfrm>
            <a:custGeom>
              <a:avLst/>
              <a:gdLst>
                <a:gd name="connsiteX0" fmla="*/ 9102436 w 9102436"/>
                <a:gd name="connsiteY0" fmla="*/ 0 h 41564"/>
                <a:gd name="connsiteX1" fmla="*/ 0 w 9102436"/>
                <a:gd name="connsiteY1" fmla="*/ 41564 h 41564"/>
                <a:gd name="connsiteX2" fmla="*/ 0 w 9102436"/>
                <a:gd name="connsiteY2" fmla="*/ 41564 h 41564"/>
                <a:gd name="connsiteX3" fmla="*/ 0 w 9102436"/>
                <a:gd name="connsiteY3" fmla="*/ 41564 h 41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02436" h="41564">
                  <a:moveTo>
                    <a:pt x="9102436" y="0"/>
                  </a:moveTo>
                  <a:lnTo>
                    <a:pt x="0" y="41564"/>
                  </a:lnTo>
                  <a:lnTo>
                    <a:pt x="0" y="41564"/>
                  </a:lnTo>
                  <a:lnTo>
                    <a:pt x="0" y="41564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8" name="Groupe 17"/>
            <p:cNvGrpSpPr/>
            <p:nvPr/>
          </p:nvGrpSpPr>
          <p:grpSpPr>
            <a:xfrm>
              <a:off x="71406" y="1500174"/>
              <a:ext cx="2500330" cy="5357826"/>
              <a:chOff x="71406" y="1500174"/>
              <a:chExt cx="2500330" cy="5357826"/>
            </a:xfrm>
            <a:scene3d>
              <a:camera prst="perspectiveRight"/>
              <a:lightRig rig="threePt" dir="t"/>
            </a:scene3d>
          </p:grpSpPr>
          <p:grpSp>
            <p:nvGrpSpPr>
              <p:cNvPr id="3" name="Groupe 2"/>
              <p:cNvGrpSpPr/>
              <p:nvPr/>
            </p:nvGrpSpPr>
            <p:grpSpPr>
              <a:xfrm>
                <a:off x="71406" y="1500174"/>
                <a:ext cx="2500330" cy="5357826"/>
                <a:chOff x="-285784" y="1142984"/>
                <a:chExt cx="3071834" cy="5929330"/>
              </a:xfrm>
            </p:grpSpPr>
            <p:grpSp>
              <p:nvGrpSpPr>
                <p:cNvPr id="4" name="Groupe 1"/>
                <p:cNvGrpSpPr/>
                <p:nvPr/>
              </p:nvGrpSpPr>
              <p:grpSpPr>
                <a:xfrm>
                  <a:off x="-285777" y="1142984"/>
                  <a:ext cx="3071839" cy="5929330"/>
                  <a:chOff x="4981683" y="428605"/>
                  <a:chExt cx="3473821" cy="6429396"/>
                </a:xfrm>
              </p:grpSpPr>
              <p:sp>
                <p:nvSpPr>
                  <p:cNvPr id="6" name="Cylindre 5"/>
                  <p:cNvSpPr/>
                  <p:nvPr/>
                </p:nvSpPr>
                <p:spPr>
                  <a:xfrm>
                    <a:off x="6643702" y="428605"/>
                    <a:ext cx="194171" cy="6429396"/>
                  </a:xfrm>
                  <a:prstGeom prst="can">
                    <a:avLst>
                      <a:gd name="adj" fmla="val 66667"/>
                    </a:avLst>
                  </a:prstGeom>
                  <a:blipFill>
                    <a:blip r:embed="rId4" cstate="print">
                      <a:grayscl/>
                      <a:lum bright="-20000"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 sz="1600"/>
                  </a:p>
                </p:txBody>
              </p:sp>
              <p:grpSp>
                <p:nvGrpSpPr>
                  <p:cNvPr id="7" name="Groupe 23"/>
                  <p:cNvGrpSpPr/>
                  <p:nvPr/>
                </p:nvGrpSpPr>
                <p:grpSpPr>
                  <a:xfrm>
                    <a:off x="4981683" y="642918"/>
                    <a:ext cx="3473821" cy="5562016"/>
                    <a:chOff x="4981683" y="642918"/>
                    <a:chExt cx="3473821" cy="5562016"/>
                  </a:xfrm>
                </p:grpSpPr>
                <p:sp>
                  <p:nvSpPr>
                    <p:cNvPr id="8" name="Rectangle à coins arrondis 7"/>
                    <p:cNvSpPr/>
                    <p:nvPr/>
                  </p:nvSpPr>
                  <p:spPr>
                    <a:xfrm rot="-120000">
                      <a:off x="4981683" y="1571612"/>
                      <a:ext cx="3286148" cy="1143008"/>
                    </a:xfrm>
                    <a:prstGeom prst="roundRect">
                      <a:avLst>
                        <a:gd name="adj" fmla="val 7883"/>
                      </a:avLst>
                    </a:prstGeom>
                    <a:solidFill>
                      <a:schemeClr val="bg1">
                        <a:lumMod val="65000"/>
                      </a:schemeClr>
                    </a:solidFill>
                    <a:ln>
                      <a:solidFill>
                        <a:schemeClr val="bg1">
                          <a:lumMod val="65000"/>
                        </a:schemeClr>
                      </a:solidFill>
                    </a:ln>
                    <a:effectLst>
                      <a:innerShdw blurRad="63500" dist="50800" dir="54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 sz="1600"/>
                    </a:p>
                  </p:txBody>
                </p:sp>
                <p:sp>
                  <p:nvSpPr>
                    <p:cNvPr id="9" name="Rectangle à coins arrondis 8"/>
                    <p:cNvSpPr/>
                    <p:nvPr/>
                  </p:nvSpPr>
                  <p:spPr>
                    <a:xfrm rot="-120000">
                      <a:off x="5775770" y="714356"/>
                      <a:ext cx="1785950" cy="642942"/>
                    </a:xfrm>
                    <a:prstGeom prst="roundRect">
                      <a:avLst/>
                    </a:prstGeom>
                    <a:solidFill>
                      <a:schemeClr val="bg1">
                        <a:lumMod val="65000"/>
                      </a:schemeClr>
                    </a:solidFill>
                    <a:ln>
                      <a:solidFill>
                        <a:schemeClr val="bg1">
                          <a:lumMod val="65000"/>
                        </a:schemeClr>
                      </a:solidFill>
                    </a:ln>
                    <a:effectLst>
                      <a:innerShdw blurRad="63500" dist="50800" dir="54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 sz="1600"/>
                    </a:p>
                  </p:txBody>
                </p:sp>
                <p:sp>
                  <p:nvSpPr>
                    <p:cNvPr id="10" name="Rectangle à coins arrondis 6"/>
                    <p:cNvSpPr/>
                    <p:nvPr/>
                  </p:nvSpPr>
                  <p:spPr>
                    <a:xfrm>
                      <a:off x="5143504" y="1500174"/>
                      <a:ext cx="3312000" cy="1214446"/>
                    </a:xfrm>
                    <a:prstGeom prst="roundRect">
                      <a:avLst>
                        <a:gd name="adj" fmla="val 7883"/>
                      </a:avLst>
                    </a:prstGeom>
                    <a:solidFill>
                      <a:schemeClr val="bg1">
                        <a:lumMod val="85000"/>
                      </a:schemeClr>
                    </a:solidFill>
                    <a:ln w="38100">
                      <a:solidFill>
                        <a:schemeClr val="bg1">
                          <a:lumMod val="8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tx1"/>
                          </a:solidFill>
                        </a:rPr>
                        <a:t>MITTELBERGHEIM</a:t>
                      </a:r>
                      <a:endParaRPr lang="fr-FR" sz="2000" b="1" dirty="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" name="Rectangle à coins arrondis 10"/>
                    <p:cNvSpPr/>
                    <p:nvPr/>
                  </p:nvSpPr>
                  <p:spPr>
                    <a:xfrm>
                      <a:off x="5877586" y="2938520"/>
                      <a:ext cx="1944000" cy="3240000"/>
                    </a:xfrm>
                    <a:prstGeom prst="roundRect">
                      <a:avLst>
                        <a:gd name="adj" fmla="val 10267"/>
                      </a:avLst>
                    </a:prstGeom>
                    <a:solidFill>
                      <a:schemeClr val="bg1">
                        <a:lumMod val="85000"/>
                      </a:schemeClr>
                    </a:solidFill>
                    <a:ln w="136525">
                      <a:solidFill>
                        <a:schemeClr val="bg1">
                          <a:lumMod val="8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 sz="1600"/>
                    </a:p>
                  </p:txBody>
                </p:sp>
                <p:sp>
                  <p:nvSpPr>
                    <p:cNvPr id="12" name="Rectangle à coins arrondis 11"/>
                    <p:cNvSpPr/>
                    <p:nvPr/>
                  </p:nvSpPr>
                  <p:spPr>
                    <a:xfrm>
                      <a:off x="5929322" y="642918"/>
                      <a:ext cx="1785950" cy="642942"/>
                    </a:xfrm>
                    <a:prstGeom prst="roundRect">
                      <a:avLst/>
                    </a:prstGeom>
                    <a:solidFill>
                      <a:srgbClr val="FF9900"/>
                    </a:solidFill>
                    <a:ln>
                      <a:solidFill>
                        <a:srgbClr val="FF99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D 362</a:t>
                      </a:r>
                      <a:endParaRPr lang="fr-FR" dirty="0">
                        <a:solidFill>
                          <a:srgbClr val="002060"/>
                        </a:solidFill>
                      </a:endParaRPr>
                    </a:p>
                  </p:txBody>
                </p:sp>
                <p:sp>
                  <p:nvSpPr>
                    <p:cNvPr id="13" name="Rectangle à coins arrondis 12"/>
                    <p:cNvSpPr/>
                    <p:nvPr/>
                  </p:nvSpPr>
                  <p:spPr>
                    <a:xfrm>
                      <a:off x="5295904" y="1652574"/>
                      <a:ext cx="3024000" cy="936000"/>
                    </a:xfrm>
                    <a:prstGeom prst="roundRect">
                      <a:avLst>
                        <a:gd name="adj" fmla="val 7883"/>
                      </a:avLst>
                    </a:prstGeom>
                    <a:noFill/>
                    <a:ln w="76200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 sz="1600"/>
                    </a:p>
                  </p:txBody>
                </p:sp>
                <p:sp>
                  <p:nvSpPr>
                    <p:cNvPr id="14" name="Rectangle à coins arrondis 13"/>
                    <p:cNvSpPr/>
                    <p:nvPr/>
                  </p:nvSpPr>
                  <p:spPr>
                    <a:xfrm>
                      <a:off x="5857884" y="2928934"/>
                      <a:ext cx="1980000" cy="3276000"/>
                    </a:xfrm>
                    <a:prstGeom prst="roundRect">
                      <a:avLst>
                        <a:gd name="adj" fmla="val 10267"/>
                      </a:avLst>
                    </a:prstGeom>
                    <a:noFill/>
                    <a:ln w="381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 sz="1600"/>
                    </a:p>
                  </p:txBody>
                </p:sp>
              </p:grpSp>
            </p:grpSp>
            <p:sp>
              <p:nvSpPr>
                <p:cNvPr id="5" name="Rectangle 4"/>
                <p:cNvSpPr/>
                <p:nvPr/>
              </p:nvSpPr>
              <p:spPr>
                <a:xfrm>
                  <a:off x="500034" y="3643314"/>
                  <a:ext cx="1643074" cy="80893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fr-FR" sz="105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 L ’un des plus beaux</a:t>
                  </a:r>
                </a:p>
                <a:p>
                  <a:r>
                    <a:rPr lang="fr-FR" sz="200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VILLAGES</a:t>
                  </a:r>
                </a:p>
                <a:p>
                  <a:r>
                    <a:rPr lang="fr-FR" sz="1050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         DE FRANCE</a:t>
                  </a:r>
                  <a:endParaRPr lang="fr-FR" sz="105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pic>
            <p:nvPicPr>
              <p:cNvPr id="44034" name="Picture 2" descr="http://www.france-voyage.com/visuals/hotels/photos/305/305044/img1.jp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853666" y="4614889"/>
                <a:ext cx="1146566" cy="1528755"/>
              </a:xfrm>
              <a:prstGeom prst="rect">
                <a:avLst/>
              </a:prstGeom>
              <a:noFill/>
            </p:spPr>
          </p:pic>
        </p:grpSp>
        <p:pic>
          <p:nvPicPr>
            <p:cNvPr id="22" name="Image 21" descr="volaille_095.gif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00694" y="4343406"/>
              <a:ext cx="1119190" cy="1163958"/>
            </a:xfrm>
            <a:prstGeom prst="rect">
              <a:avLst/>
            </a:prstGeom>
          </p:spPr>
        </p:pic>
        <p:pic>
          <p:nvPicPr>
            <p:cNvPr id="23" name="Image 22" descr="volaille_154.gif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71670" y="4786322"/>
              <a:ext cx="946351" cy="758188"/>
            </a:xfrm>
            <a:prstGeom prst="rect">
              <a:avLst/>
            </a:prstGeom>
          </p:spPr>
        </p:pic>
        <p:pic>
          <p:nvPicPr>
            <p:cNvPr id="24" name="Image 23" descr="volaille_061.gif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429520" y="4714884"/>
              <a:ext cx="762000" cy="937260"/>
            </a:xfrm>
            <a:prstGeom prst="rect">
              <a:avLst/>
            </a:prstGeom>
          </p:spPr>
        </p:pic>
        <p:pic>
          <p:nvPicPr>
            <p:cNvPr id="25" name="Image 24" descr="volaille_078.gif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28926" y="5072074"/>
              <a:ext cx="428917" cy="599122"/>
            </a:xfrm>
            <a:prstGeom prst="rect">
              <a:avLst/>
            </a:prstGeom>
          </p:spPr>
        </p:pic>
      </p:grp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286412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071570" y="214290"/>
            <a:ext cx="7858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Celui qui t'enseigne vaut mieux que celui qui te donne.</a:t>
            </a:r>
            <a:endParaRPr lang="fr-FR" sz="24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95203" cy="5214974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duotone>
                  <a:prstClr val="black"/>
                  <a:srgbClr val="00CC00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duotone>
                  <a:prstClr val="black"/>
                  <a:srgbClr val="00CC00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duotone>
                  <a:prstClr val="black"/>
                  <a:srgbClr val="00CC00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duotone>
                  <a:prstClr val="black"/>
                  <a:srgbClr val="00CC00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214414" y="285728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Celui qui a levé la main, c'est comme s'il avait frappé. </a:t>
            </a:r>
            <a:endParaRPr lang="fr-FR" sz="24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14356"/>
            <a:ext cx="7572428" cy="5429288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500166" y="214290"/>
            <a:ext cx="53259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2">
                    <a:lumMod val="25000"/>
                  </a:schemeClr>
                </a:solidFill>
              </a:rPr>
              <a:t>Le faucon une fois pris ne se débat plus. </a:t>
            </a:r>
            <a:endParaRPr lang="fr-FR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643866" cy="5309745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214414" y="214290"/>
            <a:ext cx="6032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4">
                    <a:lumMod val="50000"/>
                  </a:schemeClr>
                </a:solidFill>
              </a:rPr>
              <a:t>Qui se blesse soi-même ne se manque jamais.</a:t>
            </a:r>
            <a:endParaRPr lang="fr-FR" sz="24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312470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643042" y="214290"/>
            <a:ext cx="58471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Si Dieu ne pardonnait pas, le Ciel serait vide.</a:t>
            </a:r>
            <a:endParaRPr lang="fr-FR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3"/>
            <a:ext cx="7572428" cy="5301539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785918" y="214290"/>
            <a:ext cx="56836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Ne pile pas ton mil avec une banane mûre. </a:t>
            </a:r>
            <a:endParaRPr lang="fr-FR" sz="24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villages-52-riquewihr-haut-rh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5" y="785826"/>
            <a:ext cx="7608099" cy="5286380"/>
          </a:xfrm>
          <a:prstGeom prst="rect">
            <a:avLst/>
          </a:prstGeom>
        </p:spPr>
      </p:pic>
      <p:grpSp>
        <p:nvGrpSpPr>
          <p:cNvPr id="13" name="Groupe 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071538" y="214290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</a:rPr>
              <a:t>On est plus le fils de son époque que le fils de son père. </a:t>
            </a:r>
            <a:endParaRPr lang="fr-FR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ph67_mittelbergheim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683506" cy="5286412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285884" y="285728"/>
            <a:ext cx="72866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Mieux vaut un oiseau dans la main que cent en vol.</a:t>
            </a:r>
            <a:endParaRPr lang="fr-FR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mittelberg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5" y="785794"/>
            <a:ext cx="7608147" cy="5214974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662830" y="214290"/>
            <a:ext cx="59095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</a:rPr>
              <a:t>On tarde à grandir, on ne tarde pas à mourir. </a:t>
            </a:r>
            <a:endParaRPr lang="fr-FR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geuberH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304272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357290" y="214290"/>
            <a:ext cx="6786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tx2">
                    <a:lumMod val="50000"/>
                  </a:schemeClr>
                </a:solidFill>
              </a:rPr>
              <a:t>Pour qu'un enfant grandisse, il faut tout un village. </a:t>
            </a:r>
            <a:endParaRPr lang="fr-FR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11951975-street-scenery-of-mittelbergheim-a-village-of-a-region-in-france-named-alsac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818" y="785794"/>
            <a:ext cx="7643834" cy="5388903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500066" y="181253"/>
            <a:ext cx="86439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0066"/>
                </a:solidFill>
              </a:rPr>
              <a:t>Quand l'éléphant trébuche, ce sont les fourmis qui en pâtissent.</a:t>
            </a:r>
            <a:endParaRPr lang="fr-FR" sz="240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2" cstate="print">
                <a:lum bright="-3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2" cstate="print">
                <a:lum bright="-3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2" cstate="print">
                <a:lum bright="-3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2" cstate="print">
                <a:lum bright="-3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11" name="Image 10" descr="10968136-detail-of-mittelbergheim-a-village-of-a-region-in-france-named-alsa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785794"/>
            <a:ext cx="7500990" cy="530427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85884" y="142852"/>
            <a:ext cx="75009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37441C"/>
                </a:solidFill>
              </a:rPr>
              <a:t>Une pirogue n'est jamais trop grande pour chavirer. </a:t>
            </a:r>
            <a:endParaRPr lang="fr-FR" sz="2400" dirty="0">
              <a:solidFill>
                <a:srgbClr val="37441C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villages-76-mittelbergheim-bas-rh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5" y="785794"/>
            <a:ext cx="7608147" cy="5286412"/>
          </a:xfrm>
          <a:prstGeom prst="rect">
            <a:avLst/>
          </a:prstGeom>
        </p:spPr>
      </p:pic>
      <p:grpSp>
        <p:nvGrpSpPr>
          <p:cNvPr id="13" name="Groupe 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500098" y="181253"/>
            <a:ext cx="86439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Un vieillard qui meurt, c'est comme une bibliothèque qui brûle. </a:t>
            </a:r>
            <a:endParaRPr lang="fr-FR" sz="24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5" y="785794"/>
            <a:ext cx="7610334" cy="5715040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Rectangle 6"/>
            <p:cNvSpPr/>
            <p:nvPr/>
          </p:nvSpPr>
          <p:spPr>
            <a:xfrm>
              <a:off x="0" y="5643578"/>
              <a:ext cx="9144000" cy="121442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" name="Rectangle 9"/>
          <p:cNvSpPr/>
          <p:nvPr/>
        </p:nvSpPr>
        <p:spPr>
          <a:xfrm>
            <a:off x="785786" y="214290"/>
            <a:ext cx="7715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Un homme sans culture ressemble à un zèbre sans rayures. </a:t>
            </a:r>
            <a:endParaRPr lang="fr-FR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5" y="785794"/>
            <a:ext cx="7560000" cy="5691723"/>
          </a:xfrm>
          <a:prstGeom prst="rect">
            <a:avLst/>
          </a:prstGeom>
        </p:spPr>
      </p:pic>
      <p:grpSp>
        <p:nvGrpSpPr>
          <p:cNvPr id="13" name="Groupe 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571536" y="214290"/>
            <a:ext cx="857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bg1">
                    <a:lumMod val="95000"/>
                  </a:schemeClr>
                </a:solidFill>
              </a:rPr>
              <a:t>Tous les blancs ont une montre, mais ils n'ont jamais le temps.</a:t>
            </a:r>
            <a:endParaRPr lang="fr-FR" sz="2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315322"/>
          </a:xfrm>
          <a:prstGeom prst="rect">
            <a:avLst/>
          </a:prstGeom>
        </p:spPr>
      </p:pic>
      <p:grpSp>
        <p:nvGrpSpPr>
          <p:cNvPr id="7" name="Groupe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1a3ua6kn.gif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1570" y="5045527"/>
              <a:ext cx="7000892" cy="1812473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714412" y="214290"/>
            <a:ext cx="84295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bg1">
                    <a:lumMod val="95000"/>
                  </a:schemeClr>
                </a:solidFill>
              </a:rPr>
              <a:t>Si tu vois une chèvre dans le repaire d'un lion, aie peur d'elle.</a:t>
            </a:r>
            <a:endParaRPr lang="fr-FR" sz="2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277078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grayscl/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grayscl/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grayscl/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grayscl/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857224" y="181253"/>
            <a:ext cx="80724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/>
              <a:t>Si tu supportes la fumée, tu te réchaufferas avec la braise.</a:t>
            </a:r>
            <a:endParaRPr lang="fr-FR" sz="2400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42176" cy="5663857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785918" y="214290"/>
            <a:ext cx="5835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</a:rPr>
              <a:t>A cheval offert, on ne regarde pas les dents. </a:t>
            </a:r>
            <a:endParaRPr lang="fr-FR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715040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214414" y="214290"/>
            <a:ext cx="7286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C00000"/>
                </a:solidFill>
              </a:rPr>
              <a:t>Aux questions indiscrètes, réponds par un mensonge.</a:t>
            </a:r>
            <a:endParaRPr lang="fr-FR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_b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576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alsace-riquewihr-france-alsace_959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857232"/>
            <a:ext cx="7572428" cy="5250693"/>
          </a:xfrm>
          <a:prstGeom prst="rect">
            <a:avLst/>
          </a:prstGeom>
        </p:spPr>
      </p:pic>
      <p:grpSp>
        <p:nvGrpSpPr>
          <p:cNvPr id="13" name="Groupe 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4" name="Trapèze 3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Trapèze 5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Trapèze 6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143008" y="214290"/>
            <a:ext cx="67865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93C9"/>
                </a:solidFill>
              </a:rPr>
              <a:t>Célibataire, un paon ; fiancé, un lion ; marié, un âne.</a:t>
            </a:r>
            <a:endParaRPr lang="fr-FR" sz="2400" dirty="0">
              <a:solidFill>
                <a:srgbClr val="FF93C9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B_9_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5"/>
            <a:ext cx="7500990" cy="5286412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785918" y="214290"/>
            <a:ext cx="56725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Chaque cheveu fait son ombre sur la terre. </a:t>
            </a:r>
            <a:endParaRPr lang="fr-FR" sz="24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B_6_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857232"/>
            <a:ext cx="7474426" cy="5214973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785918" y="109815"/>
            <a:ext cx="5609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rgbClr val="37441C"/>
                </a:solidFill>
              </a:rPr>
              <a:t>De la parole à l'acte, il y a un long chemin. </a:t>
            </a:r>
            <a:endParaRPr lang="fr-FR" sz="2400" dirty="0">
              <a:solidFill>
                <a:srgbClr val="37441C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B_4_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14355"/>
            <a:ext cx="7572428" cy="5353087"/>
          </a:xfrm>
          <a:prstGeom prst="rect">
            <a:avLst/>
          </a:prstGeom>
        </p:spPr>
      </p:pic>
      <p:grpSp>
        <p:nvGrpSpPr>
          <p:cNvPr id="13" name="Groupe 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4" name="Trapèze 3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Trapèze 5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Trapèze 6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928662" y="214290"/>
            <a:ext cx="7500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accent5">
                    <a:lumMod val="50000"/>
                  </a:schemeClr>
                </a:solidFill>
              </a:rPr>
              <a:t>Demain est souvent le jour le plus chargé de la semaine. </a:t>
            </a:r>
            <a:endParaRPr lang="fr-FR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A_10_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00990" cy="5357850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571604" y="214290"/>
            <a:ext cx="6357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37441C"/>
                </a:solidFill>
              </a:rPr>
              <a:t>Des amis et des livres, ayez-en peu, mais bons. </a:t>
            </a:r>
            <a:endParaRPr lang="fr-FR" sz="2400" dirty="0">
              <a:solidFill>
                <a:srgbClr val="37441C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504212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857231"/>
            <a:ext cx="7500990" cy="5250693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500166" y="214290"/>
            <a:ext cx="6357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Elève des corbeaux et ils t'arracheront les yeux. </a:t>
            </a:r>
            <a:endParaRPr lang="fr-FR" sz="24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A_8_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685492"/>
            <a:ext cx="7474426" cy="5386714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2734346" y="214290"/>
            <a:ext cx="37664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rgbClr val="231B2D"/>
                </a:solidFill>
              </a:rPr>
              <a:t>Grand parleur, petit faiseur. </a:t>
            </a:r>
            <a:endParaRPr lang="fr-FR" sz="2400" dirty="0">
              <a:solidFill>
                <a:srgbClr val="231B2D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A_6_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00989" cy="5214975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grayscl/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grayscl/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grayscl/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grayscl/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785786" y="214290"/>
            <a:ext cx="7858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Habillez un bout de bois et ce ne sera plus un bout de bois. </a:t>
            </a:r>
            <a:endParaRPr lang="fr-F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280px-Riquewihr_Rue_des_Rempar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3"/>
            <a:ext cx="7572428" cy="5250693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736110" y="214290"/>
            <a:ext cx="5764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</a:rPr>
              <a:t>L'amour peut beaucoup, l'argent peut tout. </a:t>
            </a:r>
            <a:endParaRPr lang="fr-FR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68_riquewihr_20080628_12146473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857232"/>
            <a:ext cx="7572428" cy="5199572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214414" y="214290"/>
            <a:ext cx="685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accent1">
                    <a:lumMod val="50000"/>
                  </a:schemeClr>
                </a:solidFill>
              </a:rPr>
              <a:t>L'arbre est connu par ses fruits, non par ses racines. </a:t>
            </a:r>
            <a:endParaRPr lang="fr-FR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tumblr_lplyacr6W31qb0bzxo1_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95420" cy="5286412"/>
          </a:xfrm>
          <a:prstGeom prst="rect">
            <a:avLst/>
          </a:prstGeom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214446" y="214290"/>
            <a:ext cx="69294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C00000"/>
                </a:solidFill>
              </a:rPr>
              <a:t>La crainte et l'amour ne mangent pas au même plat.</a:t>
            </a:r>
            <a:endParaRPr lang="fr-FR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RiquewihrDSC-81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90495" cy="5286412"/>
          </a:xfrm>
          <a:prstGeom prst="rect">
            <a:avLst/>
          </a:prstGeom>
        </p:spPr>
      </p:pic>
      <p:grpSp>
        <p:nvGrpSpPr>
          <p:cNvPr id="13" name="Groupe 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4" name="Trapèze 3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Trapèze 5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Trapèze 6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357290" y="214290"/>
            <a:ext cx="6643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Le diable essuie sa queue avec l'orgueil du pauvre. </a:t>
            </a:r>
            <a:endParaRPr lang="fr-FR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08c0b97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643866" cy="5269842"/>
          </a:xfrm>
          <a:prstGeom prst="rect">
            <a:avLst/>
          </a:prstGeom>
        </p:spPr>
      </p:pic>
      <p:grpSp>
        <p:nvGrpSpPr>
          <p:cNvPr id="15" name="Groupe 14"/>
          <p:cNvGrpSpPr/>
          <p:nvPr/>
        </p:nvGrpSpPr>
        <p:grpSpPr>
          <a:xfrm>
            <a:off x="-32" y="0"/>
            <a:ext cx="9144000" cy="6858000"/>
            <a:chOff x="0" y="0"/>
            <a:chExt cx="9144000" cy="6858000"/>
          </a:xfrm>
        </p:grpSpPr>
        <p:sp>
          <p:nvSpPr>
            <p:cNvPr id="7" name="Trapèze 6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Trapèze 5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Trapèze 7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000100" y="214290"/>
            <a:ext cx="7358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La mauvaise plaie se guérit, la mauvaise réputation tue.  </a:t>
            </a:r>
            <a:endParaRPr lang="fr-FR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Riquewihr_RuedeGaulleHau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309646"/>
          </a:xfrm>
          <a:prstGeom prst="rect">
            <a:avLst/>
          </a:prstGeom>
        </p:spPr>
      </p:pic>
      <p:grpSp>
        <p:nvGrpSpPr>
          <p:cNvPr id="16" name="Groupe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Trapèze 8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Trapèze 9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Trapèze 10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Trapèze 11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500166" y="214290"/>
            <a:ext cx="65008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 parole perd parfois ce que le silence a gagné.</a:t>
            </a:r>
            <a:endParaRPr lang="fr-F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Riquewihr_Porte_Hau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4"/>
            <a:ext cx="7500990" cy="5286412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691122" y="181253"/>
            <a:ext cx="60241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La poule naît au village, on la mange en ville.  </a:t>
            </a:r>
            <a:endParaRPr lang="fr-FR" sz="24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Riquewihr_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309646"/>
          </a:xfrm>
          <a:prstGeom prst="rect">
            <a:avLst/>
          </a:prstGeom>
        </p:spPr>
      </p:pic>
      <p:grpSp>
        <p:nvGrpSpPr>
          <p:cNvPr id="14" name="Groupe 1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2357422" y="214290"/>
            <a:ext cx="44160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rgbClr val="FFC92F"/>
                </a:solidFill>
              </a:rPr>
              <a:t>La timidité est la prison du cœur. </a:t>
            </a:r>
            <a:endParaRPr lang="fr-FR" sz="2400" dirty="0">
              <a:solidFill>
                <a:srgbClr val="FFC92F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riquewihr-4225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601122" cy="5286412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2599172" y="214290"/>
            <a:ext cx="38302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rgbClr val="FF4FA7"/>
                </a:solidFill>
              </a:rPr>
              <a:t>Le fils du chat tue les souris. </a:t>
            </a:r>
            <a:endParaRPr lang="fr-FR" sz="2400" dirty="0">
              <a:solidFill>
                <a:srgbClr val="FF4FA7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Riquewihr-0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618950" cy="5214974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1500166" y="214290"/>
            <a:ext cx="60359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Le jeune, en dormant, guérit, le vieux se finit. </a:t>
            </a:r>
            <a:endParaRPr lang="fr-FR" sz="24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Riquewihr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72428" cy="5286412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16200000">
              <a:off x="5286388" y="3000388"/>
              <a:ext cx="6858000" cy="857224"/>
            </a:xfrm>
            <a:prstGeom prst="trapezoid">
              <a:avLst>
                <a:gd name="adj" fmla="val 9288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3000388" y="3000388"/>
              <a:ext cx="6858000" cy="857224"/>
            </a:xfrm>
            <a:prstGeom prst="trapezoid">
              <a:avLst>
                <a:gd name="adj" fmla="val 952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102577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>
              <a:off x="0" y="0"/>
              <a:ext cx="9144000" cy="857232"/>
            </a:xfrm>
            <a:prstGeom prst="trapezoid">
              <a:avLst>
                <a:gd name="adj" fmla="val 9934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2143108" y="214290"/>
            <a:ext cx="4843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Le mauvais écrivain blâme sa plume.</a:t>
            </a:r>
            <a:endParaRPr lang="fr-FR" sz="2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petit-train-touristique-riquewihr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14356"/>
            <a:ext cx="7572428" cy="5357850"/>
          </a:xfrm>
          <a:prstGeom prst="rect">
            <a:avLst/>
          </a:prstGeom>
        </p:spPr>
      </p:pic>
      <p:grpSp>
        <p:nvGrpSpPr>
          <p:cNvPr id="9" name="Groupe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" name="Trapèze 1"/>
            <p:cNvSpPr/>
            <p:nvPr/>
          </p:nvSpPr>
          <p:spPr>
            <a:xfrm rot="5400000">
              <a:off x="-3000600" y="3000600"/>
              <a:ext cx="6858000" cy="856800"/>
            </a:xfrm>
            <a:prstGeom prst="trapezoid">
              <a:avLst>
                <a:gd name="adj" fmla="val 977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>
              <a:off x="0" y="6000768"/>
              <a:ext cx="9144000" cy="857232"/>
            </a:xfrm>
            <a:prstGeom prst="trapezoid">
              <a:avLst>
                <a:gd name="adj" fmla="val 97729"/>
              </a:avLst>
            </a:prstGeom>
            <a:blipFill>
              <a:blip r:embed="rId3" cstate="print"/>
              <a:stretch>
                <a:fillRect/>
              </a:stretch>
            </a:blip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 rot="16200000">
              <a:off x="5286600" y="3000600"/>
              <a:ext cx="6858000" cy="856800"/>
            </a:xfrm>
            <a:prstGeom prst="trapezoid">
              <a:avLst>
                <a:gd name="adj" fmla="val 92914"/>
              </a:avLst>
            </a:prstGeom>
            <a:blipFill>
              <a:blip r:embed="rId3" cstate="print"/>
              <a:stretch>
                <a:fillRect/>
              </a:stretch>
            </a:blip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Trapèze 7"/>
            <p:cNvSpPr/>
            <p:nvPr/>
          </p:nvSpPr>
          <p:spPr>
            <a:xfrm flipV="1">
              <a:off x="0" y="0"/>
              <a:ext cx="9144000" cy="856800"/>
            </a:xfrm>
            <a:prstGeom prst="trapezoid">
              <a:avLst>
                <a:gd name="adj" fmla="val 97766"/>
              </a:avLst>
            </a:prstGeom>
            <a:blipFill>
              <a:blip r:embed="rId3" cstate="print"/>
              <a:stretch>
                <a:fillRect/>
              </a:stretch>
            </a:blip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" name="Rectangle 9"/>
          <p:cNvSpPr/>
          <p:nvPr/>
        </p:nvSpPr>
        <p:spPr>
          <a:xfrm>
            <a:off x="1914003" y="214290"/>
            <a:ext cx="5229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Les morts ouvrent les yeux des vivants. </a:t>
            </a:r>
            <a:endParaRPr lang="fr-FR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910" y="665549"/>
            <a:ext cx="7858180" cy="3424564"/>
          </a:xfrm>
          <a:prstGeom prst="rect">
            <a:avLst/>
          </a:prstGeom>
          <a:solidFill>
            <a:srgbClr val="222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grpSp>
        <p:nvGrpSpPr>
          <p:cNvPr id="3" name="Groupe 2"/>
          <p:cNvGrpSpPr/>
          <p:nvPr/>
        </p:nvGrpSpPr>
        <p:grpSpPr>
          <a:xfrm>
            <a:off x="678629" y="3880259"/>
            <a:ext cx="7858180" cy="2312191"/>
            <a:chOff x="428596" y="357166"/>
            <a:chExt cx="7715304" cy="2500330"/>
          </a:xfrm>
        </p:grpSpPr>
        <p:sp>
          <p:nvSpPr>
            <p:cNvPr id="4" name="Rectangle 3"/>
            <p:cNvSpPr/>
            <p:nvPr/>
          </p:nvSpPr>
          <p:spPr>
            <a:xfrm>
              <a:off x="428596" y="357166"/>
              <a:ext cx="7715304" cy="2500330"/>
            </a:xfrm>
            <a:prstGeom prst="rect">
              <a:avLst/>
            </a:prstGeom>
            <a:gradFill flip="none" rotWithShape="1">
              <a:gsLst>
                <a:gs pos="48000">
                  <a:srgbClr val="22212B"/>
                </a:gs>
                <a:gs pos="50000">
                  <a:srgbClr val="245794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sz="1600" b="1" dirty="0"/>
            </a:p>
          </p:txBody>
        </p:sp>
        <p:sp>
          <p:nvSpPr>
            <p:cNvPr id="5" name="ZoneTexte 2"/>
            <p:cNvSpPr txBox="1"/>
            <p:nvPr/>
          </p:nvSpPr>
          <p:spPr>
            <a:xfrm>
              <a:off x="4426526" y="1052423"/>
              <a:ext cx="3566467" cy="1198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6600" dirty="0" smtClean="0">
                  <a:solidFill>
                    <a:schemeClr val="bg1"/>
                  </a:solidFill>
                  <a:latin typeface="Microsoft Sans Serif" pitchFamily="34" charset="0"/>
                  <a:cs typeface="Tunga" pitchFamily="2"/>
                </a:rPr>
                <a:t>Villages</a:t>
              </a:r>
              <a:endParaRPr lang="fr-FR" sz="6600" dirty="0">
                <a:solidFill>
                  <a:schemeClr val="bg1"/>
                </a:solidFill>
                <a:latin typeface="Microsoft Sans Serif" pitchFamily="34" charset="0"/>
                <a:cs typeface="Tunga" pitchFamily="2"/>
              </a:endParaRPr>
            </a:p>
          </p:txBody>
        </p:sp>
        <p:sp>
          <p:nvSpPr>
            <p:cNvPr id="6" name="ZoneTexte 3"/>
            <p:cNvSpPr txBox="1"/>
            <p:nvPr/>
          </p:nvSpPr>
          <p:spPr>
            <a:xfrm>
              <a:off x="3857620" y="357166"/>
              <a:ext cx="4153724" cy="24961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4800" b="1" dirty="0" smtClean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rPr>
                <a:t>  </a:t>
              </a:r>
              <a:r>
                <a:rPr lang="fr-FR" sz="4000" b="1" dirty="0" smtClean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rPr>
                <a:t>Les plus beaux</a:t>
              </a:r>
            </a:p>
            <a:p>
              <a:endParaRPr lang="fr-FR" sz="4800" b="1" dirty="0" smtClean="0">
                <a:solidFill>
                  <a:schemeClr val="bg1"/>
                </a:solidFill>
                <a:latin typeface="Vrinda" pitchFamily="2" charset="0"/>
                <a:cs typeface="Vrinda" pitchFamily="2" charset="0"/>
              </a:endParaRPr>
            </a:p>
            <a:p>
              <a:r>
                <a:rPr lang="fr-FR" sz="4800" b="1" dirty="0" smtClean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rPr>
                <a:t>    de France</a:t>
              </a:r>
              <a:endParaRPr lang="fr-FR" sz="4800" b="1" dirty="0">
                <a:solidFill>
                  <a:schemeClr val="bg1"/>
                </a:solidFill>
                <a:latin typeface="Vrinda" pitchFamily="2" charset="0"/>
                <a:cs typeface="Vrinda" pitchFamily="2" charset="0"/>
              </a:endParaRPr>
            </a:p>
          </p:txBody>
        </p:sp>
      </p:grpSp>
      <p:sp>
        <p:nvSpPr>
          <p:cNvPr id="8" name="Trapèze 7"/>
          <p:cNvSpPr/>
          <p:nvPr/>
        </p:nvSpPr>
        <p:spPr>
          <a:xfrm rot="5400000">
            <a:off x="-3000600" y="3000600"/>
            <a:ext cx="6858000" cy="856800"/>
          </a:xfrm>
          <a:prstGeom prst="trapezoid">
            <a:avLst>
              <a:gd name="adj" fmla="val 97765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apèze 6"/>
          <p:cNvSpPr/>
          <p:nvPr/>
        </p:nvSpPr>
        <p:spPr>
          <a:xfrm>
            <a:off x="0" y="6000768"/>
            <a:ext cx="9144000" cy="857232"/>
          </a:xfrm>
          <a:prstGeom prst="trapezoid">
            <a:avLst>
              <a:gd name="adj" fmla="val 97729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rapèze 9"/>
          <p:cNvSpPr/>
          <p:nvPr/>
        </p:nvSpPr>
        <p:spPr>
          <a:xfrm rot="16200000">
            <a:off x="5286600" y="3000600"/>
            <a:ext cx="6858000" cy="856800"/>
          </a:xfrm>
          <a:prstGeom prst="trapezoid">
            <a:avLst>
              <a:gd name="adj" fmla="val 92914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apèze 8"/>
          <p:cNvSpPr/>
          <p:nvPr/>
        </p:nvSpPr>
        <p:spPr>
          <a:xfrm flipV="1">
            <a:off x="0" y="0"/>
            <a:ext cx="9144000" cy="856800"/>
          </a:xfrm>
          <a:prstGeom prst="trapezoid">
            <a:avLst>
              <a:gd name="adj" fmla="val 97766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 descr="Riquewihr--15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1285860"/>
            <a:ext cx="4286280" cy="27271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ZoneTexte 11"/>
          <p:cNvSpPr txBox="1"/>
          <p:nvPr/>
        </p:nvSpPr>
        <p:spPr>
          <a:xfrm>
            <a:off x="1285852" y="1357298"/>
            <a:ext cx="1428760" cy="1071570"/>
          </a:xfrm>
          <a:prstGeom prst="rect">
            <a:avLst/>
          </a:prstGeom>
          <a:noFill/>
        </p:spPr>
        <p:txBody>
          <a:bodyPr wrap="square" rtlCol="0">
            <a:prstTxWarp prst="textCascadeUp">
              <a:avLst/>
            </a:prstTxWarp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Bizarrerie" pitchFamily="50" charset="0"/>
              </a:rPr>
              <a:t>FIN</a:t>
            </a:r>
            <a:endParaRPr lang="fr-FR" sz="3600" dirty="0">
              <a:solidFill>
                <a:schemeClr val="bg1"/>
              </a:solidFill>
              <a:latin typeface="Bizarrerie" pitchFamily="50" charset="0"/>
            </a:endParaRPr>
          </a:p>
        </p:txBody>
      </p:sp>
      <p:grpSp>
        <p:nvGrpSpPr>
          <p:cNvPr id="15" name="Groupe 14"/>
          <p:cNvGrpSpPr/>
          <p:nvPr/>
        </p:nvGrpSpPr>
        <p:grpSpPr>
          <a:xfrm>
            <a:off x="571472" y="2357430"/>
            <a:ext cx="3071834" cy="3708282"/>
            <a:chOff x="857224" y="2143116"/>
            <a:chExt cx="2582159" cy="3708282"/>
          </a:xfrm>
        </p:grpSpPr>
        <p:pic>
          <p:nvPicPr>
            <p:cNvPr id="13" name="Image 12" descr="lqynjdat.gif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7224" y="2143116"/>
              <a:ext cx="2582159" cy="3305164"/>
            </a:xfrm>
            <a:prstGeom prst="rect">
              <a:avLst/>
            </a:prstGeom>
          </p:spPr>
        </p:pic>
        <p:sp>
          <p:nvSpPr>
            <p:cNvPr id="14" name="ZoneTexte 13"/>
            <p:cNvSpPr txBox="1"/>
            <p:nvPr/>
          </p:nvSpPr>
          <p:spPr>
            <a:xfrm>
              <a:off x="1285852" y="5143512"/>
              <a:ext cx="17859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3600" b="1" dirty="0" smtClean="0">
                  <a:blipFill>
                    <a:blip r:embed="rId5"/>
                    <a:stretch>
                      <a:fillRect/>
                    </a:stretch>
                  </a:blipFill>
                  <a:latin typeface="GE Twill Script" pitchFamily="18" charset="0"/>
                </a:rPr>
                <a:t>Mireill</a:t>
              </a:r>
              <a:r>
                <a:rPr lang="fr-FR" sz="4000" b="1" dirty="0" smtClean="0">
                  <a:blipFill>
                    <a:blip r:embed="rId5"/>
                    <a:stretch>
                      <a:fillRect/>
                    </a:stretch>
                  </a:blipFill>
                  <a:latin typeface="GE Twill Script" pitchFamily="18" charset="0"/>
                </a:rPr>
                <a:t>e</a:t>
              </a:r>
              <a:endParaRPr lang="fr-FR" sz="4000" b="1" dirty="0">
                <a:blipFill>
                  <a:blip r:embed="rId5"/>
                  <a:stretch>
                    <a:fillRect/>
                  </a:stretch>
                </a:blipFill>
                <a:latin typeface="GE Twill Script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455</Words>
  <Application>Microsoft Office PowerPoint</Application>
  <PresentationFormat>Affichage à l'écran (4:3)</PresentationFormat>
  <Paragraphs>56</Paragraphs>
  <Slides>43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46</cp:revision>
  <dcterms:created xsi:type="dcterms:W3CDTF">2012-10-29T18:56:16Z</dcterms:created>
  <dcterms:modified xsi:type="dcterms:W3CDTF">2012-11-12T09:40:10Z</dcterms:modified>
</cp:coreProperties>
</file>