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media/audio1.wav" ContentType="audio/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7"/>
  </p:notesMasterIdLst>
  <p:sldIdLst>
    <p:sldId id="267" r:id="rId2"/>
    <p:sldId id="265" r:id="rId3"/>
    <p:sldId id="336" r:id="rId4"/>
    <p:sldId id="270" r:id="rId5"/>
    <p:sldId id="273" r:id="rId6"/>
    <p:sldId id="285" r:id="rId7"/>
    <p:sldId id="340" r:id="rId8"/>
    <p:sldId id="280" r:id="rId9"/>
    <p:sldId id="275" r:id="rId10"/>
    <p:sldId id="281" r:id="rId11"/>
    <p:sldId id="276" r:id="rId12"/>
    <p:sldId id="282" r:id="rId13"/>
    <p:sldId id="283" r:id="rId14"/>
    <p:sldId id="278" r:id="rId15"/>
    <p:sldId id="332" r:id="rId16"/>
    <p:sldId id="279" r:id="rId17"/>
    <p:sldId id="326" r:id="rId18"/>
    <p:sldId id="284" r:id="rId19"/>
    <p:sldId id="286" r:id="rId20"/>
    <p:sldId id="337" r:id="rId21"/>
    <p:sldId id="327" r:id="rId22"/>
    <p:sldId id="271" r:id="rId23"/>
    <p:sldId id="331" r:id="rId24"/>
    <p:sldId id="317" r:id="rId25"/>
    <p:sldId id="287" r:id="rId26"/>
    <p:sldId id="288" r:id="rId27"/>
    <p:sldId id="289" r:id="rId28"/>
    <p:sldId id="290" r:id="rId29"/>
    <p:sldId id="291" r:id="rId30"/>
    <p:sldId id="292" r:id="rId31"/>
    <p:sldId id="293" r:id="rId32"/>
    <p:sldId id="294" r:id="rId33"/>
    <p:sldId id="295" r:id="rId34"/>
    <p:sldId id="297" r:id="rId35"/>
    <p:sldId id="298" r:id="rId36"/>
    <p:sldId id="299" r:id="rId37"/>
    <p:sldId id="300" r:id="rId38"/>
    <p:sldId id="301" r:id="rId39"/>
    <p:sldId id="303" r:id="rId40"/>
    <p:sldId id="302" r:id="rId41"/>
    <p:sldId id="274" r:id="rId42"/>
    <p:sldId id="304" r:id="rId43"/>
    <p:sldId id="305" r:id="rId44"/>
    <p:sldId id="306" r:id="rId45"/>
    <p:sldId id="308" r:id="rId46"/>
    <p:sldId id="309" r:id="rId47"/>
    <p:sldId id="296" r:id="rId48"/>
    <p:sldId id="310" r:id="rId49"/>
    <p:sldId id="311" r:id="rId50"/>
    <p:sldId id="312" r:id="rId51"/>
    <p:sldId id="313" r:id="rId52"/>
    <p:sldId id="315" r:id="rId53"/>
    <p:sldId id="314" r:id="rId54"/>
    <p:sldId id="316" r:id="rId55"/>
    <p:sldId id="318" r:id="rId56"/>
    <p:sldId id="319" r:id="rId57"/>
    <p:sldId id="338" r:id="rId58"/>
    <p:sldId id="320" r:id="rId59"/>
    <p:sldId id="322" r:id="rId60"/>
    <p:sldId id="321" r:id="rId61"/>
    <p:sldId id="323" r:id="rId62"/>
    <p:sldId id="324" r:id="rId63"/>
    <p:sldId id="325" r:id="rId64"/>
    <p:sldId id="339" r:id="rId65"/>
    <p:sldId id="328" r:id="rId66"/>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vD9NgHIacDuTO4wzECqPw==" hashData="UbZTto8Js57eQqtImBdafTsmu+SNP8hw0f6S5qcK/F0Rmk2zosMlnPSK4EDba0JUogvK/RwLT8wVh+R6ileosA=="/>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9" d="100"/>
          <a:sy n="109" d="100"/>
        </p:scale>
        <p:origin x="16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133FAE0-24E1-441C-8B9E-967B15A7F581}" type="datetimeFigureOut">
              <a:rPr lang="fr-FR" smtClean="0"/>
              <a:t>24/01/2026</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55FCE4B-90AF-42E0-AD8E-42AE47ECFB56}" type="slidenum">
              <a:rPr lang="fr-FR" smtClean="0"/>
              <a:t>‹N°›</a:t>
            </a:fld>
            <a:endParaRPr lang="fr-FR"/>
          </a:p>
        </p:txBody>
      </p:sp>
    </p:spTree>
    <p:extLst>
      <p:ext uri="{BB962C8B-B14F-4D97-AF65-F5344CB8AC3E}">
        <p14:creationId xmlns:p14="http://schemas.microsoft.com/office/powerpoint/2010/main" val="37797489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455FCE4B-90AF-42E0-AD8E-42AE47ECFB56}" type="slidenum">
              <a:rPr lang="fr-FR" smtClean="0"/>
              <a:t>22</a:t>
            </a:fld>
            <a:endParaRPr lang="fr-FR"/>
          </a:p>
        </p:txBody>
      </p:sp>
    </p:spTree>
    <p:extLst>
      <p:ext uri="{BB962C8B-B14F-4D97-AF65-F5344CB8AC3E}">
        <p14:creationId xmlns:p14="http://schemas.microsoft.com/office/powerpoint/2010/main" val="14482995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E1C51D47-893A-4646-8FD1-1E6F9CD74E78}"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A470D87-890B-4662-8198-B3C7978C739B}" type="slidenum">
              <a:rPr lang="fr-FR" smtClean="0"/>
              <a:t>‹N°›</a:t>
            </a:fld>
            <a:endParaRPr lang="fr-FR"/>
          </a:p>
        </p:txBody>
      </p:sp>
    </p:spTree>
    <p:extLst>
      <p:ext uri="{BB962C8B-B14F-4D97-AF65-F5344CB8AC3E}">
        <p14:creationId xmlns:p14="http://schemas.microsoft.com/office/powerpoint/2010/main" val="71532952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1C51D47-893A-4646-8FD1-1E6F9CD74E78}"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A470D87-890B-4662-8198-B3C7978C739B}" type="slidenum">
              <a:rPr lang="fr-FR" smtClean="0"/>
              <a:t>‹N°›</a:t>
            </a:fld>
            <a:endParaRPr lang="fr-FR"/>
          </a:p>
        </p:txBody>
      </p:sp>
    </p:spTree>
    <p:extLst>
      <p:ext uri="{BB962C8B-B14F-4D97-AF65-F5344CB8AC3E}">
        <p14:creationId xmlns:p14="http://schemas.microsoft.com/office/powerpoint/2010/main" val="69073590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E1C51D47-893A-4646-8FD1-1E6F9CD74E78}"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A470D87-890B-4662-8198-B3C7978C739B}" type="slidenum">
              <a:rPr lang="fr-FR" smtClean="0"/>
              <a:t>‹N°›</a:t>
            </a:fld>
            <a:endParaRPr lang="fr-FR"/>
          </a:p>
        </p:txBody>
      </p:sp>
    </p:spTree>
    <p:extLst>
      <p:ext uri="{BB962C8B-B14F-4D97-AF65-F5344CB8AC3E}">
        <p14:creationId xmlns:p14="http://schemas.microsoft.com/office/powerpoint/2010/main" val="140277165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1C51D47-893A-4646-8FD1-1E6F9CD74E78}" type="datetimeFigureOut">
              <a:rPr lang="fr-FR" smtClean="0"/>
              <a:t>24/01/2026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A470D87-890B-4662-8198-B3C7978C739B}" type="slidenum">
              <a:rPr lang="fr-FR" smtClean="0"/>
              <a:t>‹N°›</a:t>
            </a:fld>
            <a:endParaRPr lang="fr-FR"/>
          </a:p>
        </p:txBody>
      </p:sp>
    </p:spTree>
    <p:extLst>
      <p:ext uri="{BB962C8B-B14F-4D97-AF65-F5344CB8AC3E}">
        <p14:creationId xmlns:p14="http://schemas.microsoft.com/office/powerpoint/2010/main" val="151863859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1C51D47-893A-4646-8FD1-1E6F9CD74E78}" type="datetimeFigureOut">
              <a:rPr lang="fr-FR" smtClean="0"/>
              <a:t>24/01/2026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EA470D87-890B-4662-8198-B3C7978C739B}" type="slidenum">
              <a:rPr lang="fr-FR" smtClean="0"/>
              <a:t>‹N°›</a:t>
            </a:fld>
            <a:endParaRPr lang="fr-FR"/>
          </a:p>
        </p:txBody>
      </p:sp>
    </p:spTree>
    <p:extLst>
      <p:ext uri="{BB962C8B-B14F-4D97-AF65-F5344CB8AC3E}">
        <p14:creationId xmlns:p14="http://schemas.microsoft.com/office/powerpoint/2010/main" val="259798559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1C51D47-893A-4646-8FD1-1E6F9CD74E78}" type="datetimeFigureOut">
              <a:rPr lang="fr-FR" smtClean="0"/>
              <a:t>24/01/2026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A470D87-890B-4662-8198-B3C7978C739B}" type="slidenum">
              <a:rPr lang="fr-FR" smtClean="0"/>
              <a:t>‹N°›</a:t>
            </a:fld>
            <a:endParaRPr lang="fr-FR"/>
          </a:p>
        </p:txBody>
      </p:sp>
    </p:spTree>
    <p:extLst>
      <p:ext uri="{BB962C8B-B14F-4D97-AF65-F5344CB8AC3E}">
        <p14:creationId xmlns:p14="http://schemas.microsoft.com/office/powerpoint/2010/main" val="415880688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1C51D47-893A-4646-8FD1-1E6F9CD74E78}" type="datetimeFigureOut">
              <a:rPr lang="fr-FR" smtClean="0"/>
              <a:t>24/01/2026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EA470D87-890B-4662-8198-B3C7978C739B}" type="slidenum">
              <a:rPr lang="fr-FR" smtClean="0"/>
              <a:t>‹N°›</a:t>
            </a:fld>
            <a:endParaRPr lang="fr-FR"/>
          </a:p>
        </p:txBody>
      </p:sp>
    </p:spTree>
    <p:extLst>
      <p:ext uri="{BB962C8B-B14F-4D97-AF65-F5344CB8AC3E}">
        <p14:creationId xmlns:p14="http://schemas.microsoft.com/office/powerpoint/2010/main" val="246529105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1C51D47-893A-4646-8FD1-1E6F9CD74E78}" type="datetimeFigureOut">
              <a:rPr lang="fr-FR" smtClean="0"/>
              <a:t>24/01/2026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A470D87-890B-4662-8198-B3C7978C739B}" type="slidenum">
              <a:rPr lang="fr-FR" smtClean="0"/>
              <a:t>‹N°›</a:t>
            </a:fld>
            <a:endParaRPr lang="fr-FR"/>
          </a:p>
        </p:txBody>
      </p:sp>
    </p:spTree>
    <p:extLst>
      <p:ext uri="{BB962C8B-B14F-4D97-AF65-F5344CB8AC3E}">
        <p14:creationId xmlns:p14="http://schemas.microsoft.com/office/powerpoint/2010/main" val="175059994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1C51D47-893A-4646-8FD1-1E6F9CD74E78}" type="datetimeFigureOut">
              <a:rPr lang="fr-FR" smtClean="0"/>
              <a:t>24/01/2026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A470D87-890B-4662-8198-B3C7978C739B}" type="slidenum">
              <a:rPr lang="fr-FR" smtClean="0"/>
              <a:t>‹N°›</a:t>
            </a:fld>
            <a:endParaRPr lang="fr-FR"/>
          </a:p>
        </p:txBody>
      </p:sp>
    </p:spTree>
    <p:extLst>
      <p:ext uri="{BB962C8B-B14F-4D97-AF65-F5344CB8AC3E}">
        <p14:creationId xmlns:p14="http://schemas.microsoft.com/office/powerpoint/2010/main" val="218327446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1C51D47-893A-4646-8FD1-1E6F9CD74E78}"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A470D87-890B-4662-8198-B3C7978C739B}" type="slidenum">
              <a:rPr lang="fr-FR" smtClean="0"/>
              <a:t>‹N°›</a:t>
            </a:fld>
            <a:endParaRPr lang="fr-FR"/>
          </a:p>
        </p:txBody>
      </p:sp>
    </p:spTree>
    <p:extLst>
      <p:ext uri="{BB962C8B-B14F-4D97-AF65-F5344CB8AC3E}">
        <p14:creationId xmlns:p14="http://schemas.microsoft.com/office/powerpoint/2010/main" val="203278406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1C51D47-893A-4646-8FD1-1E6F9CD74E78}"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A470D87-890B-4662-8198-B3C7978C739B}" type="slidenum">
              <a:rPr lang="fr-FR" smtClean="0"/>
              <a:t>‹N°›</a:t>
            </a:fld>
            <a:endParaRPr lang="fr-FR"/>
          </a:p>
        </p:txBody>
      </p:sp>
    </p:spTree>
    <p:extLst>
      <p:ext uri="{BB962C8B-B14F-4D97-AF65-F5344CB8AC3E}">
        <p14:creationId xmlns:p14="http://schemas.microsoft.com/office/powerpoint/2010/main" val="328168101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C51D47-893A-4646-8FD1-1E6F9CD74E78}" type="datetimeFigureOut">
              <a:rPr lang="fr-FR" smtClean="0"/>
              <a:t>24/01/2026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470D87-890B-4662-8198-B3C7978C739B}" type="slidenum">
              <a:rPr lang="fr-FR" smtClean="0"/>
              <a:t>‹N°›</a:t>
            </a:fld>
            <a:endParaRPr lang="fr-FR"/>
          </a:p>
        </p:txBody>
      </p:sp>
    </p:spTree>
    <p:extLst>
      <p:ext uri="{BB962C8B-B14F-4D97-AF65-F5344CB8AC3E}">
        <p14:creationId xmlns:p14="http://schemas.microsoft.com/office/powerpoint/2010/main" val="41985355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g"/><Relationship Id="rId3" Type="http://schemas.openxmlformats.org/officeDocument/2006/relationships/slideLayout" Target="../slideLayouts/slideLayout7.xml"/><Relationship Id="rId7" Type="http://schemas.microsoft.com/office/2007/relationships/hdphoto" Target="../media/hdphoto1.wdp"/><Relationship Id="rId2" Type="http://schemas.microsoft.com/office/2007/relationships/media" Target="../media/media1.wav"/><Relationship Id="rId1" Type="http://schemas.openxmlformats.org/officeDocument/2006/relationships/audio" Target="NULL" TargetMode="External"/><Relationship Id="rId6" Type="http://schemas.openxmlformats.org/officeDocument/2006/relationships/image" Target="../media/image3.png"/><Relationship Id="rId5" Type="http://schemas.openxmlformats.org/officeDocument/2006/relationships/image" Target="../media/image2.jpg"/><Relationship Id="rId10" Type="http://schemas.openxmlformats.org/officeDocument/2006/relationships/image" Target="../media/image6.png"/><Relationship Id="rId4" Type="http://schemas.openxmlformats.org/officeDocument/2006/relationships/image" Target="../media/image1.jpg"/><Relationship Id="rId9" Type="http://schemas.openxmlformats.org/officeDocument/2006/relationships/image" Target="../media/image5.gif"/></Relationships>
</file>

<file path=ppt/slides/_rels/slide2.xml.rels><?xml version="1.0" encoding="UTF-8" standalone="yes"?>
<Relationships xmlns="http://schemas.openxmlformats.org/package/2006/relationships"><Relationship Id="rId8" Type="http://schemas.openxmlformats.org/officeDocument/2006/relationships/hyperlink" Target="https://fr.wikipedia.org/wiki/Sous-r%C3%A9gions_du_Portugal" TargetMode="External"/><Relationship Id="rId13" Type="http://schemas.openxmlformats.org/officeDocument/2006/relationships/hyperlink" Target="https://fr.wikipedia.org/wiki/Maire" TargetMode="External"/><Relationship Id="rId3" Type="http://schemas.openxmlformats.org/officeDocument/2006/relationships/image" Target="../media/image8.png"/><Relationship Id="rId7" Type="http://schemas.openxmlformats.org/officeDocument/2006/relationships/hyperlink" Target="https://fr.wikipedia.org/wiki/R%C3%A9gion_Centre_(Portugal)" TargetMode="External"/><Relationship Id="rId12" Type="http://schemas.openxmlformats.org/officeDocument/2006/relationships/hyperlink" Target="https://fr.wikipedia.org/wiki/District_de_Santar%C3%A9m" TargetMode="External"/><Relationship Id="rId17" Type="http://schemas.openxmlformats.org/officeDocument/2006/relationships/image" Target="../media/image10.jpeg"/><Relationship Id="rId2" Type="http://schemas.openxmlformats.org/officeDocument/2006/relationships/image" Target="../media/image7.png"/><Relationship Id="rId16"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hyperlink" Target="https://fr.wikipedia.org/wiki/R%C3%A9gions_du_Portugal" TargetMode="External"/><Relationship Id="rId11" Type="http://schemas.openxmlformats.org/officeDocument/2006/relationships/hyperlink" Target="https://fr.wikipedia.org/wiki/Districts_du_Portugal" TargetMode="External"/><Relationship Id="rId5" Type="http://schemas.openxmlformats.org/officeDocument/2006/relationships/hyperlink" Target="https://fr.wikipedia.org/wiki/Portugal" TargetMode="External"/><Relationship Id="rId15" Type="http://schemas.openxmlformats.org/officeDocument/2006/relationships/hyperlink" Target="https://fr.wikipedia.org/wiki/Tomar#cite_note-1" TargetMode="External"/><Relationship Id="rId10" Type="http://schemas.openxmlformats.org/officeDocument/2006/relationships/hyperlink" Target="https://fr.wikipedia.org/wiki/Ribatejo" TargetMode="External"/><Relationship Id="rId4" Type="http://schemas.openxmlformats.org/officeDocument/2006/relationships/hyperlink" Target="https://fr.wikipedia.org/wiki/Liste_des_pays_du_monde" TargetMode="External"/><Relationship Id="rId9" Type="http://schemas.openxmlformats.org/officeDocument/2006/relationships/hyperlink" Target="https://fr.wikipedia.org/wiki/Moyen_Tage" TargetMode="External"/><Relationship Id="rId14" Type="http://schemas.openxmlformats.org/officeDocument/2006/relationships/hyperlink" Target="https://fr.wikipedia.org/wiki/Recensement_de_la_population"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hyperlink" Target="https://fr.wikipedia.org/wiki/Plein_cintre" TargetMode="External"/><Relationship Id="rId7" Type="http://schemas.openxmlformats.org/officeDocument/2006/relationships/hyperlink" Target="https://fr.wikipedia.org/wiki/Bassin_de_d%C3%A9cantation" TargetMode="External"/><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hyperlink" Target="https://fr.wikipedia.org/wiki/Coupole" TargetMode="External"/><Relationship Id="rId5" Type="http://schemas.openxmlformats.org/officeDocument/2006/relationships/hyperlink" Target="https://fr.wikipedia.org/wiki/Pont-aqueduc" TargetMode="External"/><Relationship Id="rId4" Type="http://schemas.openxmlformats.org/officeDocument/2006/relationships/hyperlink" Target="https://fr.wikipedia.org/wiki/Ogive_(architecture)"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4.jpeg"/><Relationship Id="rId1" Type="http://schemas.openxmlformats.org/officeDocument/2006/relationships/slideLayout" Target="../slideLayouts/slideLayout7.xml"/><Relationship Id="rId4" Type="http://schemas.microsoft.com/office/2007/relationships/hdphoto" Target="../media/hdphoto5.wdp"/></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4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88023" y="13129"/>
            <a:ext cx="4346615" cy="6858000"/>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3129"/>
            <a:ext cx="4702122" cy="6858000"/>
          </a:xfrm>
          <a:prstGeom prst="rect">
            <a:avLst/>
          </a:prstGeom>
        </p:spPr>
      </p:pic>
      <p:pic>
        <p:nvPicPr>
          <p:cNvPr id="4" name="Image 3"/>
          <p:cNvPicPr>
            <a:picLocks noChangeAspect="1"/>
          </p:cNvPicPr>
          <p:nvPr/>
        </p:nvPicPr>
        <p:blipFill>
          <a:blip r:embed="rId6">
            <a:biLevel thresh="75000"/>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val="0"/>
              </a:ext>
            </a:extLst>
          </a:blip>
          <a:stretch>
            <a:fillRect/>
          </a:stretch>
        </p:blipFill>
        <p:spPr>
          <a:xfrm>
            <a:off x="2915816" y="23108"/>
            <a:ext cx="3237257" cy="3237257"/>
          </a:xfrm>
          <a:prstGeom prst="rect">
            <a:avLst/>
          </a:prstGeom>
        </p:spPr>
      </p:pic>
      <p:pic>
        <p:nvPicPr>
          <p:cNvPr id="6" name="Image 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862090" y="5301208"/>
            <a:ext cx="1298448" cy="1444752"/>
          </a:xfrm>
          <a:prstGeom prst="rect">
            <a:avLst/>
          </a:prstGeom>
        </p:spPr>
      </p:pic>
      <p:pic>
        <p:nvPicPr>
          <p:cNvPr id="7" name="Image 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862090" y="2306572"/>
            <a:ext cx="1620000" cy="1036800"/>
          </a:xfrm>
          <a:prstGeom prst="rect">
            <a:avLst/>
          </a:prstGeom>
        </p:spPr>
      </p:pic>
      <p:pic>
        <p:nvPicPr>
          <p:cNvPr id="5" name="Amália Rodrigues - Coimbra (128kbit_AAC)">
            <a:hlinkClick r:id="" action="ppaction://media"/>
          </p:cNvPr>
          <p:cNvPicPr>
            <a:picLocks noChangeAspect="1"/>
          </p:cNvPicPr>
          <p:nvPr>
            <a:audioFile r:link="rId1"/>
            <p:extLst>
              <p:ext uri="{DAA4B4D4-6D71-4841-9C94-3DE7FCFB9230}">
                <p14:media xmlns:p14="http://schemas.microsoft.com/office/powerpoint/2010/main" r:embed="rId2">
                  <p14:trim st="3780"/>
                </p14:media>
              </p:ext>
            </p:extLst>
          </p:nvPr>
        </p:nvPicPr>
        <p:blipFill>
          <a:blip r:embed="rId10"/>
          <a:stretch>
            <a:fillRect/>
          </a:stretch>
        </p:blipFill>
        <p:spPr>
          <a:xfrm>
            <a:off x="3025315" y="1844824"/>
            <a:ext cx="609600" cy="609600"/>
          </a:xfrm>
          <a:prstGeom prst="rect">
            <a:avLst/>
          </a:prstGeom>
        </p:spPr>
      </p:pic>
    </p:spTree>
    <p:extLst>
      <p:ext uri="{BB962C8B-B14F-4D97-AF65-F5344CB8AC3E}">
        <p14:creationId xmlns:p14="http://schemas.microsoft.com/office/powerpoint/2010/main" val="298458918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8264" y="2996952"/>
            <a:ext cx="2166618" cy="3861048"/>
          </a:xfrm>
          <a:prstGeom prst="rect">
            <a:avLst/>
          </a:prstGeom>
        </p:spPr>
      </p:pic>
      <p:sp>
        <p:nvSpPr>
          <p:cNvPr id="3" name="Rectangle 2"/>
          <p:cNvSpPr/>
          <p:nvPr/>
        </p:nvSpPr>
        <p:spPr>
          <a:xfrm>
            <a:off x="107504" y="4005064"/>
            <a:ext cx="3384376" cy="2031325"/>
          </a:xfrm>
          <a:prstGeom prst="rect">
            <a:avLst/>
          </a:prstGeom>
        </p:spPr>
        <p:txBody>
          <a:bodyPr wrap="square">
            <a:spAutoFit/>
          </a:bodyPr>
          <a:lstStyle/>
          <a:p>
            <a:r>
              <a:rPr lang="fr-FR" dirty="0"/>
              <a:t>Tomar est une ville du Portugal. Située sur les rives du </a:t>
            </a:r>
            <a:r>
              <a:rPr lang="fr-FR" dirty="0" err="1"/>
              <a:t>Nabão</a:t>
            </a:r>
            <a:r>
              <a:rPr lang="fr-FR" dirty="0"/>
              <a:t>, la ville s'étend sur 351,2 km² et regroupe environ 40 000 habitants. La ville, située dans le district de Santarém, se compose de seize paroisses</a:t>
            </a:r>
          </a:p>
        </p:txBody>
      </p:sp>
      <p:pic>
        <p:nvPicPr>
          <p:cNvPr id="4098" name="Picture 2" descr="Blason de Toma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052736"/>
            <a:ext cx="2411760" cy="230425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286779" y="476672"/>
            <a:ext cx="773289" cy="369332"/>
          </a:xfrm>
          <a:prstGeom prst="rect">
            <a:avLst/>
          </a:prstGeom>
        </p:spPr>
        <p:txBody>
          <a:bodyPr wrap="none">
            <a:spAutoFit/>
          </a:bodyPr>
          <a:lstStyle/>
          <a:p>
            <a:r>
              <a:rPr lang="fr-FR" dirty="0"/>
              <a:t>Tomar</a:t>
            </a:r>
          </a:p>
        </p:txBody>
      </p:sp>
      <p:graphicFrame>
        <p:nvGraphicFramePr>
          <p:cNvPr id="5" name="Tableau 4"/>
          <p:cNvGraphicFramePr>
            <a:graphicFrameLocks noGrp="1"/>
          </p:cNvGraphicFramePr>
          <p:nvPr>
            <p:extLst>
              <p:ext uri="{D42A27DB-BD31-4B8C-83A1-F6EECF244321}">
                <p14:modId xmlns:p14="http://schemas.microsoft.com/office/powerpoint/2010/main" val="3256551864"/>
              </p:ext>
            </p:extLst>
          </p:nvPr>
        </p:nvGraphicFramePr>
        <p:xfrm>
          <a:off x="3489540" y="328930"/>
          <a:ext cx="2810652" cy="6052399"/>
        </p:xfrm>
        <a:graphic>
          <a:graphicData uri="http://schemas.openxmlformats.org/drawingml/2006/table">
            <a:tbl>
              <a:tblPr/>
              <a:tblGrid>
                <a:gridCol w="1405326">
                  <a:extLst>
                    <a:ext uri="{9D8B030D-6E8A-4147-A177-3AD203B41FA5}">
                      <a16:colId xmlns:a16="http://schemas.microsoft.com/office/drawing/2014/main" val="20000"/>
                    </a:ext>
                  </a:extLst>
                </a:gridCol>
                <a:gridCol w="1405326">
                  <a:extLst>
                    <a:ext uri="{9D8B030D-6E8A-4147-A177-3AD203B41FA5}">
                      <a16:colId xmlns:a16="http://schemas.microsoft.com/office/drawing/2014/main" val="20001"/>
                    </a:ext>
                  </a:extLst>
                </a:gridCol>
              </a:tblGrid>
              <a:tr h="516931">
                <a:tc>
                  <a:txBody>
                    <a:bodyPr/>
                    <a:lstStyle/>
                    <a:p>
                      <a:r>
                        <a:rPr lang="fr-FR">
                          <a:hlinkClick r:id="rId4" tooltip="Liste des pays du monde"/>
                        </a:rPr>
                        <a:t>Pays</a:t>
                      </a:r>
                      <a:endParaRPr lang="fr-FR"/>
                    </a:p>
                  </a:txBody>
                  <a:tcPr anchor="ctr">
                    <a:lnL>
                      <a:noFill/>
                    </a:lnL>
                    <a:lnR>
                      <a:noFill/>
                    </a:lnR>
                    <a:lnT>
                      <a:noFill/>
                    </a:lnT>
                    <a:lnB>
                      <a:noFill/>
                    </a:lnB>
                  </a:tcPr>
                </a:tc>
                <a:tc>
                  <a:txBody>
                    <a:bodyPr/>
                    <a:lstStyle/>
                    <a:p>
                      <a:r>
                        <a:rPr lang="fr-FR"/>
                        <a:t> </a:t>
                      </a:r>
                      <a:r>
                        <a:rPr lang="fr-FR">
                          <a:hlinkClick r:id="rId5" tooltip="Portugal"/>
                        </a:rPr>
                        <a:t>Portugal</a:t>
                      </a:r>
                      <a:endParaRPr lang="fr-FR"/>
                    </a:p>
                  </a:txBody>
                  <a:tcPr anchor="ctr">
                    <a:lnL>
                      <a:noFill/>
                    </a:lnL>
                    <a:lnR>
                      <a:noFill/>
                    </a:lnR>
                    <a:lnT>
                      <a:noFill/>
                    </a:lnT>
                    <a:lnB>
                      <a:noFill/>
                    </a:lnB>
                  </a:tcPr>
                </a:tc>
                <a:extLst>
                  <a:ext uri="{0D108BD9-81ED-4DB2-BD59-A6C34878D82A}">
                    <a16:rowId xmlns:a16="http://schemas.microsoft.com/office/drawing/2014/main" val="10000"/>
                  </a:ext>
                </a:extLst>
              </a:tr>
              <a:tr h="516931">
                <a:tc>
                  <a:txBody>
                    <a:bodyPr/>
                    <a:lstStyle/>
                    <a:p>
                      <a:r>
                        <a:rPr lang="fr-FR">
                          <a:hlinkClick r:id="rId6" tooltip="Régions du Portugal"/>
                        </a:rPr>
                        <a:t>Région</a:t>
                      </a:r>
                      <a:endParaRPr lang="fr-FR"/>
                    </a:p>
                  </a:txBody>
                  <a:tcPr anchor="ctr">
                    <a:lnL>
                      <a:noFill/>
                    </a:lnL>
                    <a:lnR>
                      <a:noFill/>
                    </a:lnR>
                    <a:lnT>
                      <a:noFill/>
                    </a:lnT>
                    <a:lnB>
                      <a:noFill/>
                    </a:lnB>
                  </a:tcPr>
                </a:tc>
                <a:tc>
                  <a:txBody>
                    <a:bodyPr/>
                    <a:lstStyle/>
                    <a:p>
                      <a:r>
                        <a:rPr lang="fr-FR">
                          <a:hlinkClick r:id="rId7" tooltip="Région Centre (Portugal)"/>
                        </a:rPr>
                        <a:t>Centre</a:t>
                      </a:r>
                      <a:endParaRPr lang="fr-FR"/>
                    </a:p>
                  </a:txBody>
                  <a:tcPr anchor="ctr">
                    <a:lnL>
                      <a:noFill/>
                    </a:lnL>
                    <a:lnR>
                      <a:noFill/>
                    </a:lnR>
                    <a:lnT>
                      <a:noFill/>
                    </a:lnT>
                    <a:lnB>
                      <a:noFill/>
                    </a:lnB>
                  </a:tcPr>
                </a:tc>
                <a:extLst>
                  <a:ext uri="{0D108BD9-81ED-4DB2-BD59-A6C34878D82A}">
                    <a16:rowId xmlns:a16="http://schemas.microsoft.com/office/drawing/2014/main" val="10001"/>
                  </a:ext>
                </a:extLst>
              </a:tr>
              <a:tr h="516931">
                <a:tc>
                  <a:txBody>
                    <a:bodyPr/>
                    <a:lstStyle/>
                    <a:p>
                      <a:r>
                        <a:rPr lang="fr-FR">
                          <a:hlinkClick r:id="rId8" tooltip="Sous-régions du Portugal"/>
                        </a:rPr>
                        <a:t>Sous-région</a:t>
                      </a:r>
                      <a:endParaRPr lang="fr-FR"/>
                    </a:p>
                  </a:txBody>
                  <a:tcPr anchor="ctr">
                    <a:lnL>
                      <a:noFill/>
                    </a:lnL>
                    <a:lnR>
                      <a:noFill/>
                    </a:lnR>
                    <a:lnT>
                      <a:noFill/>
                    </a:lnT>
                    <a:lnB>
                      <a:noFill/>
                    </a:lnB>
                  </a:tcPr>
                </a:tc>
                <a:tc>
                  <a:txBody>
                    <a:bodyPr/>
                    <a:lstStyle/>
                    <a:p>
                      <a:r>
                        <a:rPr lang="fr-FR">
                          <a:hlinkClick r:id="rId9" tooltip="Moyen Tage"/>
                        </a:rPr>
                        <a:t>Moyen Tage</a:t>
                      </a:r>
                      <a:endParaRPr lang="fr-FR"/>
                    </a:p>
                  </a:txBody>
                  <a:tcPr anchor="ctr">
                    <a:lnL>
                      <a:noFill/>
                    </a:lnL>
                    <a:lnR>
                      <a:noFill/>
                    </a:lnR>
                    <a:lnT>
                      <a:noFill/>
                    </a:lnT>
                    <a:lnB>
                      <a:noFill/>
                    </a:lnB>
                  </a:tcPr>
                </a:tc>
                <a:extLst>
                  <a:ext uri="{0D108BD9-81ED-4DB2-BD59-A6C34878D82A}">
                    <a16:rowId xmlns:a16="http://schemas.microsoft.com/office/drawing/2014/main" val="10002"/>
                  </a:ext>
                </a:extLst>
              </a:tr>
              <a:tr h="904629">
                <a:tc>
                  <a:txBody>
                    <a:bodyPr/>
                    <a:lstStyle/>
                    <a:p>
                      <a:r>
                        <a:rPr lang="fr-FR"/>
                        <a:t>Ancienne province</a:t>
                      </a:r>
                    </a:p>
                  </a:txBody>
                  <a:tcPr anchor="ctr">
                    <a:lnL>
                      <a:noFill/>
                    </a:lnL>
                    <a:lnR>
                      <a:noFill/>
                    </a:lnR>
                    <a:lnT>
                      <a:noFill/>
                    </a:lnT>
                    <a:lnB>
                      <a:noFill/>
                    </a:lnB>
                  </a:tcPr>
                </a:tc>
                <a:tc>
                  <a:txBody>
                    <a:bodyPr/>
                    <a:lstStyle/>
                    <a:p>
                      <a:r>
                        <a:rPr lang="fr-FR">
                          <a:hlinkClick r:id="rId10" tooltip="Ribatejo"/>
                        </a:rPr>
                        <a:t>Ribatejo</a:t>
                      </a:r>
                      <a:endParaRPr lang="fr-FR"/>
                    </a:p>
                  </a:txBody>
                  <a:tcPr anchor="ctr">
                    <a:lnL>
                      <a:noFill/>
                    </a:lnL>
                    <a:lnR>
                      <a:noFill/>
                    </a:lnR>
                    <a:lnT>
                      <a:noFill/>
                    </a:lnT>
                    <a:lnB>
                      <a:noFill/>
                    </a:lnB>
                  </a:tcPr>
                </a:tc>
                <a:extLst>
                  <a:ext uri="{0D108BD9-81ED-4DB2-BD59-A6C34878D82A}">
                    <a16:rowId xmlns:a16="http://schemas.microsoft.com/office/drawing/2014/main" val="10003"/>
                  </a:ext>
                </a:extLst>
              </a:tr>
              <a:tr h="516931">
                <a:tc>
                  <a:txBody>
                    <a:bodyPr/>
                    <a:lstStyle/>
                    <a:p>
                      <a:r>
                        <a:rPr lang="fr-FR">
                          <a:hlinkClick r:id="rId11" tooltip="Districts du Portugal"/>
                        </a:rPr>
                        <a:t>District</a:t>
                      </a:r>
                      <a:endParaRPr lang="fr-FR"/>
                    </a:p>
                  </a:txBody>
                  <a:tcPr anchor="ctr">
                    <a:lnL>
                      <a:noFill/>
                    </a:lnL>
                    <a:lnR>
                      <a:noFill/>
                    </a:lnR>
                    <a:lnT>
                      <a:noFill/>
                    </a:lnT>
                    <a:lnB>
                      <a:noFill/>
                    </a:lnB>
                  </a:tcPr>
                </a:tc>
                <a:tc>
                  <a:txBody>
                    <a:bodyPr/>
                    <a:lstStyle/>
                    <a:p>
                      <a:r>
                        <a:rPr lang="fr-FR">
                          <a:hlinkClick r:id="rId12" tooltip="District de Santarém"/>
                        </a:rPr>
                        <a:t>Santarém</a:t>
                      </a:r>
                      <a:endParaRPr lang="fr-FR"/>
                    </a:p>
                  </a:txBody>
                  <a:tcPr anchor="ctr">
                    <a:lnL>
                      <a:noFill/>
                    </a:lnL>
                    <a:lnR>
                      <a:noFill/>
                    </a:lnR>
                    <a:lnT>
                      <a:noFill/>
                    </a:lnT>
                    <a:lnB>
                      <a:noFill/>
                    </a:lnB>
                  </a:tcPr>
                </a:tc>
                <a:extLst>
                  <a:ext uri="{0D108BD9-81ED-4DB2-BD59-A6C34878D82A}">
                    <a16:rowId xmlns:a16="http://schemas.microsoft.com/office/drawing/2014/main" val="10004"/>
                  </a:ext>
                </a:extLst>
              </a:tr>
              <a:tr h="1680025">
                <a:tc>
                  <a:txBody>
                    <a:bodyPr/>
                    <a:lstStyle/>
                    <a:p>
                      <a:r>
                        <a:rPr lang="fr-FR">
                          <a:hlinkClick r:id="rId13" tooltip="Maire"/>
                        </a:rPr>
                        <a:t>Maire</a:t>
                      </a:r>
                      <a:endParaRPr lang="fr-FR"/>
                    </a:p>
                  </a:txBody>
                  <a:tcPr anchor="ctr">
                    <a:lnL>
                      <a:noFill/>
                    </a:lnL>
                    <a:lnR>
                      <a:noFill/>
                    </a:lnR>
                    <a:lnT>
                      <a:noFill/>
                    </a:lnT>
                    <a:lnB>
                      <a:noFill/>
                    </a:lnB>
                  </a:tcPr>
                </a:tc>
                <a:tc>
                  <a:txBody>
                    <a:bodyPr/>
                    <a:lstStyle/>
                    <a:p>
                      <a:r>
                        <a:rPr lang="pt-BR"/>
                        <a:t>Fernando Rui Linhares Corvelo de Sousa</a:t>
                      </a:r>
                    </a:p>
                  </a:txBody>
                  <a:tcPr anchor="ctr">
                    <a:lnL>
                      <a:noFill/>
                    </a:lnL>
                    <a:lnR>
                      <a:noFill/>
                    </a:lnR>
                    <a:lnT>
                      <a:noFill/>
                    </a:lnT>
                    <a:lnB>
                      <a:noFill/>
                    </a:lnB>
                  </a:tcPr>
                </a:tc>
                <a:extLst>
                  <a:ext uri="{0D108BD9-81ED-4DB2-BD59-A6C34878D82A}">
                    <a16:rowId xmlns:a16="http://schemas.microsoft.com/office/drawing/2014/main" val="10005"/>
                  </a:ext>
                </a:extLst>
              </a:tr>
              <a:tr h="495392">
                <a:tc gridSpan="2">
                  <a:txBody>
                    <a:bodyPr/>
                    <a:lstStyle/>
                    <a:p>
                      <a:pPr algn="ctr"/>
                      <a:r>
                        <a:rPr lang="fr-FR">
                          <a:solidFill>
                            <a:srgbClr val="000000"/>
                          </a:solidFill>
                          <a:effectLst/>
                        </a:rPr>
                        <a:t>Démographie</a:t>
                      </a:r>
                    </a:p>
                  </a:txBody>
                  <a:tcPr marL="38100" marR="38100" marT="38100" marB="38100" anchor="ctr">
                    <a:lnL>
                      <a:noFill/>
                    </a:lnL>
                    <a:lnR>
                      <a:noFill/>
                    </a:lnR>
                    <a:lnT>
                      <a:noFill/>
                    </a:lnT>
                    <a:lnB>
                      <a:noFill/>
                    </a:lnB>
                    <a:solidFill>
                      <a:srgbClr val="DDFFDD"/>
                    </a:solidFill>
                  </a:tcPr>
                </a:tc>
                <a:tc hMerge="1">
                  <a:txBody>
                    <a:bodyPr/>
                    <a:lstStyle/>
                    <a:p>
                      <a:endParaRPr lang="fr-FR"/>
                    </a:p>
                  </a:txBody>
                  <a:tcPr/>
                </a:tc>
                <a:extLst>
                  <a:ext uri="{0D108BD9-81ED-4DB2-BD59-A6C34878D82A}">
                    <a16:rowId xmlns:a16="http://schemas.microsoft.com/office/drawing/2014/main" val="10006"/>
                  </a:ext>
                </a:extLst>
              </a:tr>
              <a:tr h="904629">
                <a:tc>
                  <a:txBody>
                    <a:bodyPr/>
                    <a:lstStyle/>
                    <a:p>
                      <a:r>
                        <a:rPr lang="fr-FR">
                          <a:hlinkClick r:id="rId14" tooltip="Recensement de la population"/>
                        </a:rPr>
                        <a:t>Population</a:t>
                      </a:r>
                      <a:endParaRPr lang="fr-FR"/>
                    </a:p>
                  </a:txBody>
                  <a:tcPr anchor="ctr">
                    <a:lnL>
                      <a:noFill/>
                    </a:lnL>
                    <a:lnR>
                      <a:noFill/>
                    </a:lnR>
                    <a:lnT>
                      <a:noFill/>
                    </a:lnT>
                    <a:lnB>
                      <a:noFill/>
                    </a:lnB>
                  </a:tcPr>
                </a:tc>
                <a:tc>
                  <a:txBody>
                    <a:bodyPr/>
                    <a:lstStyle/>
                    <a:p>
                      <a:r>
                        <a:rPr lang="fr-FR" dirty="0"/>
                        <a:t>40 677 hab. (2011</a:t>
                      </a:r>
                      <a:r>
                        <a:rPr lang="fr-FR" baseline="30000" dirty="0">
                          <a:hlinkClick r:id="rId15"/>
                        </a:rPr>
                        <a:t>1</a:t>
                      </a:r>
                      <a:r>
                        <a:rPr lang="fr-FR" dirty="0"/>
                        <a:t>)</a:t>
                      </a:r>
                    </a:p>
                  </a:txBody>
                  <a:tcPr anchor="ctr">
                    <a:lnL>
                      <a:noFill/>
                    </a:lnL>
                    <a:lnR>
                      <a:noFill/>
                    </a:lnR>
                    <a:lnT>
                      <a:noFill/>
                    </a:lnT>
                    <a:lnB>
                      <a:noFill/>
                    </a:lnB>
                  </a:tcPr>
                </a:tc>
                <a:extLst>
                  <a:ext uri="{0D108BD9-81ED-4DB2-BD59-A6C34878D82A}">
                    <a16:rowId xmlns:a16="http://schemas.microsoft.com/office/drawing/2014/main" val="10007"/>
                  </a:ext>
                </a:extLst>
              </a:tr>
            </a:tbl>
          </a:graphicData>
        </a:graphic>
      </p:graphicFrame>
      <p:pic>
        <p:nvPicPr>
          <p:cNvPr id="4099" name="Picture 3" descr="Drapeau du Portugal"/>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940152" y="558388"/>
            <a:ext cx="190500" cy="123825"/>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Résultat de recherche d'images pour &quot;tomar&quot;"/>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6948264" y="55562"/>
            <a:ext cx="1800225" cy="2533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439326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https://3.bp.blogspot.com/-BCTskr1kvBo/VdB2WImavGI/AAAAAAAAjC0/VQMQlND3Ywk/s1600/Aqueduto%2Bdos%2BPeg%25C3%25B5es%2B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69966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98" y="0"/>
            <a:ext cx="9139203" cy="6858000"/>
          </a:xfrm>
          <a:prstGeom prst="rect">
            <a:avLst/>
          </a:prstGeom>
        </p:spPr>
      </p:pic>
      <p:sp>
        <p:nvSpPr>
          <p:cNvPr id="2" name="Rectangle 1"/>
          <p:cNvSpPr/>
          <p:nvPr/>
        </p:nvSpPr>
        <p:spPr>
          <a:xfrm>
            <a:off x="2285999" y="476672"/>
            <a:ext cx="4572000" cy="646331"/>
          </a:xfrm>
          <a:prstGeom prst="rect">
            <a:avLst/>
          </a:prstGeom>
        </p:spPr>
        <p:txBody>
          <a:bodyPr>
            <a:spAutoFit/>
          </a:bodyPr>
          <a:lstStyle/>
          <a:p>
            <a:r>
              <a:rPr lang="fr-FR" dirty="0"/>
              <a:t>Aqueduc des </a:t>
            </a:r>
            <a:r>
              <a:rPr lang="fr-FR" dirty="0" err="1"/>
              <a:t>Pegões</a:t>
            </a:r>
            <a:r>
              <a:rPr lang="fr-FR" dirty="0"/>
              <a:t> : canal, virage, édifice de </a:t>
            </a:r>
            <a:r>
              <a:rPr lang="fr-FR" dirty="0" smtClean="0"/>
              <a:t>décantation</a:t>
            </a:r>
            <a:endParaRPr lang="fr-FR" dirty="0"/>
          </a:p>
        </p:txBody>
      </p:sp>
    </p:spTree>
    <p:extLst>
      <p:ext uri="{BB962C8B-B14F-4D97-AF65-F5344CB8AC3E}">
        <p14:creationId xmlns:p14="http://schemas.microsoft.com/office/powerpoint/2010/main" val="327201087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8283272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755576" y="836712"/>
            <a:ext cx="4572000" cy="646331"/>
          </a:xfrm>
          <a:prstGeom prst="rect">
            <a:avLst/>
          </a:prstGeom>
        </p:spPr>
        <p:txBody>
          <a:bodyPr>
            <a:spAutoFit/>
          </a:bodyPr>
          <a:lstStyle/>
          <a:p>
            <a:r>
              <a:rPr lang="fr-FR" dirty="0"/>
              <a:t>Bâtiment de décantation, sur l'aqueduc des </a:t>
            </a:r>
            <a:r>
              <a:rPr lang="fr-FR" dirty="0" err="1"/>
              <a:t>Pegões</a:t>
            </a:r>
            <a:endParaRPr lang="fr-FR" dirty="0"/>
          </a:p>
        </p:txBody>
      </p:sp>
      <p:sp>
        <p:nvSpPr>
          <p:cNvPr id="3" name="Rectangle 2"/>
          <p:cNvSpPr/>
          <p:nvPr/>
        </p:nvSpPr>
        <p:spPr>
          <a:xfrm>
            <a:off x="230127" y="1988840"/>
            <a:ext cx="4111745" cy="3139321"/>
          </a:xfrm>
          <a:prstGeom prst="rect">
            <a:avLst/>
          </a:prstGeom>
        </p:spPr>
        <p:txBody>
          <a:bodyPr wrap="square">
            <a:spAutoFit/>
          </a:bodyPr>
          <a:lstStyle/>
          <a:p>
            <a:r>
              <a:rPr lang="fr-FR" dirty="0"/>
              <a:t>Dans sa partie aérienne, l'aqueduc, d'une longueur d'environ 6 km, comporte 58 arches en </a:t>
            </a:r>
            <a:r>
              <a:rPr lang="fr-FR" dirty="0">
                <a:hlinkClick r:id="rId3" tooltip="Plein cintre"/>
              </a:rPr>
              <a:t>plein cintre</a:t>
            </a:r>
            <a:r>
              <a:rPr lang="fr-FR" dirty="0"/>
              <a:t>, soutenues, au passage d'une profonde vallée, par 16 arches en </a:t>
            </a:r>
            <a:r>
              <a:rPr lang="fr-FR" dirty="0">
                <a:hlinkClick r:id="rId4" tooltip="Ogive (architecture)"/>
              </a:rPr>
              <a:t>ogives</a:t>
            </a:r>
            <a:r>
              <a:rPr lang="fr-FR" dirty="0"/>
              <a:t>, le tout lié par des piliers de maçonnerie formant deux grands </a:t>
            </a:r>
            <a:r>
              <a:rPr lang="fr-FR" dirty="0">
                <a:hlinkClick r:id="rId5" tooltip="Pont-aqueduc"/>
              </a:rPr>
              <a:t>ponts-aqueducs</a:t>
            </a:r>
            <a:r>
              <a:rPr lang="fr-FR" dirty="0"/>
              <a:t>, dont un à deux niveaux, haut de plus de 30 m. Aux extrémités se dressent deux édifices couverts d'une </a:t>
            </a:r>
            <a:r>
              <a:rPr lang="fr-FR" dirty="0">
                <a:hlinkClick r:id="rId6" tooltip="Coupole"/>
              </a:rPr>
              <a:t>coupole</a:t>
            </a:r>
            <a:r>
              <a:rPr lang="fr-FR" dirty="0"/>
              <a:t>, abritant chacun un </a:t>
            </a:r>
            <a:r>
              <a:rPr lang="fr-FR" dirty="0">
                <a:hlinkClick r:id="rId7" tooltip="Bassin de décantation"/>
              </a:rPr>
              <a:t>bassin de décantation</a:t>
            </a:r>
            <a:endParaRPr lang="fr-FR" dirty="0"/>
          </a:p>
        </p:txBody>
      </p:sp>
      <p:pic>
        <p:nvPicPr>
          <p:cNvPr id="4" name="Image 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355976" y="1694034"/>
            <a:ext cx="4695825" cy="3562350"/>
          </a:xfrm>
          <a:prstGeom prst="rect">
            <a:avLst/>
          </a:prstGeom>
        </p:spPr>
      </p:pic>
    </p:spTree>
    <p:extLst>
      <p:ext uri="{BB962C8B-B14F-4D97-AF65-F5344CB8AC3E}">
        <p14:creationId xmlns:p14="http://schemas.microsoft.com/office/powerpoint/2010/main" val="284446159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3.bp.blogspot.com/-n-gVAceJad8/VNNINL-LowI/AAAAAAAAfc8/n6qoOPH6ekE/s1600/Tomar%2B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76" y="0"/>
            <a:ext cx="913082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357732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7977653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168430" y="332656"/>
            <a:ext cx="4472828" cy="369332"/>
          </a:xfrm>
          <a:prstGeom prst="rect">
            <a:avLst/>
          </a:prstGeom>
        </p:spPr>
        <p:txBody>
          <a:bodyPr wrap="none">
            <a:spAutoFit/>
          </a:bodyPr>
          <a:lstStyle/>
          <a:p>
            <a:r>
              <a:rPr lang="pt-BR" b="1" dirty="0">
                <a:solidFill>
                  <a:schemeClr val="bg1"/>
                </a:solidFill>
              </a:rPr>
              <a:t>Igreja de São João Baptista, Matriz de Tomar </a:t>
            </a:r>
            <a:endParaRPr lang="fr-FR" b="1" dirty="0">
              <a:solidFill>
                <a:schemeClr val="bg1"/>
              </a:solidFill>
            </a:endParaRPr>
          </a:p>
        </p:txBody>
      </p:sp>
    </p:spTree>
    <p:extLst>
      <p:ext uri="{BB962C8B-B14F-4D97-AF65-F5344CB8AC3E}">
        <p14:creationId xmlns:p14="http://schemas.microsoft.com/office/powerpoint/2010/main" val="260186626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5041272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88" y="0"/>
            <a:ext cx="9135423" cy="6858000"/>
          </a:xfrm>
          <a:prstGeom prst="rect">
            <a:avLst/>
          </a:prstGeom>
        </p:spPr>
      </p:pic>
      <p:sp>
        <p:nvSpPr>
          <p:cNvPr id="4" name="Rectangle 3"/>
          <p:cNvSpPr/>
          <p:nvPr/>
        </p:nvSpPr>
        <p:spPr>
          <a:xfrm>
            <a:off x="-1" y="5103674"/>
            <a:ext cx="9139712" cy="1754326"/>
          </a:xfrm>
          <a:prstGeom prst="rect">
            <a:avLst/>
          </a:prstGeom>
        </p:spPr>
        <p:txBody>
          <a:bodyPr wrap="square">
            <a:spAutoFit/>
          </a:bodyPr>
          <a:lstStyle/>
          <a:p>
            <a:r>
              <a:rPr lang="fr-FR" b="1" dirty="0">
                <a:solidFill>
                  <a:schemeClr val="bg1"/>
                </a:solidFill>
              </a:rPr>
              <a:t>Dans les rues des alentours, vous trouvez des magasins de commerce traditionnel et le café le plus ancien, où vous pouvez déguster les gourmandises de la pâtisserie locale : les « </a:t>
            </a:r>
            <a:r>
              <a:rPr lang="fr-FR" b="1" dirty="0" err="1">
                <a:solidFill>
                  <a:schemeClr val="bg1"/>
                </a:solidFill>
              </a:rPr>
              <a:t>queijadas</a:t>
            </a:r>
            <a:r>
              <a:rPr lang="fr-FR" b="1" dirty="0">
                <a:solidFill>
                  <a:schemeClr val="bg1"/>
                </a:solidFill>
              </a:rPr>
              <a:t> » (petites tartelettes au fromage frais) aux amandes ou à la courge du Siam et les traditionnelles « </a:t>
            </a:r>
            <a:r>
              <a:rPr lang="fr-FR" b="1" dirty="0" err="1">
                <a:solidFill>
                  <a:schemeClr val="bg1"/>
                </a:solidFill>
              </a:rPr>
              <a:t>fatias</a:t>
            </a:r>
            <a:r>
              <a:rPr lang="fr-FR" b="1" dirty="0">
                <a:solidFill>
                  <a:schemeClr val="bg1"/>
                </a:solidFill>
              </a:rPr>
              <a:t> de Tomar », tranches d'un gâteau fait seulement avec des jaunes d'œuf et du sucre, cuit au bain-marie dans une casserole spéciale inventée par un ferblantier de la ville, au milieu du siècle dernier.</a:t>
            </a:r>
          </a:p>
        </p:txBody>
      </p:sp>
    </p:spTree>
    <p:extLst>
      <p:ext uri="{BB962C8B-B14F-4D97-AF65-F5344CB8AC3E}">
        <p14:creationId xmlns:p14="http://schemas.microsoft.com/office/powerpoint/2010/main" val="29090053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2733635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4000500" y="0"/>
            <a:ext cx="5143500" cy="6858000"/>
          </a:xfrm>
          <a:prstGeom prst="rect">
            <a:avLst/>
          </a:prstGeom>
        </p:spPr>
      </p:pic>
      <p:sp>
        <p:nvSpPr>
          <p:cNvPr id="3" name="Rectangle 2"/>
          <p:cNvSpPr/>
          <p:nvPr/>
        </p:nvSpPr>
        <p:spPr>
          <a:xfrm>
            <a:off x="19239" y="2276872"/>
            <a:ext cx="3981261" cy="2585323"/>
          </a:xfrm>
          <a:prstGeom prst="rect">
            <a:avLst/>
          </a:prstGeom>
        </p:spPr>
        <p:txBody>
          <a:bodyPr wrap="square">
            <a:spAutoFit/>
          </a:bodyPr>
          <a:lstStyle/>
          <a:p>
            <a:r>
              <a:rPr lang="fr-FR" i="1" dirty="0"/>
              <a:t>Henri le Navigateur</a:t>
            </a:r>
            <a:r>
              <a:rPr lang="fr-FR" dirty="0"/>
              <a:t>, en portugais : Henrique o </a:t>
            </a:r>
            <a:r>
              <a:rPr lang="fr-FR" dirty="0" err="1"/>
              <a:t>Navegador</a:t>
            </a:r>
            <a:r>
              <a:rPr lang="fr-FR" dirty="0"/>
              <a:t>, également appelé Infante Dom Henrique (Infant Don Henri), né le 4 mars 1394 à Porto et mort le 13 novembre 1460 à Sagres, </a:t>
            </a:r>
            <a:r>
              <a:rPr lang="fr-FR" i="1" dirty="0"/>
              <a:t>prince</a:t>
            </a:r>
            <a:r>
              <a:rPr lang="fr-FR" dirty="0"/>
              <a:t> de .... pour commémorer le 500</a:t>
            </a:r>
            <a:r>
              <a:rPr lang="fr-FR" baseline="30000" dirty="0"/>
              <a:t>e</a:t>
            </a:r>
            <a:r>
              <a:rPr lang="fr-FR" dirty="0"/>
              <a:t> anniversaire de la mort d'</a:t>
            </a:r>
            <a:r>
              <a:rPr lang="fr-FR" i="1" dirty="0"/>
              <a:t>Henri le Navigateur</a:t>
            </a:r>
            <a:r>
              <a:rPr lang="fr-FR" dirty="0"/>
              <a:t>, une </a:t>
            </a:r>
            <a:r>
              <a:rPr lang="fr-FR" i="1" dirty="0"/>
              <a:t>statue</a:t>
            </a:r>
            <a:r>
              <a:rPr lang="fr-FR" dirty="0"/>
              <a:t> est érigée </a:t>
            </a:r>
            <a:r>
              <a:rPr lang="fr-FR" dirty="0" smtClean="0"/>
              <a:t>à LAGOS, </a:t>
            </a:r>
            <a:endParaRPr lang="fr-FR" dirty="0"/>
          </a:p>
        </p:txBody>
      </p:sp>
    </p:spTree>
    <p:extLst>
      <p:ext uri="{BB962C8B-B14F-4D97-AF65-F5344CB8AC3E}">
        <p14:creationId xmlns:p14="http://schemas.microsoft.com/office/powerpoint/2010/main" val="32418706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0" y="116632"/>
            <a:ext cx="9144000" cy="1200329"/>
          </a:xfrm>
          <a:prstGeom prst="rect">
            <a:avLst/>
          </a:prstGeom>
        </p:spPr>
        <p:txBody>
          <a:bodyPr wrap="square">
            <a:spAutoFit/>
          </a:bodyPr>
          <a:lstStyle/>
          <a:p>
            <a:r>
              <a:rPr lang="fr-FR" dirty="0"/>
              <a:t>le Château des Templiers et le Couvent des Chevaliers du Christ de la ville de Tomar. Construit sur un site culte romain, ce vaste ensemble monumental nous parle de sept siècles d’histoire du Portugal et de grands moments de l’histoire de l’Occident.</a:t>
            </a:r>
            <a:br>
              <a:rPr lang="fr-FR" dirty="0"/>
            </a:br>
            <a:endParaRPr lang="fr-FR" dirty="0"/>
          </a:p>
        </p:txBody>
      </p:sp>
    </p:spTree>
    <p:extLst>
      <p:ext uri="{BB962C8B-B14F-4D97-AF65-F5344CB8AC3E}">
        <p14:creationId xmlns:p14="http://schemas.microsoft.com/office/powerpoint/2010/main" val="235410211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upload.wikimedia.org/wikipedia/commons/thumb/6/6a/Castelo_dos_Templ%C3%A1rios_e_Convento_de_Cristo%2CTomar%2C_Portugal.jpg/1024px-Castelo_dos_Templ%C3%A1rios_e_Convento_de_Cristo%2CTomar%2C_Portuga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819244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3650064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6409150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6391781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1547664" y="332656"/>
            <a:ext cx="4572000" cy="1200329"/>
          </a:xfrm>
          <a:prstGeom prst="rect">
            <a:avLst/>
          </a:prstGeom>
        </p:spPr>
        <p:txBody>
          <a:bodyPr>
            <a:spAutoFit/>
          </a:bodyPr>
          <a:lstStyle/>
          <a:p>
            <a:r>
              <a:rPr lang="fr-FR" dirty="0"/>
              <a:t>le château qui, à cette époque-là, était le dispositif militaire le plus moderne et le plus avancé du royaume, inspiré des fortifications de la Terre Sainte.</a:t>
            </a:r>
          </a:p>
        </p:txBody>
      </p:sp>
    </p:spTree>
    <p:extLst>
      <p:ext uri="{BB962C8B-B14F-4D97-AF65-F5344CB8AC3E}">
        <p14:creationId xmlns:p14="http://schemas.microsoft.com/office/powerpoint/2010/main" val="72681937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2.bp.blogspot.com/-85lFQibk5tk/VZZ1lORlBXI/AAAAAAAAhfQ/t0eVlrqf0JY/s1600/Tomar%2B-%2BConvento%2Bde%2BCristo%2B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68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545126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6446523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9144000" cy="6858000"/>
          </a:xfrm>
          <a:prstGeom prst="rect">
            <a:avLst/>
          </a:prstGeom>
        </p:spPr>
      </p:pic>
      <p:sp>
        <p:nvSpPr>
          <p:cNvPr id="3" name="Rectangle 2"/>
          <p:cNvSpPr/>
          <p:nvPr/>
        </p:nvSpPr>
        <p:spPr>
          <a:xfrm>
            <a:off x="2294967" y="188640"/>
            <a:ext cx="4572000" cy="923330"/>
          </a:xfrm>
          <a:prstGeom prst="rect">
            <a:avLst/>
          </a:prstGeom>
        </p:spPr>
        <p:txBody>
          <a:bodyPr>
            <a:spAutoFit/>
          </a:bodyPr>
          <a:lstStyle/>
          <a:p>
            <a:r>
              <a:rPr lang="fr-FR" dirty="0"/>
              <a:t>La Rotonde en est la partie la plus ancienne. Cet oratoire des Templiers fut construit au XIIe siècle,</a:t>
            </a:r>
          </a:p>
        </p:txBody>
      </p:sp>
    </p:spTree>
    <p:extLst>
      <p:ext uri="{BB962C8B-B14F-4D97-AF65-F5344CB8AC3E}">
        <p14:creationId xmlns:p14="http://schemas.microsoft.com/office/powerpoint/2010/main" val="165367132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hc.unesco.org/uploads/thumbs/site_0265_0020-500-281-19700101010000.jpg"/>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0" y="1"/>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681681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6113257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78744712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6743284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93086" y="0"/>
            <a:ext cx="5143500" cy="6858000"/>
          </a:xfrm>
          <a:prstGeom prst="rect">
            <a:avLst/>
          </a:prstGeom>
        </p:spPr>
      </p:pic>
      <p:sp>
        <p:nvSpPr>
          <p:cNvPr id="3" name="Rectangle 2"/>
          <p:cNvSpPr/>
          <p:nvPr/>
        </p:nvSpPr>
        <p:spPr>
          <a:xfrm>
            <a:off x="0" y="1844824"/>
            <a:ext cx="3993086" cy="2862322"/>
          </a:xfrm>
          <a:prstGeom prst="rect">
            <a:avLst/>
          </a:prstGeom>
        </p:spPr>
        <p:txBody>
          <a:bodyPr wrap="square">
            <a:spAutoFit/>
          </a:bodyPr>
          <a:lstStyle/>
          <a:p>
            <a:r>
              <a:rPr lang="fr-FR" dirty="0" smtClean="0"/>
              <a:t>L’accès </a:t>
            </a:r>
            <a:r>
              <a:rPr lang="fr-FR" dirty="0"/>
              <a:t>au chœur se fait par l’imposant portail manuélin situé sur le parvis, du côté sud. C’est un énorme portail composé de trois archivoltes d’arcs de plein cintre reposant sur des piliers gothiques. Le fronton situé au dessus du portail est décoré de plusieurs statues dont une de la vierge et est terminé par un dais caractéristique du style manuélin.</a:t>
            </a:r>
          </a:p>
        </p:txBody>
      </p:sp>
    </p:spTree>
    <p:extLst>
      <p:ext uri="{BB962C8B-B14F-4D97-AF65-F5344CB8AC3E}">
        <p14:creationId xmlns:p14="http://schemas.microsoft.com/office/powerpoint/2010/main" val="221959445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9035845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68958189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52425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3339663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00500" y="15113"/>
            <a:ext cx="5143500"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499992" cy="6858000"/>
          </a:xfrm>
          <a:prstGeom prst="rect">
            <a:avLst/>
          </a:prstGeom>
        </p:spPr>
      </p:pic>
    </p:spTree>
    <p:extLst>
      <p:ext uri="{BB962C8B-B14F-4D97-AF65-F5344CB8AC3E}">
        <p14:creationId xmlns:p14="http://schemas.microsoft.com/office/powerpoint/2010/main" val="365316201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0789850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2535095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2950462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74329192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9435529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4041055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321842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43233401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88024" y="0"/>
            <a:ext cx="4355976"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644008" cy="6858000"/>
          </a:xfrm>
          <a:prstGeom prst="rect">
            <a:avLst/>
          </a:prstGeom>
        </p:spPr>
      </p:pic>
      <p:sp>
        <p:nvSpPr>
          <p:cNvPr id="4" name="Rectangle 1"/>
          <p:cNvSpPr>
            <a:spLocks noChangeArrowheads="1"/>
          </p:cNvSpPr>
          <p:nvPr/>
        </p:nvSpPr>
        <p:spPr bwMode="auto">
          <a:xfrm rot="10800000" flipV="1">
            <a:off x="0" y="33718"/>
            <a:ext cx="9144000" cy="954107"/>
          </a:xfrm>
          <a:prstGeom prst="rect">
            <a:avLst/>
          </a:prstGeom>
          <a:solidFill>
            <a:schemeClr val="bg1">
              <a:lumMod val="65000"/>
            </a:schemeClr>
          </a:solidFill>
          <a:ln>
            <a:noFill/>
          </a:ln>
          <a:effectLs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400" b="0" i="0" u="none" strike="noStrike" cap="none" normalizeH="0" baseline="0" dirty="0" smtClean="0">
                <a:ln>
                  <a:noFill/>
                </a:ln>
                <a:solidFill>
                  <a:schemeClr val="bg1"/>
                </a:solidFill>
                <a:effectLst/>
                <a:latin typeface="Arial" charset="0"/>
              </a:rPr>
              <a:t>Située au cœur du château fort avec ses huit piliers centraux, la chapelle du Couvent de l'ordre du Christ, inspirée du Saint-Sépulcre de Jérusalem, fut édifiée dans la deuxième moitié du XII</a:t>
            </a:r>
            <a:r>
              <a:rPr kumimoji="0" lang="fr-FR" sz="1400" b="0" i="0" u="none" strike="noStrike" cap="none" normalizeH="0" baseline="30000" dirty="0" smtClean="0">
                <a:ln>
                  <a:noFill/>
                </a:ln>
                <a:solidFill>
                  <a:schemeClr val="bg1"/>
                </a:solidFill>
                <a:effectLst/>
                <a:latin typeface="Arial" charset="0"/>
              </a:rPr>
              <a:t>e</a:t>
            </a:r>
            <a:r>
              <a:rPr kumimoji="0" lang="fr-FR" sz="1400" b="0" i="0" u="none" strike="noStrike" cap="none" normalizeH="0" baseline="0" dirty="0" smtClean="0">
                <a:ln>
                  <a:noFill/>
                </a:ln>
                <a:solidFill>
                  <a:schemeClr val="bg1"/>
                </a:solidFill>
                <a:effectLst/>
                <a:latin typeface="Arial" charset="0"/>
              </a:rPr>
              <a:t> siècle par les chevaliers du Temple. Lorsque le château devint le siège de l'ordre du Christ, elle connut de nombreuses modifications. Le château et le couvent sont classés au Patrimoine Mondial par l'Unesco. </a:t>
            </a:r>
          </a:p>
        </p:txBody>
      </p:sp>
    </p:spTree>
    <p:extLst>
      <p:ext uri="{BB962C8B-B14F-4D97-AF65-F5344CB8AC3E}">
        <p14:creationId xmlns:p14="http://schemas.microsoft.com/office/powerpoint/2010/main" val="423834284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0" y="0"/>
            <a:ext cx="4572000"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7578"/>
            <a:ext cx="4427984" cy="6858000"/>
          </a:xfrm>
          <a:prstGeom prst="rect">
            <a:avLst/>
          </a:prstGeom>
        </p:spPr>
      </p:pic>
    </p:spTree>
    <p:extLst>
      <p:ext uri="{BB962C8B-B14F-4D97-AF65-F5344CB8AC3E}">
        <p14:creationId xmlns:p14="http://schemas.microsoft.com/office/powerpoint/2010/main" val="73616333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07660054"/>
      </p:ext>
    </p:extLst>
  </p:cSld>
  <p:clrMapOvr>
    <a:masterClrMapping/>
  </p:clrMapOvr>
  <mc:AlternateContent xmlns:mc="http://schemas.openxmlformats.org/markup-compatibility/2006" xmlns:p14="http://schemas.microsoft.com/office/powerpoint/2010/main">
    <mc:Choice Requires="p14">
      <p:transition spd="slow" p14:dur="2000" advTm="5000">
        <p:sndAc>
          <p:stSnd>
            <p:snd r:embed="rId2" name="04.Carlos.Ramos.Mas.Sou.Fadista.Mas.Sou.Fadista-TDG.wav"/>
          </p:stSnd>
        </p:sndAc>
      </p:transition>
    </mc:Choice>
    <mc:Fallback xmlns="">
      <p:transition spd="slow" advTm="5000">
        <p:sndAc>
          <p:stSnd>
            <p:snd r:embed="rId4" name="04.Carlos.Ramos.Mas.Sou.Fadista.Mas.Sou.Fadista-TDG.wav"/>
          </p:stSnd>
        </p:sndAc>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8017554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99992" y="0"/>
            <a:ext cx="4644008"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355976" cy="6858000"/>
          </a:xfrm>
          <a:prstGeom prst="rect">
            <a:avLst/>
          </a:prstGeom>
        </p:spPr>
      </p:pic>
    </p:spTree>
    <p:extLst>
      <p:ext uri="{BB962C8B-B14F-4D97-AF65-F5344CB8AC3E}">
        <p14:creationId xmlns:p14="http://schemas.microsoft.com/office/powerpoint/2010/main" val="52246794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1326626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6053935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1011177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5657760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colorTemperature colorTemp="72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8044939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5741787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2960749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45747213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16016" y="18489"/>
            <a:ext cx="4441238" cy="68580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637899" cy="6858000"/>
          </a:xfrm>
          <a:prstGeom prst="rect">
            <a:avLst/>
          </a:prstGeom>
        </p:spPr>
      </p:pic>
      <p:sp>
        <p:nvSpPr>
          <p:cNvPr id="5" name="Rectangle 4"/>
          <p:cNvSpPr/>
          <p:nvPr/>
        </p:nvSpPr>
        <p:spPr>
          <a:xfrm>
            <a:off x="4716016" y="5922382"/>
            <a:ext cx="4572000" cy="954107"/>
          </a:xfrm>
          <a:prstGeom prst="rect">
            <a:avLst/>
          </a:prstGeom>
          <a:solidFill>
            <a:schemeClr val="accent6">
              <a:lumMod val="20000"/>
              <a:lumOff val="80000"/>
            </a:schemeClr>
          </a:solidFill>
        </p:spPr>
        <p:txBody>
          <a:bodyPr>
            <a:spAutoFit/>
          </a:bodyPr>
          <a:lstStyle/>
          <a:p>
            <a:r>
              <a:rPr lang="fr-FR" sz="1400" dirty="0"/>
              <a:t>la symbolique particulière de la fenêtre manuéline </a:t>
            </a:r>
            <a:r>
              <a:rPr lang="fr-FR" sz="1400" i="1" dirty="0" smtClean="0"/>
              <a:t>où </a:t>
            </a:r>
            <a:r>
              <a:rPr lang="fr-FR" sz="1400" i="1" dirty="0"/>
              <a:t>l’on retrouve une profusion de motifs marins : algues, coraux et coquillages, cordages, chaîne, mais aussi des arbres et des racines. Elle a été sculptée entre 1510 et 1513! </a:t>
            </a:r>
            <a:endParaRPr lang="fr-FR" sz="1400" dirty="0"/>
          </a:p>
        </p:txBody>
      </p:sp>
    </p:spTree>
    <p:extLst>
      <p:ext uri="{BB962C8B-B14F-4D97-AF65-F5344CB8AC3E}">
        <p14:creationId xmlns:p14="http://schemas.microsoft.com/office/powerpoint/2010/main" val="202896292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0" y="6381328"/>
            <a:ext cx="9144000" cy="369332"/>
          </a:xfrm>
          <a:prstGeom prst="rect">
            <a:avLst/>
          </a:prstGeom>
        </p:spPr>
        <p:txBody>
          <a:bodyPr wrap="square">
            <a:spAutoFit/>
          </a:bodyPr>
          <a:lstStyle/>
          <a:p>
            <a:r>
              <a:rPr lang="fr-FR" b="1" dirty="0">
                <a:solidFill>
                  <a:schemeClr val="bg1"/>
                </a:solidFill>
              </a:rPr>
              <a:t>les détails d'architecture du Grand Cloître et les dépendances liées aux rituels des Templiers. </a:t>
            </a:r>
          </a:p>
        </p:txBody>
      </p:sp>
    </p:spTree>
    <p:extLst>
      <p:ext uri="{BB962C8B-B14F-4D97-AF65-F5344CB8AC3E}">
        <p14:creationId xmlns:p14="http://schemas.microsoft.com/office/powerpoint/2010/main" val="402870346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1098815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1.bp.blogspot.com/-7Ax0pYAcL3g/VZZ1rMNrL-I/AAAAAAAAhfY/qBLO5ZBWu7U/s1600/Tomar%2B-%2BConvento%2Bde%2BCristo%2B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252117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Rectangle 4"/>
          <p:cNvSpPr/>
          <p:nvPr/>
        </p:nvSpPr>
        <p:spPr>
          <a:xfrm>
            <a:off x="179512" y="1844824"/>
            <a:ext cx="2555776" cy="923330"/>
          </a:xfrm>
          <a:prstGeom prst="rect">
            <a:avLst/>
          </a:prstGeom>
        </p:spPr>
        <p:txBody>
          <a:bodyPr wrap="square">
            <a:spAutoFit/>
          </a:bodyPr>
          <a:lstStyle/>
          <a:p>
            <a:r>
              <a:rPr lang="fr-FR" dirty="0">
                <a:solidFill>
                  <a:schemeClr val="bg1"/>
                </a:solidFill>
              </a:rPr>
              <a:t>les deux couloirs menant aux cellules monastiques et aux dortoirs.</a:t>
            </a:r>
          </a:p>
        </p:txBody>
      </p:sp>
    </p:spTree>
    <p:extLst>
      <p:ext uri="{BB962C8B-B14F-4D97-AF65-F5344CB8AC3E}">
        <p14:creationId xmlns:p14="http://schemas.microsoft.com/office/powerpoint/2010/main" val="108664194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60032" y="0"/>
            <a:ext cx="4283968"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4795"/>
            <a:ext cx="4716016" cy="6858000"/>
          </a:xfrm>
          <a:prstGeom prst="rect">
            <a:avLst/>
          </a:prstGeom>
        </p:spPr>
      </p:pic>
    </p:spTree>
    <p:extLst>
      <p:ext uri="{BB962C8B-B14F-4D97-AF65-F5344CB8AC3E}">
        <p14:creationId xmlns:p14="http://schemas.microsoft.com/office/powerpoint/2010/main" val="264608350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0" y="5301208"/>
            <a:ext cx="9144000" cy="1477328"/>
          </a:xfrm>
          <a:prstGeom prst="rect">
            <a:avLst/>
          </a:prstGeom>
        </p:spPr>
        <p:txBody>
          <a:bodyPr wrap="square">
            <a:spAutoFit/>
          </a:bodyPr>
          <a:lstStyle/>
          <a:p>
            <a:r>
              <a:rPr lang="fr-FR" b="1" dirty="0">
                <a:solidFill>
                  <a:schemeClr val="bg1"/>
                </a:solidFill>
              </a:rPr>
              <a:t>Au fil du temps, un immense couvent s’est développé autour de l’église templière, et on ne peut qu’en retenir ses quatre grands cloîtres, l’infirmerie de l’Ordre Ce premier cloître donnait accès d’un côté au niveau inférieur de la maison du chapitre, au couloir menant aux dortoirs et au réfectoire des frères de l’autre et une troisième menant directement à la sacristie ou salle capitulaire de l’église. </a:t>
            </a:r>
          </a:p>
        </p:txBody>
      </p:sp>
    </p:spTree>
    <p:extLst>
      <p:ext uri="{BB962C8B-B14F-4D97-AF65-F5344CB8AC3E}">
        <p14:creationId xmlns:p14="http://schemas.microsoft.com/office/powerpoint/2010/main" val="278460622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4608712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0" y="0"/>
            <a:ext cx="4572000"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427984" cy="6858000"/>
          </a:xfrm>
          <a:prstGeom prst="rect">
            <a:avLst/>
          </a:prstGeom>
        </p:spPr>
      </p:pic>
    </p:spTree>
    <p:extLst>
      <p:ext uri="{BB962C8B-B14F-4D97-AF65-F5344CB8AC3E}">
        <p14:creationId xmlns:p14="http://schemas.microsoft.com/office/powerpoint/2010/main" val="2297144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7429724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3.bp.blogspot.com/-n1Sfb5uE-M4/VZZ2F5l_skI/AAAAAAAAhf4/UVcEsU7eitM/s1600/Tomar%2B-%2BConvento%2Bde%2BCristo%2B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448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231558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80312" y="4869160"/>
            <a:ext cx="1298448" cy="1444752"/>
          </a:xfrm>
          <a:prstGeom prst="rect">
            <a:avLst/>
          </a:prstGeom>
        </p:spPr>
      </p:pic>
      <p:sp>
        <p:nvSpPr>
          <p:cNvPr id="3" name="Rectangle 2"/>
          <p:cNvSpPr/>
          <p:nvPr/>
        </p:nvSpPr>
        <p:spPr>
          <a:xfrm>
            <a:off x="329854" y="548680"/>
            <a:ext cx="4206280" cy="923330"/>
          </a:xfrm>
          <a:prstGeom prst="rect">
            <a:avLst/>
          </a:prstGeom>
          <a:noFill/>
        </p:spPr>
        <p:txBody>
          <a:bodyPr wrap="none" lIns="91440" tIns="45720" rIns="91440" bIns="45720">
            <a:spAutoFit/>
          </a:bodyPr>
          <a:lstStyle/>
          <a:p>
            <a:pPr algn="ctr"/>
            <a:r>
              <a:rPr lang="fr-FR" sz="54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glow rad="228600">
                    <a:schemeClr val="accent2">
                      <a:satMod val="175000"/>
                      <a:alpha val="40000"/>
                    </a:schemeClr>
                  </a:glow>
                  <a:outerShdw blurRad="41275" dist="12700" dir="12000000" algn="tl" rotWithShape="0">
                    <a:srgbClr val="000000">
                      <a:alpha val="40000"/>
                    </a:srgbClr>
                  </a:outerShdw>
                </a:effectLst>
              </a:rPr>
              <a:t>A Bientôt …!!!</a:t>
            </a:r>
            <a:endParaRPr lang="fr-FR"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glow rad="228600">
                  <a:schemeClr val="accent2">
                    <a:satMod val="175000"/>
                    <a:alpha val="40000"/>
                  </a:schemeClr>
                </a:glow>
                <a:outerShdw blurRad="41275" dist="12700" dir="12000000" algn="tl" rotWithShape="0">
                  <a:srgbClr val="000000">
                    <a:alpha val="40000"/>
                  </a:srgbClr>
                </a:outerShdw>
              </a:effectLst>
            </a:endParaRPr>
          </a:p>
        </p:txBody>
      </p:sp>
      <p:sp>
        <p:nvSpPr>
          <p:cNvPr id="4" name="ZoneTexte 3"/>
          <p:cNvSpPr txBox="1"/>
          <p:nvPr/>
        </p:nvSpPr>
        <p:spPr>
          <a:xfrm>
            <a:off x="467544" y="3068960"/>
            <a:ext cx="4896544" cy="369332"/>
          </a:xfrm>
          <a:prstGeom prst="rect">
            <a:avLst/>
          </a:prstGeom>
          <a:noFill/>
        </p:spPr>
        <p:txBody>
          <a:bodyPr wrap="square" rtlCol="0">
            <a:spAutoFit/>
          </a:bodyPr>
          <a:lstStyle/>
          <a:p>
            <a:r>
              <a:rPr lang="fr-FR" dirty="0" smtClean="0"/>
              <a:t>Commentaires du NET: Photos perso</a:t>
            </a:r>
            <a:endParaRPr lang="fr-FR" dirty="0"/>
          </a:p>
        </p:txBody>
      </p:sp>
    </p:spTree>
    <p:extLst>
      <p:ext uri="{BB962C8B-B14F-4D97-AF65-F5344CB8AC3E}">
        <p14:creationId xmlns:p14="http://schemas.microsoft.com/office/powerpoint/2010/main" val="182815390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861</TotalTime>
  <Words>714</Words>
  <Application>Microsoft Office PowerPoint</Application>
  <PresentationFormat>Affichage à l'écran (4:3)</PresentationFormat>
  <Paragraphs>35</Paragraphs>
  <Slides>65</Slides>
  <Notes>1</Notes>
  <HiddenSlides>0</HiddenSlides>
  <MMClips>1</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65</vt:i4>
      </vt:variant>
    </vt:vector>
  </HeadingPairs>
  <TitlesOfParts>
    <vt:vector size="68" baseType="lpstr">
      <vt:lpstr>Arial</vt:lpstr>
      <vt:lpstr>Calibri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ALPHA</dc:creator>
  <cp:lastModifiedBy>Admin</cp:lastModifiedBy>
  <cp:revision>32</cp:revision>
  <dcterms:created xsi:type="dcterms:W3CDTF">2016-08-12T10:33:04Z</dcterms:created>
  <dcterms:modified xsi:type="dcterms:W3CDTF">2026-01-24T10:31:30Z</dcterms:modified>
</cp:coreProperties>
</file>