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79" r:id="rId6"/>
    <p:sldId id="262" r:id="rId7"/>
    <p:sldId id="263" r:id="rId8"/>
    <p:sldId id="264" r:id="rId9"/>
    <p:sldId id="265" r:id="rId10"/>
    <p:sldId id="266" r:id="rId11"/>
    <p:sldId id="267" r:id="rId12"/>
    <p:sldId id="268" r:id="rId13"/>
    <p:sldId id="271" r:id="rId14"/>
    <p:sldId id="276" r:id="rId15"/>
    <p:sldId id="269" r:id="rId16"/>
    <p:sldId id="273" r:id="rId17"/>
    <p:sldId id="274" r:id="rId18"/>
    <p:sldId id="275" r:id="rId19"/>
    <p:sldId id="277" r:id="rId20"/>
    <p:sldId id="270"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InyuVy98k4h4m7v/g3Tdg==" hashData="FvWgsi8CFQ8HD4wimyzIO8xnlDFi7ADybTI6s3+mQ6q5dBtavNPYV39nI+6uAlPE118jFPGygPX2EXAVM+qbf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96" d="100"/>
          <a:sy n="96" d="100"/>
        </p:scale>
        <p:origin x="114" y="5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E1D89EC-04C8-4FD2-9E30-FC42D98B9EE4}"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946309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E1D89EC-04C8-4FD2-9E30-FC42D98B9EE4}"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1953451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E1D89EC-04C8-4FD2-9E30-FC42D98B9EE4}"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4024043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E1D89EC-04C8-4FD2-9E30-FC42D98B9EE4}"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2453761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E1D89EC-04C8-4FD2-9E30-FC42D98B9EE4}" type="datetimeFigureOut">
              <a:rPr lang="fr-FR" smtClean="0"/>
              <a:t>23/01/2026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2230419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E1D89EC-04C8-4FD2-9E30-FC42D98B9EE4}" type="datetimeFigureOut">
              <a:rPr lang="fr-FR" smtClean="0"/>
              <a:t>23/01/2026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1209740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1D89EC-04C8-4FD2-9E30-FC42D98B9EE4}" type="datetimeFigureOut">
              <a:rPr lang="fr-FR" smtClean="0"/>
              <a:t>23/01/2026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3309867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E1D89EC-04C8-4FD2-9E30-FC42D98B9EE4}"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2490845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E1D89EC-04C8-4FD2-9E30-FC42D98B9EE4}" type="datetimeFigureOut">
              <a:rPr lang="fr-FR" smtClean="0"/>
              <a:t>23/01/2026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1057955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E1D89EC-04C8-4FD2-9E30-FC42D98B9EE4}"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3312369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E1D89EC-04C8-4FD2-9E30-FC42D98B9EE4}" type="datetimeFigureOut">
              <a:rPr lang="fr-FR" smtClean="0"/>
              <a:t>23/01/2026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650BAD4-16CF-4BEE-8496-76EE8BDCB79F}" type="slidenum">
              <a:rPr lang="fr-FR" smtClean="0"/>
              <a:t>‹N°›</a:t>
            </a:fld>
            <a:endParaRPr lang="fr-FR"/>
          </a:p>
        </p:txBody>
      </p:sp>
    </p:spTree>
    <p:extLst>
      <p:ext uri="{BB962C8B-B14F-4D97-AF65-F5344CB8AC3E}">
        <p14:creationId xmlns:p14="http://schemas.microsoft.com/office/powerpoint/2010/main" val="157153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1D89EC-04C8-4FD2-9E30-FC42D98B9EE4}" type="datetimeFigureOut">
              <a:rPr lang="fr-FR" smtClean="0"/>
              <a:t>23/01/2026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0BAD4-16CF-4BEE-8496-76EE8BDCB79F}" type="slidenum">
              <a:rPr lang="fr-FR" smtClean="0"/>
              <a:t>‹N°›</a:t>
            </a:fld>
            <a:endParaRPr lang="fr-FR"/>
          </a:p>
        </p:txBody>
      </p:sp>
    </p:spTree>
    <p:extLst>
      <p:ext uri="{BB962C8B-B14F-4D97-AF65-F5344CB8AC3E}">
        <p14:creationId xmlns:p14="http://schemas.microsoft.com/office/powerpoint/2010/main" val="3036149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2.jpg"/><Relationship Id="rId7" Type="http://schemas.openxmlformats.org/officeDocument/2006/relationships/image" Target="../media/image5.jp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Sous-r%C3%A9gion_du_Portugal" TargetMode="External"/><Relationship Id="rId13" Type="http://schemas.openxmlformats.org/officeDocument/2006/relationships/hyperlink" Target="https://fr.wikipedia.org/wiki/Liste_des_municipalit%C3%A9s_du_Portugal" TargetMode="External"/><Relationship Id="rId18"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hyperlink" Target="https://fr.wikipedia.org/wiki/R%C3%A9gion_Centre_(Portugal)" TargetMode="External"/><Relationship Id="rId12" Type="http://schemas.openxmlformats.org/officeDocument/2006/relationships/hyperlink" Target="https://fr.wikipedia.org/wiki/Estremadura_(Portugal)" TargetMode="External"/><Relationship Id="rId17" Type="http://schemas.openxmlformats.org/officeDocument/2006/relationships/image" Target="../media/image9.png"/><Relationship Id="rId2" Type="http://schemas.openxmlformats.org/officeDocument/2006/relationships/image" Target="../media/image7.png"/><Relationship Id="rId16" Type="http://schemas.openxmlformats.org/officeDocument/2006/relationships/hyperlink" Target="https://fr.wikipedia.org/wiki/2001" TargetMode="External"/><Relationship Id="rId1" Type="http://schemas.openxmlformats.org/officeDocument/2006/relationships/slideLayout" Target="../slideLayouts/slideLayout7.xml"/><Relationship Id="rId6" Type="http://schemas.openxmlformats.org/officeDocument/2006/relationships/hyperlink" Target="https://fr.wikipedia.org/wiki/R%C3%A9gions_du_Portugal" TargetMode="External"/><Relationship Id="rId11" Type="http://schemas.openxmlformats.org/officeDocument/2006/relationships/hyperlink" Target="https://fr.wikipedia.org/wiki/District_de_Santar%C3%A9m" TargetMode="External"/><Relationship Id="rId5" Type="http://schemas.openxmlformats.org/officeDocument/2006/relationships/hyperlink" Target="https://fr.wikipedia.org/wiki/Portugal" TargetMode="External"/><Relationship Id="rId15" Type="http://schemas.openxmlformats.org/officeDocument/2006/relationships/hyperlink" Target="https://fr.wikipedia.org/wiki/Recensement_de_la_population" TargetMode="External"/><Relationship Id="rId10" Type="http://schemas.openxmlformats.org/officeDocument/2006/relationships/hyperlink" Target="https://fr.wikipedia.org/wiki/District_du_Portugal" TargetMode="External"/><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Moyen_Tage" TargetMode="External"/><Relationship Id="rId14" Type="http://schemas.openxmlformats.org/officeDocument/2006/relationships/hyperlink" Target="https://fr.wikipedia.org/wiki/Maire"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5" Type="http://schemas.openxmlformats.org/officeDocument/2006/relationships/image" Target="../media/image37.jpg"/><Relationship Id="rId4" Type="http://schemas.openxmlformats.org/officeDocument/2006/relationships/image" Target="../media/image36.jpg"/></Relationships>
</file>

<file path=ppt/slides/_rels/slide2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5164" y="0"/>
            <a:ext cx="6196436"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5897471" cy="6858000"/>
          </a:xfrm>
          <a:prstGeom prst="rect">
            <a:avLst/>
          </a:prstGeom>
        </p:spPr>
      </p:pic>
      <p:pic>
        <p:nvPicPr>
          <p:cNvPr id="4" name="Image 3"/>
          <p:cNvPicPr>
            <a:picLocks noChangeAspect="1"/>
          </p:cNvPicPr>
          <p:nvPr/>
        </p:nvPicPr>
        <p:blipFill>
          <a:blip r:embed="rId5">
            <a:biLevel thresh="75000"/>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tretch>
            <a:fillRect/>
          </a:stretch>
        </p:blipFill>
        <p:spPr>
          <a:xfrm>
            <a:off x="4118427" y="-125831"/>
            <a:ext cx="3237257" cy="3237257"/>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23531" y="5326146"/>
            <a:ext cx="1298448" cy="1444752"/>
          </a:xfrm>
          <a:prstGeom prst="rect">
            <a:avLst/>
          </a:prstGeom>
        </p:spPr>
      </p:pic>
      <p:pic>
        <p:nvPicPr>
          <p:cNvPr id="5" name="Imag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19548" y="2295284"/>
            <a:ext cx="1771431" cy="1133716"/>
          </a:xfrm>
          <a:prstGeom prst="rect">
            <a:avLst/>
          </a:prstGeom>
        </p:spPr>
      </p:pic>
    </p:spTree>
    <p:extLst>
      <p:ext uri="{BB962C8B-B14F-4D97-AF65-F5344CB8AC3E}">
        <p14:creationId xmlns:p14="http://schemas.microsoft.com/office/powerpoint/2010/main" val="3829204930"/>
      </p:ext>
    </p:extLst>
  </p:cSld>
  <p:clrMapOvr>
    <a:masterClrMapping/>
  </p:clrMapOvr>
  <mc:AlternateContent xmlns:mc="http://schemas.openxmlformats.org/markup-compatibility/2006">
    <mc:Choice xmlns:p14="http://schemas.microsoft.com/office/powerpoint/2010/main" Requires="p14">
      <p:transition spd="slow" p14:dur="2000">
        <p:sndAc>
          <p:stSnd>
            <p:snd r:embed="rId2" name="01.Amalia.Rodrigues.Povo.Que.Lavas.No.Rio.Povo.Que.Lavas.No.Rio-TDG.wav"/>
          </p:stSnd>
        </p:sndAc>
      </p:transition>
    </mc:Choice>
    <mc:Fallback>
      <p:transition spd="slow">
        <p:sndAc>
          <p:stSnd>
            <p:snd r:embed="rId2" name="01.Amalia.Rodrigues.Povo.Que.Lavas.No.Rio.Povo.Que.Lavas.No.Rio-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rapeau de Fáti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0176" y="570705"/>
            <a:ext cx="2582044" cy="20574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lason de Fáti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536" y="570705"/>
            <a:ext cx="2448272" cy="20574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34907" y="197539"/>
            <a:ext cx="817531" cy="369332"/>
          </a:xfrm>
          <a:prstGeom prst="rect">
            <a:avLst/>
          </a:prstGeom>
        </p:spPr>
        <p:txBody>
          <a:bodyPr wrap="none">
            <a:spAutoFit/>
          </a:bodyPr>
          <a:lstStyle/>
          <a:p>
            <a:r>
              <a:rPr lang="fr-FR" dirty="0"/>
              <a:t>Fátima</a:t>
            </a:r>
          </a:p>
        </p:txBody>
      </p:sp>
      <p:sp>
        <p:nvSpPr>
          <p:cNvPr id="3" name="Rectangle 2"/>
          <p:cNvSpPr/>
          <p:nvPr/>
        </p:nvSpPr>
        <p:spPr>
          <a:xfrm>
            <a:off x="1775520" y="3212977"/>
            <a:ext cx="2736304" cy="2585323"/>
          </a:xfrm>
          <a:prstGeom prst="rect">
            <a:avLst/>
          </a:prstGeom>
        </p:spPr>
        <p:txBody>
          <a:bodyPr wrap="square">
            <a:spAutoFit/>
          </a:bodyPr>
          <a:lstStyle/>
          <a:p>
            <a:r>
              <a:rPr lang="fr-FR" dirty="0"/>
              <a:t>Fátima est une petite ville portugaise située dans le District de Santarém. La ville devient célèbre en 1917, quand trois jeunes bergers auraient été témoins à plusieurs reprises d'une apparition mariale.</a:t>
            </a:r>
          </a:p>
        </p:txBody>
      </p:sp>
      <p:graphicFrame>
        <p:nvGraphicFramePr>
          <p:cNvPr id="4" name="Tableau 3"/>
          <p:cNvGraphicFramePr>
            <a:graphicFrameLocks noGrp="1"/>
          </p:cNvGraphicFramePr>
          <p:nvPr>
            <p:extLst/>
          </p:nvPr>
        </p:nvGraphicFramePr>
        <p:xfrm>
          <a:off x="4511824" y="566869"/>
          <a:ext cx="3024336" cy="5886466"/>
        </p:xfrm>
        <a:graphic>
          <a:graphicData uri="http://schemas.openxmlformats.org/drawingml/2006/table">
            <a:tbl>
              <a:tblPr/>
              <a:tblGrid>
                <a:gridCol w="1512168">
                  <a:extLst>
                    <a:ext uri="{9D8B030D-6E8A-4147-A177-3AD203B41FA5}">
                      <a16:colId xmlns:a16="http://schemas.microsoft.com/office/drawing/2014/main" val="20000"/>
                    </a:ext>
                  </a:extLst>
                </a:gridCol>
                <a:gridCol w="1512168">
                  <a:extLst>
                    <a:ext uri="{9D8B030D-6E8A-4147-A177-3AD203B41FA5}">
                      <a16:colId xmlns:a16="http://schemas.microsoft.com/office/drawing/2014/main" val="20001"/>
                    </a:ext>
                  </a:extLst>
                </a:gridCol>
              </a:tblGrid>
              <a:tr h="492248">
                <a:tc>
                  <a:txBody>
                    <a:bodyPr/>
                    <a:lstStyle/>
                    <a:p>
                      <a:r>
                        <a:rPr lang="fr-FR">
                          <a:hlinkClick r:id="rId4" tooltip="Liste des pays du monde"/>
                        </a:rPr>
                        <a:t>Pays</a:t>
                      </a:r>
                      <a:endParaRPr lang="fr-FR"/>
                    </a:p>
                  </a:txBody>
                  <a:tcPr anchor="ctr">
                    <a:lnL>
                      <a:noFill/>
                    </a:lnL>
                    <a:lnR>
                      <a:noFill/>
                    </a:lnR>
                    <a:lnT>
                      <a:noFill/>
                    </a:lnT>
                    <a:lnB>
                      <a:noFill/>
                    </a:lnB>
                  </a:tcPr>
                </a:tc>
                <a:tc>
                  <a:txBody>
                    <a:bodyPr/>
                    <a:lstStyle/>
                    <a:p>
                      <a:r>
                        <a:rPr lang="fr-FR"/>
                        <a:t> </a:t>
                      </a:r>
                      <a:r>
                        <a:rPr lang="fr-FR">
                          <a:hlinkClick r:id="rId5" tooltip="Portugal"/>
                        </a:rPr>
                        <a:t>Portugal</a:t>
                      </a:r>
                      <a:endParaRPr lang="fr-FR"/>
                    </a:p>
                  </a:txBody>
                  <a:tcPr anchor="ctr">
                    <a:lnL>
                      <a:noFill/>
                    </a:lnL>
                    <a:lnR>
                      <a:noFill/>
                    </a:lnR>
                    <a:lnT>
                      <a:noFill/>
                    </a:lnT>
                    <a:lnB>
                      <a:noFill/>
                    </a:lnB>
                  </a:tcPr>
                </a:tc>
                <a:extLst>
                  <a:ext uri="{0D108BD9-81ED-4DB2-BD59-A6C34878D82A}">
                    <a16:rowId xmlns:a16="http://schemas.microsoft.com/office/drawing/2014/main" val="10000"/>
                  </a:ext>
                </a:extLst>
              </a:tr>
              <a:tr h="492248">
                <a:tc>
                  <a:txBody>
                    <a:bodyPr/>
                    <a:lstStyle/>
                    <a:p>
                      <a:r>
                        <a:rPr lang="fr-FR">
                          <a:hlinkClick r:id="rId6" tooltip="Régions du Portugal"/>
                        </a:rPr>
                        <a:t>Région</a:t>
                      </a:r>
                      <a:endParaRPr lang="fr-FR"/>
                    </a:p>
                  </a:txBody>
                  <a:tcPr anchor="ctr">
                    <a:lnL>
                      <a:noFill/>
                    </a:lnL>
                    <a:lnR>
                      <a:noFill/>
                    </a:lnR>
                    <a:lnT>
                      <a:noFill/>
                    </a:lnT>
                    <a:lnB>
                      <a:noFill/>
                    </a:lnB>
                  </a:tcPr>
                </a:tc>
                <a:tc>
                  <a:txBody>
                    <a:bodyPr/>
                    <a:lstStyle/>
                    <a:p>
                      <a:r>
                        <a:rPr lang="fr-FR">
                          <a:hlinkClick r:id="rId7" tooltip="Région Centre (Portugal)"/>
                        </a:rPr>
                        <a:t>Centre</a:t>
                      </a:r>
                      <a:endParaRPr lang="fr-FR"/>
                    </a:p>
                  </a:txBody>
                  <a:tcPr anchor="ctr">
                    <a:lnL>
                      <a:noFill/>
                    </a:lnL>
                    <a:lnR>
                      <a:noFill/>
                    </a:lnR>
                    <a:lnT>
                      <a:noFill/>
                    </a:lnT>
                    <a:lnB>
                      <a:noFill/>
                    </a:lnB>
                  </a:tcPr>
                </a:tc>
                <a:extLst>
                  <a:ext uri="{0D108BD9-81ED-4DB2-BD59-A6C34878D82A}">
                    <a16:rowId xmlns:a16="http://schemas.microsoft.com/office/drawing/2014/main" val="10001"/>
                  </a:ext>
                </a:extLst>
              </a:tr>
              <a:tr h="492248">
                <a:tc>
                  <a:txBody>
                    <a:bodyPr/>
                    <a:lstStyle/>
                    <a:p>
                      <a:r>
                        <a:rPr lang="fr-FR">
                          <a:hlinkClick r:id="rId8" tooltip="Sous-région du Portugal"/>
                        </a:rPr>
                        <a:t>Sous-région</a:t>
                      </a:r>
                      <a:endParaRPr lang="fr-FR"/>
                    </a:p>
                  </a:txBody>
                  <a:tcPr anchor="ctr">
                    <a:lnL>
                      <a:noFill/>
                    </a:lnL>
                    <a:lnR>
                      <a:noFill/>
                    </a:lnR>
                    <a:lnT>
                      <a:noFill/>
                    </a:lnT>
                    <a:lnB>
                      <a:noFill/>
                    </a:lnB>
                  </a:tcPr>
                </a:tc>
                <a:tc>
                  <a:txBody>
                    <a:bodyPr/>
                    <a:lstStyle/>
                    <a:p>
                      <a:r>
                        <a:rPr lang="fr-FR">
                          <a:hlinkClick r:id="rId9" tooltip="Moyen Tage"/>
                        </a:rPr>
                        <a:t>Moyen Tage</a:t>
                      </a:r>
                      <a:endParaRPr lang="fr-FR"/>
                    </a:p>
                  </a:txBody>
                  <a:tcPr anchor="ctr">
                    <a:lnL>
                      <a:noFill/>
                    </a:lnL>
                    <a:lnR>
                      <a:noFill/>
                    </a:lnR>
                    <a:lnT>
                      <a:noFill/>
                    </a:lnT>
                    <a:lnB>
                      <a:noFill/>
                    </a:lnB>
                  </a:tcPr>
                </a:tc>
                <a:extLst>
                  <a:ext uri="{0D108BD9-81ED-4DB2-BD59-A6C34878D82A}">
                    <a16:rowId xmlns:a16="http://schemas.microsoft.com/office/drawing/2014/main" val="10002"/>
                  </a:ext>
                </a:extLst>
              </a:tr>
              <a:tr h="492248">
                <a:tc>
                  <a:txBody>
                    <a:bodyPr/>
                    <a:lstStyle/>
                    <a:p>
                      <a:r>
                        <a:rPr lang="fr-FR">
                          <a:hlinkClick r:id="rId10" tooltip="District du Portugal"/>
                        </a:rPr>
                        <a:t>District</a:t>
                      </a:r>
                      <a:endParaRPr lang="fr-FR"/>
                    </a:p>
                  </a:txBody>
                  <a:tcPr anchor="ctr">
                    <a:lnL>
                      <a:noFill/>
                    </a:lnL>
                    <a:lnR>
                      <a:noFill/>
                    </a:lnR>
                    <a:lnT>
                      <a:noFill/>
                    </a:lnT>
                    <a:lnB>
                      <a:noFill/>
                    </a:lnB>
                  </a:tcPr>
                </a:tc>
                <a:tc>
                  <a:txBody>
                    <a:bodyPr/>
                    <a:lstStyle/>
                    <a:p>
                      <a:r>
                        <a:rPr lang="fr-FR">
                          <a:hlinkClick r:id="rId11" tooltip="District de Santarém"/>
                        </a:rPr>
                        <a:t>Santarém</a:t>
                      </a:r>
                      <a:endParaRPr lang="fr-FR"/>
                    </a:p>
                  </a:txBody>
                  <a:tcPr anchor="ctr">
                    <a:lnL>
                      <a:noFill/>
                    </a:lnL>
                    <a:lnR>
                      <a:noFill/>
                    </a:lnR>
                    <a:lnT>
                      <a:noFill/>
                    </a:lnT>
                    <a:lnB>
                      <a:noFill/>
                    </a:lnB>
                  </a:tcPr>
                </a:tc>
                <a:extLst>
                  <a:ext uri="{0D108BD9-81ED-4DB2-BD59-A6C34878D82A}">
                    <a16:rowId xmlns:a16="http://schemas.microsoft.com/office/drawing/2014/main" val="10003"/>
                  </a:ext>
                </a:extLst>
              </a:tr>
              <a:tr h="861434">
                <a:tc>
                  <a:txBody>
                    <a:bodyPr/>
                    <a:lstStyle/>
                    <a:p>
                      <a:r>
                        <a:rPr lang="fr-FR"/>
                        <a:t>Ancienne province</a:t>
                      </a:r>
                    </a:p>
                  </a:txBody>
                  <a:tcPr anchor="ctr">
                    <a:lnL>
                      <a:noFill/>
                    </a:lnL>
                    <a:lnR>
                      <a:noFill/>
                    </a:lnR>
                    <a:lnT>
                      <a:noFill/>
                    </a:lnT>
                    <a:lnB>
                      <a:noFill/>
                    </a:lnB>
                  </a:tcPr>
                </a:tc>
                <a:tc>
                  <a:txBody>
                    <a:bodyPr/>
                    <a:lstStyle/>
                    <a:p>
                      <a:r>
                        <a:rPr lang="fr-FR">
                          <a:hlinkClick r:id="rId12" tooltip="Estremadura (Portugal)"/>
                        </a:rPr>
                        <a:t>Estremadura</a:t>
                      </a:r>
                      <a:endParaRPr lang="fr-FR"/>
                    </a:p>
                  </a:txBody>
                  <a:tcPr anchor="ctr">
                    <a:lnL>
                      <a:noFill/>
                    </a:lnL>
                    <a:lnR>
                      <a:noFill/>
                    </a:lnR>
                    <a:lnT>
                      <a:noFill/>
                    </a:lnT>
                    <a:lnB>
                      <a:noFill/>
                    </a:lnB>
                  </a:tcPr>
                </a:tc>
                <a:extLst>
                  <a:ext uri="{0D108BD9-81ED-4DB2-BD59-A6C34878D82A}">
                    <a16:rowId xmlns:a16="http://schemas.microsoft.com/office/drawing/2014/main" val="10004"/>
                  </a:ext>
                </a:extLst>
              </a:tr>
              <a:tr h="492248">
                <a:tc>
                  <a:txBody>
                    <a:bodyPr/>
                    <a:lstStyle/>
                    <a:p>
                      <a:r>
                        <a:rPr lang="fr-FR">
                          <a:hlinkClick r:id="rId13" tooltip="Liste des municipalités du Portugal"/>
                        </a:rPr>
                        <a:t>Concelho</a:t>
                      </a:r>
                      <a:endParaRPr lang="fr-FR"/>
                    </a:p>
                  </a:txBody>
                  <a:tcPr anchor="ctr">
                    <a:lnL>
                      <a:noFill/>
                    </a:lnL>
                    <a:lnR>
                      <a:noFill/>
                    </a:lnR>
                    <a:lnT>
                      <a:noFill/>
                    </a:lnT>
                    <a:lnB>
                      <a:noFill/>
                    </a:lnB>
                  </a:tcPr>
                </a:tc>
                <a:tc>
                  <a:txBody>
                    <a:bodyPr/>
                    <a:lstStyle/>
                    <a:p>
                      <a:r>
                        <a:rPr lang="fr-FR"/>
                        <a:t>Ourém</a:t>
                      </a:r>
                    </a:p>
                  </a:txBody>
                  <a:tcPr anchor="ctr">
                    <a:lnL>
                      <a:noFill/>
                    </a:lnL>
                    <a:lnR>
                      <a:noFill/>
                    </a:lnR>
                    <a:lnT>
                      <a:noFill/>
                    </a:lnT>
                    <a:lnB>
                      <a:noFill/>
                    </a:lnB>
                  </a:tcPr>
                </a:tc>
                <a:extLst>
                  <a:ext uri="{0D108BD9-81ED-4DB2-BD59-A6C34878D82A}">
                    <a16:rowId xmlns:a16="http://schemas.microsoft.com/office/drawing/2014/main" val="10005"/>
                  </a:ext>
                </a:extLst>
              </a:tr>
              <a:tr h="1230620">
                <a:tc>
                  <a:txBody>
                    <a:bodyPr/>
                    <a:lstStyle/>
                    <a:p>
                      <a:r>
                        <a:rPr lang="fr-FR">
                          <a:hlinkClick r:id="rId14" tooltip="Maire"/>
                        </a:rPr>
                        <a:t>Maire</a:t>
                      </a:r>
                      <a:endParaRPr lang="fr-FR"/>
                    </a:p>
                  </a:txBody>
                  <a:tcPr anchor="ctr">
                    <a:lnL>
                      <a:noFill/>
                    </a:lnL>
                    <a:lnR>
                      <a:noFill/>
                    </a:lnR>
                    <a:lnT>
                      <a:noFill/>
                    </a:lnT>
                    <a:lnB>
                      <a:noFill/>
                    </a:lnB>
                  </a:tcPr>
                </a:tc>
                <a:tc>
                  <a:txBody>
                    <a:bodyPr/>
                    <a:lstStyle/>
                    <a:p>
                      <a:r>
                        <a:rPr lang="fr-FR"/>
                        <a:t>Salvador Leonardo Ferreira</a:t>
                      </a:r>
                    </a:p>
                  </a:txBody>
                  <a:tcPr anchor="ctr">
                    <a:lnL>
                      <a:noFill/>
                    </a:lnL>
                    <a:lnR>
                      <a:noFill/>
                    </a:lnR>
                    <a:lnT>
                      <a:noFill/>
                    </a:lnT>
                    <a:lnB>
                      <a:noFill/>
                    </a:lnB>
                  </a:tcPr>
                </a:tc>
                <a:extLst>
                  <a:ext uri="{0D108BD9-81ED-4DB2-BD59-A6C34878D82A}">
                    <a16:rowId xmlns:a16="http://schemas.microsoft.com/office/drawing/2014/main" val="10006"/>
                  </a:ext>
                </a:extLst>
              </a:tr>
              <a:tr h="471738">
                <a:tc gridSpan="2">
                  <a:txBody>
                    <a:bodyPr/>
                    <a:lstStyle/>
                    <a:p>
                      <a:pPr algn="ctr"/>
                      <a:r>
                        <a:rPr lang="fr-FR">
                          <a:solidFill>
                            <a:srgbClr val="000000"/>
                          </a:solidFill>
                          <a:effectLst/>
                        </a:rPr>
                        <a:t>Démographie</a:t>
                      </a:r>
                    </a:p>
                  </a:txBody>
                  <a:tcPr marL="38100" marR="38100" marT="38100" marB="38100"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7"/>
                  </a:ext>
                </a:extLst>
              </a:tr>
              <a:tr h="861434">
                <a:tc>
                  <a:txBody>
                    <a:bodyPr/>
                    <a:lstStyle/>
                    <a:p>
                      <a:r>
                        <a:rPr lang="fr-FR">
                          <a:hlinkClick r:id="rId15" tooltip="Recensement de la population"/>
                        </a:rPr>
                        <a:t>Population</a:t>
                      </a:r>
                      <a:endParaRPr lang="fr-FR"/>
                    </a:p>
                  </a:txBody>
                  <a:tcPr anchor="ctr">
                    <a:lnL>
                      <a:noFill/>
                    </a:lnL>
                    <a:lnR>
                      <a:noFill/>
                    </a:lnR>
                    <a:lnT>
                      <a:noFill/>
                    </a:lnT>
                    <a:lnB>
                      <a:noFill/>
                    </a:lnB>
                  </a:tcPr>
                </a:tc>
                <a:tc>
                  <a:txBody>
                    <a:bodyPr/>
                    <a:lstStyle/>
                    <a:p>
                      <a:r>
                        <a:rPr lang="fr-FR" dirty="0"/>
                        <a:t>10 302 hab. (</a:t>
                      </a:r>
                      <a:r>
                        <a:rPr lang="fr-FR" dirty="0">
                          <a:hlinkClick r:id="rId16" tooltip="2001"/>
                        </a:rPr>
                        <a:t>2001</a:t>
                      </a:r>
                      <a:r>
                        <a:rPr lang="fr-FR" dirty="0"/>
                        <a:t>)</a:t>
                      </a:r>
                    </a:p>
                  </a:txBody>
                  <a:tcPr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1029" name="Picture 5" descr="Drapeau du Portugal"/>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104112" y="764705"/>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átima"/>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197105" y="3573017"/>
            <a:ext cx="1548187" cy="2276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027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4.bp.blogspot.com/-Ci-voMij_9E/VzXqwJM77BI/AAAAAAAAwPo/cU0NZt9JpaEDrWa_qf64BeLpOgcg2ZI1QCLcB/s1600/Santu%25C3%25A1rio%2Bde%2BNossa%2BSenhora%2Bde%2BF%25C3%25A1tima%2B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2210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180109" y="1759311"/>
            <a:ext cx="2721033" cy="3416320"/>
          </a:xfrm>
          <a:prstGeom prst="rect">
            <a:avLst/>
          </a:prstGeom>
          <a:noFill/>
        </p:spPr>
        <p:txBody>
          <a:bodyPr wrap="square">
            <a:spAutoFit/>
          </a:bodyPr>
          <a:lstStyle/>
          <a:p>
            <a:r>
              <a:rPr lang="fr-FR" dirty="0">
                <a:solidFill>
                  <a:srgbClr val="222222"/>
                </a:solidFill>
                <a:latin typeface="Nunito Sans"/>
              </a:rPr>
              <a:t> </a:t>
            </a:r>
            <a:r>
              <a:rPr lang="fr-FR" b="1" dirty="0">
                <a:solidFill>
                  <a:srgbClr val="222222"/>
                </a:solidFill>
                <a:latin typeface="Nunito Sans"/>
              </a:rPr>
              <a:t>la basilique de Notre-Dame du Rosaire (où se trouvent les tombes des bergers) et la Basilique de la Sainte Trinité. Il s’agit ici de l’histoire récente du Portugal, et l’endroit est vraiment très touristique, mais si vous êtes dans le coin, allez y jeter un œil.</a:t>
            </a:r>
            <a:endParaRPr lang="fr-FR" b="1" dirty="0"/>
          </a:p>
        </p:txBody>
      </p:sp>
    </p:spTree>
    <p:extLst>
      <p:ext uri="{BB962C8B-B14F-4D97-AF65-F5344CB8AC3E}">
        <p14:creationId xmlns:p14="http://schemas.microsoft.com/office/powerpoint/2010/main" val="32404050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9607" y="0"/>
            <a:ext cx="5982394"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6001790" cy="6858000"/>
          </a:xfrm>
          <a:prstGeom prst="rect">
            <a:avLst/>
          </a:prstGeom>
        </p:spPr>
      </p:pic>
    </p:spTree>
    <p:extLst>
      <p:ext uri="{BB962C8B-B14F-4D97-AF65-F5344CB8AC3E}">
        <p14:creationId xmlns:p14="http://schemas.microsoft.com/office/powerpoint/2010/main" val="2771811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3692717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4730317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1" y="1"/>
            <a:ext cx="9143999" cy="6857999"/>
          </a:xfrm>
          <a:prstGeom prst="rect">
            <a:avLst/>
          </a:prstGeom>
        </p:spPr>
      </p:pic>
    </p:spTree>
    <p:extLst>
      <p:ext uri="{BB962C8B-B14F-4D97-AF65-F5344CB8AC3E}">
        <p14:creationId xmlns:p14="http://schemas.microsoft.com/office/powerpoint/2010/main" val="158255827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3/3f/Basilica_Fatima.jpg/800px-Basilica_Fati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15560"/>
            <a:ext cx="9126583" cy="39486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071664" y="620688"/>
            <a:ext cx="2776722" cy="369332"/>
          </a:xfrm>
          <a:prstGeom prst="rect">
            <a:avLst/>
          </a:prstGeom>
        </p:spPr>
        <p:txBody>
          <a:bodyPr wrap="none">
            <a:spAutoFit/>
          </a:bodyPr>
          <a:lstStyle/>
          <a:p>
            <a:r>
              <a:rPr lang="fr-FR" dirty="0"/>
              <a:t>La Chapelle des Apparitions</a:t>
            </a:r>
          </a:p>
        </p:txBody>
      </p:sp>
      <p:sp>
        <p:nvSpPr>
          <p:cNvPr id="9" name="Flèche vers le bas 8"/>
          <p:cNvSpPr/>
          <p:nvPr/>
        </p:nvSpPr>
        <p:spPr>
          <a:xfrm>
            <a:off x="4460026" y="1124744"/>
            <a:ext cx="45719" cy="151216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1524000" y="3933055"/>
            <a:ext cx="9126583" cy="2862322"/>
          </a:xfrm>
          <a:prstGeom prst="rect">
            <a:avLst/>
          </a:prstGeom>
        </p:spPr>
        <p:txBody>
          <a:bodyPr wrap="square">
            <a:spAutoFit/>
          </a:bodyPr>
          <a:lstStyle/>
          <a:p>
            <a:r>
              <a:rPr lang="fr-FR" dirty="0"/>
              <a:t>Fátima devint célèbre grâce au sanctuaire de </a:t>
            </a:r>
            <a:r>
              <a:rPr lang="fr-FR" b="1" dirty="0"/>
              <a:t>Notre-Dame de Fátima</a:t>
            </a:r>
            <a:r>
              <a:rPr lang="fr-FR" dirty="0"/>
              <a:t>, construit pour commémorer l'apparition de 1917 quand trois jeunes paysans dirent avoir vu la « Vierge du Rosaire », Notre-Dame de Fátima. Les enfants auraient été témoins de l'apparition dans la </a:t>
            </a:r>
            <a:r>
              <a:rPr lang="fr-FR" i="1" dirty="0" err="1"/>
              <a:t>Cova</a:t>
            </a:r>
            <a:r>
              <a:rPr lang="fr-FR" i="1" dirty="0"/>
              <a:t> da </a:t>
            </a:r>
            <a:r>
              <a:rPr lang="fr-FR" i="1" dirty="0" err="1"/>
              <a:t>Iria</a:t>
            </a:r>
            <a:r>
              <a:rPr lang="fr-FR" dirty="0"/>
              <a:t> (« Anse d'Irène ») près du village </a:t>
            </a:r>
            <a:r>
              <a:rPr lang="fr-FR" dirty="0" smtClean="0"/>
              <a:t>d'</a:t>
            </a:r>
            <a:r>
              <a:rPr lang="fr-FR" dirty="0" err="1" smtClean="0"/>
              <a:t>Aljustrel</a:t>
            </a:r>
            <a:r>
              <a:rPr lang="fr-FR" dirty="0"/>
              <a:t>, à environ 2 kilomètres de Fátima. De l'autre côté de l'esplanade s'élève une imposante basilique, de style néo-classique, avec une tour centrale de 65 mètres de haut, sa construction débuta le 13 mai 1928. Elle est pourvue de colonnades qui la relie aux couvents et aux bâtiments hospitaliers. Dans la basilique on peut voir les tombes de deux des trois bergers, Francisco </a:t>
            </a:r>
            <a:r>
              <a:rPr lang="fr-FR" dirty="0" err="1"/>
              <a:t>Marto</a:t>
            </a:r>
            <a:r>
              <a:rPr lang="fr-FR" dirty="0"/>
              <a:t> et </a:t>
            </a:r>
            <a:r>
              <a:rPr lang="fr-FR" dirty="0" err="1"/>
              <a:t>Jacinta</a:t>
            </a:r>
            <a:r>
              <a:rPr lang="fr-FR" dirty="0"/>
              <a:t> </a:t>
            </a:r>
            <a:r>
              <a:rPr lang="fr-FR" dirty="0" err="1"/>
              <a:t>Marto</a:t>
            </a:r>
            <a:r>
              <a:rPr lang="fr-FR" dirty="0"/>
              <a:t>, qui moururent respectivement en 1919 et 1920, et furent béatifiés en 2000. La troisième, </a:t>
            </a:r>
            <a:r>
              <a:rPr lang="fr-FR" dirty="0" err="1"/>
              <a:t>Lúcia</a:t>
            </a:r>
            <a:r>
              <a:rPr lang="fr-FR" dirty="0"/>
              <a:t> dos Santos, ne mourut qu'en 2005, et sa tombe est aussi dans la basilique.</a:t>
            </a:r>
          </a:p>
        </p:txBody>
      </p:sp>
    </p:spTree>
    <p:extLst>
      <p:ext uri="{BB962C8B-B14F-4D97-AF65-F5344CB8AC3E}">
        <p14:creationId xmlns:p14="http://schemas.microsoft.com/office/powerpoint/2010/main" val="21019518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3.bp.blogspot.com/-QFNNc5qhJRA/VzXq2Pnh-yI/AAAAAAAAwPw/SzS5xeIGvY83obwhFONCwcACr5R47XTBgCLcB/s1600/Santu%25C3%25A1rio%2Bde%2BNossa%2BSenhora%2Bde%2BF%25C3%25A1tima%2B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3378" y="1"/>
            <a:ext cx="9134622" cy="6849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3149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1" y="1"/>
            <a:ext cx="9143999" cy="6857999"/>
          </a:xfrm>
          <a:prstGeom prst="rect">
            <a:avLst/>
          </a:prstGeom>
        </p:spPr>
      </p:pic>
    </p:spTree>
    <p:extLst>
      <p:ext uri="{BB962C8B-B14F-4D97-AF65-F5344CB8AC3E}">
        <p14:creationId xmlns:p14="http://schemas.microsoft.com/office/powerpoint/2010/main" val="39216964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678004" y="5445224"/>
            <a:ext cx="3127779" cy="400110"/>
          </a:xfrm>
          <a:prstGeom prst="rect">
            <a:avLst/>
          </a:prstGeom>
        </p:spPr>
        <p:txBody>
          <a:bodyPr wrap="none">
            <a:spAutoFit/>
          </a:bodyPr>
          <a:lstStyle/>
          <a:p>
            <a:r>
              <a:rPr lang="fr-FR" sz="2000" b="1" dirty="0"/>
              <a:t>La Chapelle des Apparitions</a:t>
            </a:r>
          </a:p>
        </p:txBody>
      </p:sp>
    </p:spTree>
    <p:extLst>
      <p:ext uri="{BB962C8B-B14F-4D97-AF65-F5344CB8AC3E}">
        <p14:creationId xmlns:p14="http://schemas.microsoft.com/office/powerpoint/2010/main" val="423927511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
            <a:ext cx="12204000" cy="6858001"/>
          </a:xfrm>
          <a:prstGeom prst="rect">
            <a:avLst/>
          </a:prstGeom>
        </p:spPr>
      </p:pic>
    </p:spTree>
    <p:extLst>
      <p:ext uri="{BB962C8B-B14F-4D97-AF65-F5344CB8AC3E}">
        <p14:creationId xmlns:p14="http://schemas.microsoft.com/office/powerpoint/2010/main" val="18082972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45818"/>
          </a:xfrm>
          <a:prstGeom prst="rect">
            <a:avLst/>
          </a:prstGeom>
        </p:spPr>
      </p:pic>
    </p:spTree>
    <p:extLst>
      <p:ext uri="{BB962C8B-B14F-4D97-AF65-F5344CB8AC3E}">
        <p14:creationId xmlns:p14="http://schemas.microsoft.com/office/powerpoint/2010/main" val="32644673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passionsvoyages.free.fr/Portugal/PortugalVilles/M-Fatima_fichiers/image0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4243" y="-39936"/>
            <a:ext cx="4962690" cy="37569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passionsvoyages.free.fr/Portugal/PortugalVilles/M-Fatima_fichiers/image0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6933" y="0"/>
            <a:ext cx="4201067" cy="37170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es arcades de la Basiliqu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4242" y="3708924"/>
            <a:ext cx="4962690" cy="314907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es tableaux du Chemin de Croix, sous les arcades de la Basiliq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6933" y="3717033"/>
            <a:ext cx="4201066" cy="3168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8256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6488" y="625964"/>
            <a:ext cx="4657898" cy="1477328"/>
          </a:xfrm>
          <a:prstGeom prst="rect">
            <a:avLst/>
          </a:prstGeom>
        </p:spPr>
        <p:txBody>
          <a:bodyPr wrap="square">
            <a:spAutoFit/>
          </a:bodyPr>
          <a:lstStyle/>
          <a:p>
            <a:r>
              <a:rPr lang="fr-FR" dirty="0">
                <a:solidFill>
                  <a:srgbClr val="222222"/>
                </a:solidFill>
                <a:latin typeface="Nunito Sans"/>
              </a:rPr>
              <a:t>A quelques kilomètres de Fatima, dans le petit village d’</a:t>
            </a:r>
            <a:r>
              <a:rPr lang="fr-FR" dirty="0" err="1">
                <a:solidFill>
                  <a:srgbClr val="222222"/>
                </a:solidFill>
                <a:latin typeface="Nunito Sans"/>
              </a:rPr>
              <a:t>Aljustrel</a:t>
            </a:r>
            <a:r>
              <a:rPr lang="fr-FR" dirty="0">
                <a:solidFill>
                  <a:srgbClr val="222222"/>
                </a:solidFill>
                <a:latin typeface="Nunito Sans"/>
              </a:rPr>
              <a:t>, il est également possible de visiter les </a:t>
            </a:r>
            <a:r>
              <a:rPr lang="fr-FR" b="1" dirty="0">
                <a:solidFill>
                  <a:srgbClr val="222222"/>
                </a:solidFill>
                <a:latin typeface="Nunito Sans"/>
              </a:rPr>
              <a:t>Casas dos </a:t>
            </a:r>
            <a:r>
              <a:rPr lang="fr-FR" b="1" dirty="0" err="1">
                <a:solidFill>
                  <a:srgbClr val="222222"/>
                </a:solidFill>
                <a:latin typeface="Nunito Sans"/>
              </a:rPr>
              <a:t>Pastorinhos</a:t>
            </a:r>
            <a:r>
              <a:rPr lang="fr-FR" dirty="0">
                <a:solidFill>
                  <a:srgbClr val="222222"/>
                </a:solidFill>
                <a:latin typeface="Nunito Sans"/>
              </a:rPr>
              <a:t>, les petites maisons où sont nés les trois bergers.</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2976" y="-18"/>
            <a:ext cx="6048000" cy="4575534"/>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8005"/>
            <a:ext cx="5472000" cy="4104000"/>
          </a:xfrm>
          <a:prstGeom prst="rect">
            <a:avLst/>
          </a:prstGeom>
        </p:spPr>
      </p:pic>
    </p:spTree>
    <p:extLst>
      <p:ext uri="{BB962C8B-B14F-4D97-AF65-F5344CB8AC3E}">
        <p14:creationId xmlns:p14="http://schemas.microsoft.com/office/powerpoint/2010/main" val="41309044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6000" y="0"/>
            <a:ext cx="5796000" cy="4367483"/>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534070"/>
            <a:ext cx="5832000" cy="4323930"/>
          </a:xfrm>
          <a:prstGeom prst="rect">
            <a:avLst/>
          </a:prstGeom>
        </p:spPr>
      </p:pic>
    </p:spTree>
    <p:extLst>
      <p:ext uri="{BB962C8B-B14F-4D97-AF65-F5344CB8AC3E}">
        <p14:creationId xmlns:p14="http://schemas.microsoft.com/office/powerpoint/2010/main" val="8121914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051" y="431954"/>
            <a:ext cx="6096000" cy="923330"/>
          </a:xfrm>
          <a:prstGeom prst="rect">
            <a:avLst/>
          </a:prstGeom>
        </p:spPr>
        <p:txBody>
          <a:bodyPr>
            <a:spAutoFit/>
          </a:bodyPr>
          <a:lstStyle/>
          <a:p>
            <a:r>
              <a:rPr lang="fr-FR" dirty="0">
                <a:solidFill>
                  <a:srgbClr val="222222"/>
                </a:solidFill>
                <a:latin typeface="Nunito Sans"/>
              </a:rPr>
              <a:t>Nous avons également fait un tour à l</a:t>
            </a:r>
            <a:r>
              <a:rPr lang="fr-FR" b="1" dirty="0">
                <a:solidFill>
                  <a:srgbClr val="222222"/>
                </a:solidFill>
                <a:latin typeface="Nunito Sans"/>
              </a:rPr>
              <a:t>‘église paroissiale de Fatima</a:t>
            </a:r>
            <a:r>
              <a:rPr lang="fr-FR" dirty="0">
                <a:solidFill>
                  <a:srgbClr val="222222"/>
                </a:solidFill>
                <a:latin typeface="Nunito Sans"/>
              </a:rPr>
              <a:t>, où ont été baptisés les trois bergers et où l’un d’eux aurait eu une apparition également.</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77125" y="0"/>
            <a:ext cx="4714875"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78" y="1906732"/>
            <a:ext cx="6516000" cy="4926756"/>
          </a:xfrm>
          <a:prstGeom prst="rect">
            <a:avLst/>
          </a:prstGeom>
        </p:spPr>
      </p:pic>
    </p:spTree>
    <p:extLst>
      <p:ext uri="{BB962C8B-B14F-4D97-AF65-F5344CB8AC3E}">
        <p14:creationId xmlns:p14="http://schemas.microsoft.com/office/powerpoint/2010/main" val="28729228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4140" y="74814"/>
            <a:ext cx="5029050" cy="3571875"/>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3169" r="12728"/>
          <a:stretch/>
        </p:blipFill>
        <p:spPr>
          <a:xfrm>
            <a:off x="3801383" y="0"/>
            <a:ext cx="3133899"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3744000" cy="6858000"/>
          </a:xfrm>
          <a:prstGeom prst="rect">
            <a:avLst/>
          </a:prstGeom>
        </p:spPr>
      </p:pic>
      <p:sp>
        <p:nvSpPr>
          <p:cNvPr id="6" name="Rectangle 5"/>
          <p:cNvSpPr/>
          <p:nvPr/>
        </p:nvSpPr>
        <p:spPr>
          <a:xfrm>
            <a:off x="279862" y="229632"/>
            <a:ext cx="3464137" cy="369332"/>
          </a:xfrm>
          <a:prstGeom prst="rect">
            <a:avLst/>
          </a:prstGeom>
        </p:spPr>
        <p:txBody>
          <a:bodyPr wrap="square">
            <a:spAutoFit/>
          </a:bodyPr>
          <a:lstStyle/>
          <a:p>
            <a:r>
              <a:rPr lang="fr-FR" b="1" dirty="0">
                <a:solidFill>
                  <a:schemeClr val="bg1"/>
                </a:solidFill>
                <a:latin typeface="Noto Sans" panose="020B0502040504090204" pitchFamily="34" charset="0"/>
              </a:rPr>
              <a:t>Statue de </a:t>
            </a:r>
            <a:r>
              <a:rPr lang="fr-FR" b="1" dirty="0" err="1">
                <a:solidFill>
                  <a:schemeClr val="bg1"/>
                </a:solidFill>
                <a:latin typeface="Noto Sans" panose="020B0502040504090204" pitchFamily="34" charset="0"/>
              </a:rPr>
              <a:t>Jacinta</a:t>
            </a:r>
            <a:r>
              <a:rPr lang="fr-FR" b="1" dirty="0">
                <a:solidFill>
                  <a:schemeClr val="bg1"/>
                </a:solidFill>
                <a:latin typeface="Noto Sans" panose="020B0502040504090204" pitchFamily="34" charset="0"/>
              </a:rPr>
              <a:t>, enfant berger, </a:t>
            </a:r>
            <a:endParaRPr lang="fr-FR" b="1" i="0" dirty="0">
              <a:solidFill>
                <a:schemeClr val="bg1"/>
              </a:solidFill>
              <a:effectLst/>
              <a:latin typeface="Noto Sans" panose="020B0502040504090204" pitchFamily="34" charset="0"/>
            </a:endParaRPr>
          </a:p>
        </p:txBody>
      </p:sp>
      <p:sp>
        <p:nvSpPr>
          <p:cNvPr id="7" name="Rectangle 6"/>
          <p:cNvSpPr/>
          <p:nvPr/>
        </p:nvSpPr>
        <p:spPr>
          <a:xfrm>
            <a:off x="3788030" y="229632"/>
            <a:ext cx="3172757" cy="646331"/>
          </a:xfrm>
          <a:prstGeom prst="rect">
            <a:avLst/>
          </a:prstGeom>
        </p:spPr>
        <p:txBody>
          <a:bodyPr wrap="square">
            <a:spAutoFit/>
          </a:bodyPr>
          <a:lstStyle/>
          <a:p>
            <a:r>
              <a:rPr lang="fr-FR" b="1" dirty="0">
                <a:latin typeface="Noto Sans" panose="020B0502040504090204" pitchFamily="34" charset="0"/>
              </a:rPr>
              <a:t>Statue de </a:t>
            </a:r>
            <a:r>
              <a:rPr lang="fr-FR" b="1" dirty="0" smtClean="0">
                <a:latin typeface="Noto Sans" panose="020B0502040504090204" pitchFamily="34" charset="0"/>
              </a:rPr>
              <a:t>Francisco, </a:t>
            </a:r>
            <a:r>
              <a:rPr lang="fr-FR" b="1" dirty="0">
                <a:latin typeface="Noto Sans" panose="020B0502040504090204" pitchFamily="34" charset="0"/>
              </a:rPr>
              <a:t>enfant berger, </a:t>
            </a:r>
            <a:endParaRPr lang="fr-FR" b="1" dirty="0">
              <a:latin typeface="Noto Sans" panose="020B0502040504090204" pitchFamily="34" charset="0"/>
            </a:endParaRPr>
          </a:p>
        </p:txBody>
      </p:sp>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63190" y="3904211"/>
            <a:ext cx="5040000" cy="2755200"/>
          </a:xfrm>
          <a:prstGeom prst="rect">
            <a:avLst/>
          </a:prstGeom>
        </p:spPr>
      </p:pic>
    </p:spTree>
    <p:extLst>
      <p:ext uri="{BB962C8B-B14F-4D97-AF65-F5344CB8AC3E}">
        <p14:creationId xmlns:p14="http://schemas.microsoft.com/office/powerpoint/2010/main" val="1969973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4312" y="4869160"/>
            <a:ext cx="1298448" cy="1444752"/>
          </a:xfrm>
          <a:prstGeom prst="rect">
            <a:avLst/>
          </a:prstGeom>
        </p:spPr>
      </p:pic>
      <p:sp>
        <p:nvSpPr>
          <p:cNvPr id="3" name="Rectangle 2"/>
          <p:cNvSpPr/>
          <p:nvPr/>
        </p:nvSpPr>
        <p:spPr>
          <a:xfrm>
            <a:off x="1853854" y="548680"/>
            <a:ext cx="4206280" cy="923330"/>
          </a:xfrm>
          <a:prstGeom prst="rect">
            <a:avLst/>
          </a:prstGeom>
          <a:noFill/>
        </p:spPr>
        <p:txBody>
          <a:bodyPr wrap="none" lIns="91440" tIns="45720" rIns="91440" bIns="45720">
            <a:spAutoFit/>
          </a:bodyPr>
          <a:lstStyle/>
          <a:p>
            <a:pPr algn="ctr"/>
            <a:r>
              <a:rPr lang="fr-FR"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glow rad="228600">
                    <a:schemeClr val="accent2">
                      <a:satMod val="175000"/>
                      <a:alpha val="40000"/>
                    </a:schemeClr>
                  </a:glow>
                  <a:outerShdw blurRad="41275" dist="12700" dir="12000000" algn="tl" rotWithShape="0">
                    <a:srgbClr val="000000">
                      <a:alpha val="40000"/>
                    </a:srgbClr>
                  </a:outerShdw>
                </a:effectLst>
              </a:rPr>
              <a:t>A Bientôt …!!!</a:t>
            </a:r>
          </a:p>
        </p:txBody>
      </p:sp>
      <p:sp>
        <p:nvSpPr>
          <p:cNvPr id="4" name="ZoneTexte 3"/>
          <p:cNvSpPr txBox="1"/>
          <p:nvPr/>
        </p:nvSpPr>
        <p:spPr>
          <a:xfrm>
            <a:off x="1991544" y="3068960"/>
            <a:ext cx="4896544" cy="369332"/>
          </a:xfrm>
          <a:prstGeom prst="rect">
            <a:avLst/>
          </a:prstGeom>
          <a:noFill/>
        </p:spPr>
        <p:txBody>
          <a:bodyPr wrap="square" rtlCol="0">
            <a:spAutoFit/>
          </a:bodyPr>
          <a:lstStyle/>
          <a:p>
            <a:r>
              <a:rPr lang="fr-FR" dirty="0"/>
              <a:t>Commentaires du NET: Photos perso</a:t>
            </a:r>
          </a:p>
        </p:txBody>
      </p:sp>
    </p:spTree>
    <p:extLst>
      <p:ext uri="{BB962C8B-B14F-4D97-AF65-F5344CB8AC3E}">
        <p14:creationId xmlns:p14="http://schemas.microsoft.com/office/powerpoint/2010/main" val="24558186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381</Words>
  <Application>Microsoft Office PowerPoint</Application>
  <PresentationFormat>Grand écran</PresentationFormat>
  <Paragraphs>29</Paragraphs>
  <Slides>20</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20</vt:i4>
      </vt:variant>
    </vt:vector>
  </HeadingPairs>
  <TitlesOfParts>
    <vt:vector size="26" baseType="lpstr">
      <vt:lpstr>Arial</vt:lpstr>
      <vt:lpstr>Calibri</vt:lpstr>
      <vt:lpstr>Calibri Light</vt:lpstr>
      <vt:lpstr>Noto Sans</vt:lpstr>
      <vt:lpstr>Nunito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4</cp:revision>
  <dcterms:created xsi:type="dcterms:W3CDTF">2026-01-23T21:25:57Z</dcterms:created>
  <dcterms:modified xsi:type="dcterms:W3CDTF">2026-01-23T22:52:43Z</dcterms:modified>
</cp:coreProperties>
</file>