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7" r:id="rId2"/>
    <p:sldId id="258" r:id="rId3"/>
    <p:sldId id="259" r:id="rId4"/>
    <p:sldId id="260" r:id="rId5"/>
    <p:sldId id="261" r:id="rId6"/>
    <p:sldId id="262" r:id="rId7"/>
    <p:sldId id="263" r:id="rId8"/>
    <p:sldId id="265" r:id="rId9"/>
    <p:sldId id="266" r:id="rId10"/>
    <p:sldId id="264" r:id="rId11"/>
    <p:sldId id="267" r:id="rId12"/>
    <p:sldId id="268" r:id="rId13"/>
    <p:sldId id="269" r:id="rId14"/>
    <p:sldId id="270" r:id="rId15"/>
    <p:sldId id="271" r:id="rId16"/>
    <p:sldId id="272" r:id="rId17"/>
    <p:sldId id="273" r:id="rId18"/>
    <p:sldId id="274" r:id="rId19"/>
    <p:sldId id="275" r:id="rId20"/>
    <p:sldId id="276" r:id="rId21"/>
    <p:sldId id="277" r:id="rId22"/>
    <p:sldId id="279" r:id="rId23"/>
    <p:sldId id="280" r:id="rId24"/>
    <p:sldId id="278" r:id="rId25"/>
    <p:sldId id="281" r:id="rId26"/>
    <p:sldId id="282" r:id="rId27"/>
    <p:sldId id="283" r:id="rId28"/>
    <p:sldId id="284" r:id="rId29"/>
    <p:sldId id="285" r:id="rId30"/>
    <p:sldId id="286" r:id="rId31"/>
    <p:sldId id="25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77" d="100"/>
          <a:sy n="77" d="100"/>
        </p:scale>
        <p:origin x="660"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755FC0-4027-42EB-B85F-0F8C4F31201A}" type="datetimeFigureOut">
              <a:rPr lang="fr-FR" smtClean="0"/>
              <a:t>27/02/2026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D8FCBF-E09B-4B59-AE79-D532B3BF634A}" type="slidenum">
              <a:rPr lang="fr-FR" smtClean="0"/>
              <a:t>‹N°›</a:t>
            </a:fld>
            <a:endParaRPr lang="fr-FR"/>
          </a:p>
        </p:txBody>
      </p:sp>
    </p:spTree>
    <p:extLst>
      <p:ext uri="{BB962C8B-B14F-4D97-AF65-F5344CB8AC3E}">
        <p14:creationId xmlns:p14="http://schemas.microsoft.com/office/powerpoint/2010/main" val="3843819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30D8FCBF-E09B-4B59-AE79-D532B3BF634A}" type="slidenum">
              <a:rPr lang="fr-FR" smtClean="0"/>
              <a:t>1</a:t>
            </a:fld>
            <a:endParaRPr lang="fr-FR"/>
          </a:p>
        </p:txBody>
      </p:sp>
    </p:spTree>
    <p:extLst>
      <p:ext uri="{BB962C8B-B14F-4D97-AF65-F5344CB8AC3E}">
        <p14:creationId xmlns:p14="http://schemas.microsoft.com/office/powerpoint/2010/main" val="2583085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B1A309-B787-B59C-BEA0-6E49B4715F6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FD0489F-8B1D-4BBE-885B-84DD5C153C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B588D20-D3F4-64F6-6F27-7B84BCFF23C6}"/>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5" name="Espace réservé du pied de page 4">
            <a:extLst>
              <a:ext uri="{FF2B5EF4-FFF2-40B4-BE49-F238E27FC236}">
                <a16:creationId xmlns:a16="http://schemas.microsoft.com/office/drawing/2014/main" id="{243267D4-2903-1CBF-720B-E6E056E20A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1BE8C4-732D-2202-144D-832247D1ACD4}"/>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389322275"/>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1A052F-6A94-B421-0856-01482AB691C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33C63A-6DAC-0EBC-AE96-B206A576DF1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0AC7BC-8FE6-D468-05CC-4905D0E93705}"/>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5" name="Espace réservé du pied de page 4">
            <a:extLst>
              <a:ext uri="{FF2B5EF4-FFF2-40B4-BE49-F238E27FC236}">
                <a16:creationId xmlns:a16="http://schemas.microsoft.com/office/drawing/2014/main" id="{DD240A46-CA36-0166-30AC-4A282D4150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242770-97A8-2977-1E08-0897ED59A7EE}"/>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638773628"/>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384AA1-FB36-6123-0AB8-AEE4849F08B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696259D-4FD3-221E-F1D2-EAECDEDF5A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FD7DD06-32EB-0A08-3BEB-78D721EB0DCC}"/>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5" name="Espace réservé du pied de page 4">
            <a:extLst>
              <a:ext uri="{FF2B5EF4-FFF2-40B4-BE49-F238E27FC236}">
                <a16:creationId xmlns:a16="http://schemas.microsoft.com/office/drawing/2014/main" id="{ECD750F8-262D-5E47-38FD-0B8DC22D12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ECCFED-F0C4-5D74-1D42-D301FFF32826}"/>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19773306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F1E2C2-794B-0779-F452-D551CF15E7F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90F559-8F80-6AE0-29B5-9BE15ABC8DD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8BBE8A0-3E83-577A-0FFF-F44644EED90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0B7C0A2-C916-67C4-6333-ABADDD51B65A}"/>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6" name="Espace réservé du pied de page 5">
            <a:extLst>
              <a:ext uri="{FF2B5EF4-FFF2-40B4-BE49-F238E27FC236}">
                <a16:creationId xmlns:a16="http://schemas.microsoft.com/office/drawing/2014/main" id="{11F54050-02B5-864C-56CE-E73D7A2852E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19F2B2-7F3F-61A9-52A8-960F420C2F9F}"/>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69058076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4D02C0-CBA4-2C6A-90D0-5326EA42125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D7F14C6-B75B-642A-AC41-12DCF39BD9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DB65B22-C851-0E1A-83E2-26A8BAF2271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D78002D-D2FE-F1BA-A20A-01A870E522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DAD8BF5-BBA7-8E9E-4C24-A60606D1899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016EDD-26B6-06B8-3F64-23F02C7AB894}"/>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8" name="Espace réservé du pied de page 7">
            <a:extLst>
              <a:ext uri="{FF2B5EF4-FFF2-40B4-BE49-F238E27FC236}">
                <a16:creationId xmlns:a16="http://schemas.microsoft.com/office/drawing/2014/main" id="{A6FE382A-1018-B037-E087-343ACDA3E83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CD7688C-5C5B-BDEE-60ED-E9BD94DDA5DE}"/>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578103528"/>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DFB5F-D27A-FF09-64D2-23D17B9AA3E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0757527-97DC-9861-6167-1CD964548761}"/>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4" name="Espace réservé du pied de page 3">
            <a:extLst>
              <a:ext uri="{FF2B5EF4-FFF2-40B4-BE49-F238E27FC236}">
                <a16:creationId xmlns:a16="http://schemas.microsoft.com/office/drawing/2014/main" id="{39A339F7-0C5C-F2D4-C657-E255DD392ED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20795E7-7EF6-2686-4B50-DC1FDFEACC19}"/>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652352218"/>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55807E4-7520-62AD-4185-56EA89A98BD8}"/>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3" name="Espace réservé du pied de page 2">
            <a:extLst>
              <a:ext uri="{FF2B5EF4-FFF2-40B4-BE49-F238E27FC236}">
                <a16:creationId xmlns:a16="http://schemas.microsoft.com/office/drawing/2014/main" id="{6659455B-4E06-897C-A6A1-830F5C58980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9CF1417-C20E-9AF1-89C5-248015876F32}"/>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19375408"/>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E2E4F6-7F2E-48E7-871A-3DF1B1046D8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678A58B-FB2C-86A1-8BFA-ADE69381EA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C41446D-4D74-524B-7B1F-2B6A6FD89B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08B3178-20F6-B06C-60BC-522B8DC73AD1}"/>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6" name="Espace réservé du pied de page 5">
            <a:extLst>
              <a:ext uri="{FF2B5EF4-FFF2-40B4-BE49-F238E27FC236}">
                <a16:creationId xmlns:a16="http://schemas.microsoft.com/office/drawing/2014/main" id="{087F5006-129B-FCA9-BCD1-EA3E91A8724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ED235B9-2113-9C7A-6DB7-A5F8E67E1AD6}"/>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548783494"/>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5D679A-15CF-6F89-11EF-B4B08F754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4050FC5-FF5A-FE77-B457-8DDD6BC8DA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65859FF-9875-24FC-A0CB-C30CC4EB21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AB83080-EDAF-7C10-3A9D-490996FEF7DD}"/>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6" name="Espace réservé du pied de page 5">
            <a:extLst>
              <a:ext uri="{FF2B5EF4-FFF2-40B4-BE49-F238E27FC236}">
                <a16:creationId xmlns:a16="http://schemas.microsoft.com/office/drawing/2014/main" id="{80A31007-D22E-64EE-9494-8249E94467F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9949464-2EE5-EB60-E4C8-FC4E1E293E56}"/>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761662414"/>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542CB1-8228-9013-DB7A-BA566FFC3B9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850FBE3-FDB4-D81E-E2C0-32FF0A0B796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67FE9F-5162-CA82-2126-BD1E529B5E00}"/>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5" name="Espace réservé du pied de page 4">
            <a:extLst>
              <a:ext uri="{FF2B5EF4-FFF2-40B4-BE49-F238E27FC236}">
                <a16:creationId xmlns:a16="http://schemas.microsoft.com/office/drawing/2014/main" id="{7D1C54E2-75DF-6391-0125-42286678F5B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865303-49F4-F0F1-7505-84CC5E6BF062}"/>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358041744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362B6AE-B8FB-3698-C128-FB39B17A2D7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97E1D8E-3693-9115-87BD-CE985DB584F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1EB3E9-CD7F-8BD2-9285-724057C99391}"/>
              </a:ext>
            </a:extLst>
          </p:cNvPr>
          <p:cNvSpPr>
            <a:spLocks noGrp="1"/>
          </p:cNvSpPr>
          <p:nvPr>
            <p:ph type="dt" sz="half" idx="10"/>
          </p:nvPr>
        </p:nvSpPr>
        <p:spPr/>
        <p:txBody>
          <a:bodyPr/>
          <a:lstStyle/>
          <a:p>
            <a:fld id="{1B260693-5E84-4965-A87B-ACADBD23534C}" type="datetimeFigureOut">
              <a:rPr lang="fr-FR" smtClean="0"/>
              <a:t>27/02/2026</a:t>
            </a:fld>
            <a:endParaRPr lang="fr-FR"/>
          </a:p>
        </p:txBody>
      </p:sp>
      <p:sp>
        <p:nvSpPr>
          <p:cNvPr id="5" name="Espace réservé du pied de page 4">
            <a:extLst>
              <a:ext uri="{FF2B5EF4-FFF2-40B4-BE49-F238E27FC236}">
                <a16:creationId xmlns:a16="http://schemas.microsoft.com/office/drawing/2014/main" id="{9F8EB040-98E6-A400-FAA9-1EE7954569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68ABE67-67D6-914E-A1C9-CF7F07407BAE}"/>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328972486"/>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1DEB4E1-5BF3-109F-E43C-CFC7721281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DA2E5C3-496C-2B5A-B8FB-6F99EB1DD2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0873845-A340-DA83-A2FA-D952BCACB8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B260693-5E84-4965-A87B-ACADBD23534C}" type="datetimeFigureOut">
              <a:rPr lang="fr-FR" smtClean="0"/>
              <a:t>27/02/2026</a:t>
            </a:fld>
            <a:endParaRPr lang="fr-FR"/>
          </a:p>
        </p:txBody>
      </p:sp>
      <p:sp>
        <p:nvSpPr>
          <p:cNvPr id="5" name="Espace réservé du pied de page 4">
            <a:extLst>
              <a:ext uri="{FF2B5EF4-FFF2-40B4-BE49-F238E27FC236}">
                <a16:creationId xmlns:a16="http://schemas.microsoft.com/office/drawing/2014/main" id="{BCE3D6F2-A21C-80C1-8D54-616EDD6FA0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1BF4F39-6A6B-6A18-34B3-7DA8823688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EDAE54C-EF6B-4C61-B071-7C1858537B2B}" type="slidenum">
              <a:rPr lang="fr-FR" smtClean="0"/>
              <a:t>‹N°›</a:t>
            </a:fld>
            <a:endParaRPr lang="fr-FR"/>
          </a:p>
        </p:txBody>
      </p:sp>
    </p:spTree>
    <p:extLst>
      <p:ext uri="{BB962C8B-B14F-4D97-AF65-F5344CB8AC3E}">
        <p14:creationId xmlns:p14="http://schemas.microsoft.com/office/powerpoint/2010/main" val="21031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gif"/><Relationship Id="rId1" Type="http://schemas.openxmlformats.org/officeDocument/2006/relationships/slideLayout" Target="../slideLayouts/slideLayout1.xml"/><Relationship Id="rId4" Type="http://schemas.openxmlformats.org/officeDocument/2006/relationships/image" Target="../media/image3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8759-8EFF-B25B-80CB-0B50F2741F28}"/>
            </a:ext>
          </a:extLst>
        </p:cNvPr>
        <p:cNvGrpSpPr/>
        <p:nvPr/>
      </p:nvGrpSpPr>
      <p:grpSpPr>
        <a:xfrm>
          <a:off x="0" y="0"/>
          <a:ext cx="0" cy="0"/>
          <a:chOff x="0" y="0"/>
          <a:chExt cx="0" cy="0"/>
        </a:xfrm>
      </p:grpSpPr>
      <p:pic>
        <p:nvPicPr>
          <p:cNvPr id="3" name="Image 2" descr="Une image contenant plein air, ciel, eau, gratte-ciel&#10;&#10;Le contenu généré par l’IA peut être incorrect.">
            <a:extLst>
              <a:ext uri="{FF2B5EF4-FFF2-40B4-BE49-F238E27FC236}">
                <a16:creationId xmlns:a16="http://schemas.microsoft.com/office/drawing/2014/main" id="{29EC73F8-94DE-31FA-3868-A34ABD92E56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72630" y="279000"/>
            <a:ext cx="42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2F42886-0726-200C-CFF5-DEB43C256C11}"/>
              </a:ext>
            </a:extLst>
          </p:cNvPr>
          <p:cNvSpPr txBox="1"/>
          <p:nvPr/>
        </p:nvSpPr>
        <p:spPr>
          <a:xfrm>
            <a:off x="8229600" y="3272362"/>
            <a:ext cx="3962400" cy="954107"/>
          </a:xfrm>
          <a:prstGeom prst="rect">
            <a:avLst/>
          </a:prstGeom>
          <a:noFill/>
        </p:spPr>
        <p:txBody>
          <a:bodyPr wrap="square" rtlCol="0">
            <a:spAutoFit/>
          </a:bodyPr>
          <a:lstStyle/>
          <a:p>
            <a:r>
              <a:rPr lang="pt-BR" sz="2800" b="1" dirty="0">
                <a:solidFill>
                  <a:schemeClr val="bg1"/>
                </a:solidFill>
              </a:rPr>
              <a:t> Mosaïque de panorama de Da Nang.</a:t>
            </a:r>
            <a:endParaRPr lang="fr-FR" sz="2800" b="1" dirty="0">
              <a:solidFill>
                <a:schemeClr val="bg1"/>
              </a:solidFill>
            </a:endParaRPr>
          </a:p>
        </p:txBody>
      </p:sp>
      <p:sp>
        <p:nvSpPr>
          <p:cNvPr id="2" name="ZoneTexte 1">
            <a:extLst>
              <a:ext uri="{FF2B5EF4-FFF2-40B4-BE49-F238E27FC236}">
                <a16:creationId xmlns:a16="http://schemas.microsoft.com/office/drawing/2014/main" id="{1EA82B8F-85C3-7857-B7C2-781321D770B6}"/>
              </a:ext>
            </a:extLst>
          </p:cNvPr>
          <p:cNvSpPr txBox="1"/>
          <p:nvPr/>
        </p:nvSpPr>
        <p:spPr>
          <a:xfrm>
            <a:off x="8935233" y="1265129"/>
            <a:ext cx="3256767" cy="523220"/>
          </a:xfrm>
          <a:prstGeom prst="rect">
            <a:avLst/>
          </a:prstGeom>
          <a:noFill/>
        </p:spPr>
        <p:txBody>
          <a:bodyPr wrap="square" rtlCol="0">
            <a:spAutoFit/>
          </a:bodyPr>
          <a:lstStyle/>
          <a:p>
            <a:r>
              <a:rPr lang="fr-FR" sz="2800" b="1" dirty="0" err="1">
                <a:solidFill>
                  <a:schemeClr val="bg1"/>
                </a:solidFill>
              </a:rPr>
              <a:t>Wietnam</a:t>
            </a:r>
            <a:endParaRPr lang="fr-FR" sz="2800" b="1" dirty="0">
              <a:solidFill>
                <a:schemeClr val="bg1"/>
              </a:solidFill>
            </a:endParaRPr>
          </a:p>
        </p:txBody>
      </p:sp>
      <p:sp>
        <p:nvSpPr>
          <p:cNvPr id="5" name="ZoneTexte 4">
            <a:extLst>
              <a:ext uri="{FF2B5EF4-FFF2-40B4-BE49-F238E27FC236}">
                <a16:creationId xmlns:a16="http://schemas.microsoft.com/office/drawing/2014/main" id="{4A2493CD-2C4F-8E6E-3E1F-679FF5E68986}"/>
              </a:ext>
            </a:extLst>
          </p:cNvPr>
          <p:cNvSpPr txBox="1"/>
          <p:nvPr/>
        </p:nvSpPr>
        <p:spPr>
          <a:xfrm>
            <a:off x="8329808" y="741909"/>
            <a:ext cx="3569918" cy="523220"/>
          </a:xfrm>
          <a:prstGeom prst="rect">
            <a:avLst/>
          </a:prstGeom>
          <a:noFill/>
        </p:spPr>
        <p:txBody>
          <a:bodyPr wrap="square" rtlCol="0">
            <a:spAutoFit/>
          </a:bodyPr>
          <a:lstStyle/>
          <a:p>
            <a:r>
              <a:rPr lang="fr-FR" sz="2800" b="1" dirty="0">
                <a:solidFill>
                  <a:schemeClr val="bg1"/>
                </a:solidFill>
              </a:rPr>
              <a:t>La ville Da Nang</a:t>
            </a:r>
          </a:p>
        </p:txBody>
      </p:sp>
    </p:spTree>
    <p:extLst>
      <p:ext uri="{BB962C8B-B14F-4D97-AF65-F5344CB8AC3E}">
        <p14:creationId xmlns:p14="http://schemas.microsoft.com/office/powerpoint/2010/main" val="2599442672"/>
      </p:ext>
    </p:extLst>
  </p:cSld>
  <p:clrMapOvr>
    <a:masterClrMapping/>
  </p:clrMapOvr>
  <mc:AlternateContent xmlns:mc="http://schemas.openxmlformats.org/markup-compatibility/2006" xmlns:p14="http://schemas.microsoft.com/office/powerpoint/2010/main">
    <mc:Choice Requires="p14">
      <p:transition spd="slow" p14:dur="5000" advClick="0" advTm="13000">
        <p:sndAc>
          <p:stSnd loop="1">
            <p:snd r:embed="rId3" name="Như Quỳnh - Duyên Phận (Thái Thịnh)  Paris By Night 99.wav"/>
          </p:stSnd>
        </p:sndAc>
      </p:transition>
    </mc:Choice>
    <mc:Fallback xmlns="">
      <p:transition spd="slow" advClick="0" advTm="13000">
        <p:sndAc>
          <p:stSnd loop="1">
            <p:snd r:embed="rId5" name="Như Quỳnh - Duyên Phận (Thái Thịnh)  Paris By Night 99.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F9E8C-355D-CDCF-118C-A07D476B75D2}"/>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7FDA2CAF-1E86-FF9B-5953-A08AFCF7F4C3}"/>
              </a:ext>
            </a:extLst>
          </p:cNvPr>
          <p:cNvSpPr txBox="1"/>
          <p:nvPr/>
        </p:nvSpPr>
        <p:spPr>
          <a:xfrm>
            <a:off x="317326" y="474345"/>
            <a:ext cx="11874674" cy="5909310"/>
          </a:xfrm>
          <a:prstGeom prst="rect">
            <a:avLst/>
          </a:prstGeom>
          <a:noFill/>
        </p:spPr>
        <p:txBody>
          <a:bodyPr wrap="square" rtlCol="0">
            <a:spAutoFit/>
          </a:bodyPr>
          <a:lstStyle/>
          <a:p>
            <a:r>
              <a:rPr lang="fr-FR" sz="5400" b="1">
                <a:solidFill>
                  <a:schemeClr val="bg1"/>
                </a:solidFill>
              </a:rPr>
              <a:t>Da Nang ou Đà Nẵng, jadis appelée en Occident Tourane[1], est une ville située sur la Côte centrale du Sud du Vietnam. À proximité se trouvent les vestiges d'Indrapura, ancienne capitale du Royaume de Champa entre 875 et 982.</a:t>
            </a:r>
            <a:endParaRPr lang="fr-FR" sz="5400" b="1" dirty="0">
              <a:solidFill>
                <a:schemeClr val="bg1"/>
              </a:solidFill>
            </a:endParaRPr>
          </a:p>
        </p:txBody>
      </p:sp>
    </p:spTree>
    <p:extLst>
      <p:ext uri="{BB962C8B-B14F-4D97-AF65-F5344CB8AC3E}">
        <p14:creationId xmlns:p14="http://schemas.microsoft.com/office/powerpoint/2010/main" val="935565632"/>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AAE0F-356F-5407-622E-475A095E97B3}"/>
            </a:ext>
          </a:extLst>
        </p:cNvPr>
        <p:cNvGrpSpPr/>
        <p:nvPr/>
      </p:nvGrpSpPr>
      <p:grpSpPr>
        <a:xfrm>
          <a:off x="0" y="0"/>
          <a:ext cx="0" cy="0"/>
          <a:chOff x="0" y="0"/>
          <a:chExt cx="0" cy="0"/>
        </a:xfrm>
      </p:grpSpPr>
      <p:pic>
        <p:nvPicPr>
          <p:cNvPr id="3" name="Image 2" descr="Une image contenant plein air, arbre, vapeur, Véhicule terrestre&#10;&#10;Le contenu généré par l’IA peut être incorrect.">
            <a:extLst>
              <a:ext uri="{FF2B5EF4-FFF2-40B4-BE49-F238E27FC236}">
                <a16:creationId xmlns:a16="http://schemas.microsoft.com/office/drawing/2014/main" id="{8920C7C5-26F2-2059-E6C7-3A5A6C7B2D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5822" y="279000"/>
            <a:ext cx="732203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149B463-36A9-B4F8-B3EE-3008A70C1172}"/>
              </a:ext>
            </a:extLst>
          </p:cNvPr>
          <p:cNvSpPr txBox="1"/>
          <p:nvPr/>
        </p:nvSpPr>
        <p:spPr>
          <a:xfrm>
            <a:off x="670227" y="3428999"/>
            <a:ext cx="3895595" cy="954107"/>
          </a:xfrm>
          <a:prstGeom prst="rect">
            <a:avLst/>
          </a:prstGeom>
          <a:noFill/>
        </p:spPr>
        <p:txBody>
          <a:bodyPr wrap="square" rtlCol="0">
            <a:spAutoFit/>
          </a:bodyPr>
          <a:lstStyle/>
          <a:p>
            <a:r>
              <a:rPr lang="fr-FR" sz="2800" b="1">
                <a:solidFill>
                  <a:schemeClr val="bg1"/>
                </a:solidFill>
              </a:rPr>
              <a:t>La gare de Tourane en 1906.</a:t>
            </a:r>
            <a:endParaRPr lang="fr-FR" sz="2800" b="1" dirty="0">
              <a:solidFill>
                <a:schemeClr val="bg1"/>
              </a:solidFill>
            </a:endParaRPr>
          </a:p>
        </p:txBody>
      </p:sp>
    </p:spTree>
    <p:extLst>
      <p:ext uri="{BB962C8B-B14F-4D97-AF65-F5344CB8AC3E}">
        <p14:creationId xmlns:p14="http://schemas.microsoft.com/office/powerpoint/2010/main" val="3032300059"/>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F239F-949C-6BD7-ADFE-6C0510BE2E72}"/>
            </a:ext>
          </a:extLst>
        </p:cNvPr>
        <p:cNvGrpSpPr/>
        <p:nvPr/>
      </p:nvGrpSpPr>
      <p:grpSpPr>
        <a:xfrm>
          <a:off x="0" y="0"/>
          <a:ext cx="0" cy="0"/>
          <a:chOff x="0" y="0"/>
          <a:chExt cx="0" cy="0"/>
        </a:xfrm>
      </p:grpSpPr>
      <p:pic>
        <p:nvPicPr>
          <p:cNvPr id="3" name="Image 2" descr="Une image contenant plein air, nature, rive, ciel&#10;&#10;Le contenu généré par l’IA peut être incorrect.">
            <a:extLst>
              <a:ext uri="{FF2B5EF4-FFF2-40B4-BE49-F238E27FC236}">
                <a16:creationId xmlns:a16="http://schemas.microsoft.com/office/drawing/2014/main" id="{D5BB1FFB-0E63-922D-90C1-CE96D3F36D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 y="607295"/>
            <a:ext cx="11736000" cy="531176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50147AB-0E99-13FF-6CAC-5507D7C41597}"/>
              </a:ext>
            </a:extLst>
          </p:cNvPr>
          <p:cNvSpPr txBox="1"/>
          <p:nvPr/>
        </p:nvSpPr>
        <p:spPr>
          <a:xfrm>
            <a:off x="4396636" y="5919055"/>
            <a:ext cx="8154444" cy="523220"/>
          </a:xfrm>
          <a:prstGeom prst="rect">
            <a:avLst/>
          </a:prstGeom>
          <a:noFill/>
        </p:spPr>
        <p:txBody>
          <a:bodyPr wrap="square" rtlCol="0">
            <a:spAutoFit/>
          </a:bodyPr>
          <a:lstStyle/>
          <a:p>
            <a:r>
              <a:rPr lang="fr-FR" sz="2800" b="1">
                <a:solidFill>
                  <a:schemeClr val="bg1"/>
                </a:solidFill>
              </a:rPr>
              <a:t>La plage de Da Nang.</a:t>
            </a:r>
            <a:endParaRPr lang="fr-FR" sz="2800" b="1" dirty="0">
              <a:solidFill>
                <a:schemeClr val="bg1"/>
              </a:solidFill>
            </a:endParaRPr>
          </a:p>
        </p:txBody>
      </p:sp>
    </p:spTree>
    <p:extLst>
      <p:ext uri="{BB962C8B-B14F-4D97-AF65-F5344CB8AC3E}">
        <p14:creationId xmlns:p14="http://schemas.microsoft.com/office/powerpoint/2010/main" val="1939163948"/>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2D671-9D04-3BD2-3A9C-135C775CA78D}"/>
            </a:ext>
          </a:extLst>
        </p:cNvPr>
        <p:cNvGrpSpPr/>
        <p:nvPr/>
      </p:nvGrpSpPr>
      <p:grpSpPr>
        <a:xfrm>
          <a:off x="0" y="0"/>
          <a:ext cx="0" cy="0"/>
          <a:chOff x="0" y="0"/>
          <a:chExt cx="0" cy="0"/>
        </a:xfrm>
      </p:grpSpPr>
      <p:pic>
        <p:nvPicPr>
          <p:cNvPr id="3" name="Image 2" descr="Une image contenant paysage, ciel, plein air, nuage&#10;&#10;Le contenu généré par l’IA peut être incorrect.">
            <a:extLst>
              <a:ext uri="{FF2B5EF4-FFF2-40B4-BE49-F238E27FC236}">
                <a16:creationId xmlns:a16="http://schemas.microsoft.com/office/drawing/2014/main" id="{39DA5D4A-6EF3-28A1-239B-6C90A510B6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874" y="315000"/>
            <a:ext cx="10176806" cy="62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0A09980-B53E-04D9-0110-A7F995E593B7}"/>
              </a:ext>
            </a:extLst>
          </p:cNvPr>
          <p:cNvSpPr txBox="1"/>
          <p:nvPr/>
        </p:nvSpPr>
        <p:spPr>
          <a:xfrm>
            <a:off x="10609545" y="2943616"/>
            <a:ext cx="1582455" cy="2677656"/>
          </a:xfrm>
          <a:prstGeom prst="rect">
            <a:avLst/>
          </a:prstGeom>
          <a:noFill/>
        </p:spPr>
        <p:txBody>
          <a:bodyPr wrap="square" rtlCol="0">
            <a:spAutoFit/>
          </a:bodyPr>
          <a:lstStyle/>
          <a:p>
            <a:r>
              <a:rPr lang="fr-FR" sz="2800" b="1">
                <a:solidFill>
                  <a:schemeClr val="bg1"/>
                </a:solidFill>
              </a:rPr>
              <a:t>Montagnes de marbre près de Da Nang.</a:t>
            </a:r>
            <a:endParaRPr lang="fr-FR" sz="2800" b="1" dirty="0">
              <a:solidFill>
                <a:schemeClr val="bg1"/>
              </a:solidFill>
            </a:endParaRPr>
          </a:p>
        </p:txBody>
      </p:sp>
    </p:spTree>
    <p:extLst>
      <p:ext uri="{BB962C8B-B14F-4D97-AF65-F5344CB8AC3E}">
        <p14:creationId xmlns:p14="http://schemas.microsoft.com/office/powerpoint/2010/main" val="221323533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7278D-3B0F-E13A-7BE4-745CA62818BC}"/>
            </a:ext>
          </a:extLst>
        </p:cNvPr>
        <p:cNvGrpSpPr/>
        <p:nvPr/>
      </p:nvGrpSpPr>
      <p:grpSpPr>
        <a:xfrm>
          <a:off x="0" y="0"/>
          <a:ext cx="0" cy="0"/>
          <a:chOff x="0" y="0"/>
          <a:chExt cx="0" cy="0"/>
        </a:xfrm>
      </p:grpSpPr>
      <p:pic>
        <p:nvPicPr>
          <p:cNvPr id="3" name="Image 2" descr="Une image contenant logo, Marque, Graphique, Police&#10;&#10;Le contenu généré par l’IA peut être incorrect.">
            <a:extLst>
              <a:ext uri="{FF2B5EF4-FFF2-40B4-BE49-F238E27FC236}">
                <a16:creationId xmlns:a16="http://schemas.microsoft.com/office/drawing/2014/main" id="{EC991EF7-5972-D7B9-701D-B58DEA01A0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0" y="0"/>
            <a:ext cx="6858000" cy="6858000"/>
          </a:xfrm>
          <a:prstGeom prst="rect">
            <a:avLst/>
          </a:prstGeom>
        </p:spPr>
      </p:pic>
      <p:sp>
        <p:nvSpPr>
          <p:cNvPr id="4" name="ZoneTexte 3">
            <a:extLst>
              <a:ext uri="{FF2B5EF4-FFF2-40B4-BE49-F238E27FC236}">
                <a16:creationId xmlns:a16="http://schemas.microsoft.com/office/drawing/2014/main" id="{B183C24E-8BB4-D34F-3853-9A27CF172FC3}"/>
              </a:ext>
            </a:extLst>
          </p:cNvPr>
          <p:cNvSpPr txBox="1"/>
          <p:nvPr/>
        </p:nvSpPr>
        <p:spPr>
          <a:xfrm>
            <a:off x="288098" y="3724614"/>
            <a:ext cx="2480153" cy="1569660"/>
          </a:xfrm>
          <a:prstGeom prst="rect">
            <a:avLst/>
          </a:prstGeom>
          <a:noFill/>
        </p:spPr>
        <p:txBody>
          <a:bodyPr wrap="square" rtlCol="0">
            <a:spAutoFit/>
          </a:bodyPr>
          <a:lstStyle/>
          <a:p>
            <a:r>
              <a:rPr lang="fr-FR" sz="3200" b="1">
                <a:solidFill>
                  <a:srgbClr val="FFFF00"/>
                </a:solidFill>
              </a:rPr>
              <a:t> Emblème de la ville de Danang</a:t>
            </a:r>
            <a:endParaRPr lang="fr-FR" sz="3200" b="1" dirty="0">
              <a:solidFill>
                <a:srgbClr val="FFFF00"/>
              </a:solidFill>
            </a:endParaRPr>
          </a:p>
        </p:txBody>
      </p:sp>
    </p:spTree>
    <p:extLst>
      <p:ext uri="{BB962C8B-B14F-4D97-AF65-F5344CB8AC3E}">
        <p14:creationId xmlns:p14="http://schemas.microsoft.com/office/powerpoint/2010/main" val="2439911626"/>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50111-141C-67FF-381B-AB0A7A4D1CD6}"/>
            </a:ext>
          </a:extLst>
        </p:cNvPr>
        <p:cNvGrpSpPr/>
        <p:nvPr/>
      </p:nvGrpSpPr>
      <p:grpSpPr>
        <a:xfrm>
          <a:off x="0" y="0"/>
          <a:ext cx="0" cy="0"/>
          <a:chOff x="0" y="0"/>
          <a:chExt cx="0" cy="0"/>
        </a:xfrm>
      </p:grpSpPr>
      <p:pic>
        <p:nvPicPr>
          <p:cNvPr id="3" name="Image 2" descr="Une image contenant plein air, nuage, ciel, paysage&#10;&#10;Le contenu généré par l’IA peut être incorrect.">
            <a:extLst>
              <a:ext uri="{FF2B5EF4-FFF2-40B4-BE49-F238E27FC236}">
                <a16:creationId xmlns:a16="http://schemas.microsoft.com/office/drawing/2014/main" id="{7346FCFF-314C-E9B3-7ECE-2A28711411A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174474" y="391297"/>
            <a:ext cx="9540000" cy="607540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2E183A0-4E6E-4317-DB03-AF22F08DB021}"/>
              </a:ext>
            </a:extLst>
          </p:cNvPr>
          <p:cNvSpPr txBox="1"/>
          <p:nvPr/>
        </p:nvSpPr>
        <p:spPr>
          <a:xfrm>
            <a:off x="9908088" y="3131507"/>
            <a:ext cx="2283912" cy="1384995"/>
          </a:xfrm>
          <a:prstGeom prst="rect">
            <a:avLst/>
          </a:prstGeom>
          <a:noFill/>
        </p:spPr>
        <p:txBody>
          <a:bodyPr wrap="square" rtlCol="0">
            <a:spAutoFit/>
          </a:bodyPr>
          <a:lstStyle/>
          <a:p>
            <a:r>
              <a:rPr lang="fr-FR" sz="2800" b="1">
                <a:solidFill>
                  <a:schemeClr val="bg1"/>
                </a:solidFill>
              </a:rPr>
              <a:t>Pont du Dragon vu du dessus</a:t>
            </a:r>
            <a:endParaRPr lang="fr-FR" sz="2800" b="1" dirty="0">
              <a:solidFill>
                <a:schemeClr val="bg1"/>
              </a:solidFill>
            </a:endParaRPr>
          </a:p>
        </p:txBody>
      </p:sp>
    </p:spTree>
    <p:extLst>
      <p:ext uri="{BB962C8B-B14F-4D97-AF65-F5344CB8AC3E}">
        <p14:creationId xmlns:p14="http://schemas.microsoft.com/office/powerpoint/2010/main" val="35619075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46E0F-0483-907A-C6E2-47459A393387}"/>
            </a:ext>
          </a:extLst>
        </p:cNvPr>
        <p:cNvGrpSpPr/>
        <p:nvPr/>
      </p:nvGrpSpPr>
      <p:grpSpPr>
        <a:xfrm>
          <a:off x="0" y="0"/>
          <a:ext cx="0" cy="0"/>
          <a:chOff x="0" y="0"/>
          <a:chExt cx="0" cy="0"/>
        </a:xfrm>
      </p:grpSpPr>
      <p:pic>
        <p:nvPicPr>
          <p:cNvPr id="5" name="Image 4" descr="Une image contenant intérieur, sculpture, mur, fenêtre&#10;&#10;Le contenu généré par l’IA peut être incorrect.">
            <a:extLst>
              <a:ext uri="{FF2B5EF4-FFF2-40B4-BE49-F238E27FC236}">
                <a16:creationId xmlns:a16="http://schemas.microsoft.com/office/drawing/2014/main" id="{72410EF0-9D4B-5EF0-46AE-E8586C529C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EBED241A-CE3E-8EFF-EF16-A1BA04E8F732}"/>
              </a:ext>
            </a:extLst>
          </p:cNvPr>
          <p:cNvSpPr txBox="1"/>
          <p:nvPr/>
        </p:nvSpPr>
        <p:spPr>
          <a:xfrm>
            <a:off x="955110" y="5996836"/>
            <a:ext cx="6093912" cy="523220"/>
          </a:xfrm>
          <a:prstGeom prst="rect">
            <a:avLst/>
          </a:prstGeom>
          <a:noFill/>
        </p:spPr>
        <p:txBody>
          <a:bodyPr wrap="square">
            <a:spAutoFit/>
          </a:bodyPr>
          <a:lstStyle/>
          <a:p>
            <a:r>
              <a:rPr lang="fr-FR" sz="2800" b="1" dirty="0">
                <a:solidFill>
                  <a:schemeClr val="bg1"/>
                </a:solidFill>
              </a:rPr>
              <a:t>Musée de la sculpture Cham</a:t>
            </a:r>
          </a:p>
        </p:txBody>
      </p:sp>
    </p:spTree>
    <p:extLst>
      <p:ext uri="{BB962C8B-B14F-4D97-AF65-F5344CB8AC3E}">
        <p14:creationId xmlns:p14="http://schemas.microsoft.com/office/powerpoint/2010/main" val="3947756023"/>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2F2A5-457A-A6C8-36DA-A48193F8A433}"/>
            </a:ext>
          </a:extLst>
        </p:cNvPr>
        <p:cNvGrpSpPr/>
        <p:nvPr/>
      </p:nvGrpSpPr>
      <p:grpSpPr>
        <a:xfrm>
          <a:off x="0" y="0"/>
          <a:ext cx="0" cy="0"/>
          <a:chOff x="0" y="0"/>
          <a:chExt cx="0" cy="0"/>
        </a:xfrm>
      </p:grpSpPr>
      <p:pic>
        <p:nvPicPr>
          <p:cNvPr id="3" name="Image 2" descr="Une image contenant nature, plein air, paysage, ciel&#10;&#10;Le contenu généré par l’IA peut être incorrect.">
            <a:extLst>
              <a:ext uri="{FF2B5EF4-FFF2-40B4-BE49-F238E27FC236}">
                <a16:creationId xmlns:a16="http://schemas.microsoft.com/office/drawing/2014/main" id="{753E439D-41A0-5668-DB44-E5D0911DB10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71338" y="279000"/>
            <a:ext cx="943964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8807D02-D134-2829-B1B4-5534CFDC8B3D}"/>
              </a:ext>
            </a:extLst>
          </p:cNvPr>
          <p:cNvSpPr txBox="1"/>
          <p:nvPr/>
        </p:nvSpPr>
        <p:spPr>
          <a:xfrm>
            <a:off x="417069" y="3153427"/>
            <a:ext cx="2029217" cy="1384995"/>
          </a:xfrm>
          <a:prstGeom prst="rect">
            <a:avLst/>
          </a:prstGeom>
          <a:noFill/>
        </p:spPr>
        <p:txBody>
          <a:bodyPr wrap="square" rtlCol="0">
            <a:spAutoFit/>
          </a:bodyPr>
          <a:lstStyle/>
          <a:p>
            <a:r>
              <a:rPr lang="fr-FR" sz="2800" b="1">
                <a:solidFill>
                  <a:srgbClr val="FFFF00"/>
                </a:solidFill>
              </a:rPr>
              <a:t>. La péninsule de Son Tra</a:t>
            </a:r>
            <a:endParaRPr lang="fr-FR" sz="2800" b="1" dirty="0">
              <a:solidFill>
                <a:srgbClr val="FFFF00"/>
              </a:solidFill>
            </a:endParaRPr>
          </a:p>
        </p:txBody>
      </p:sp>
    </p:spTree>
    <p:extLst>
      <p:ext uri="{BB962C8B-B14F-4D97-AF65-F5344CB8AC3E}">
        <p14:creationId xmlns:p14="http://schemas.microsoft.com/office/powerpoint/2010/main" val="1210736094"/>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A19C4-CEC1-51C1-6725-08469F3E86F3}"/>
            </a:ext>
          </a:extLst>
        </p:cNvPr>
        <p:cNvGrpSpPr/>
        <p:nvPr/>
      </p:nvGrpSpPr>
      <p:grpSpPr>
        <a:xfrm>
          <a:off x="0" y="0"/>
          <a:ext cx="0" cy="0"/>
          <a:chOff x="0" y="0"/>
          <a:chExt cx="0" cy="0"/>
        </a:xfrm>
      </p:grpSpPr>
      <p:pic>
        <p:nvPicPr>
          <p:cNvPr id="3" name="Image 2" descr="Une image contenant paysage, plein air, nuage, ciel&#10;&#10;Le contenu généré par l’IA peut être incorrect.">
            <a:extLst>
              <a:ext uri="{FF2B5EF4-FFF2-40B4-BE49-F238E27FC236}">
                <a16:creationId xmlns:a16="http://schemas.microsoft.com/office/drawing/2014/main" id="{C1BEE238-FF65-A3C2-7070-70A8CC39843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6758" y="279000"/>
            <a:ext cx="943964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F07F18C-D3F1-7B10-3CE4-9C78EA043486}"/>
              </a:ext>
            </a:extLst>
          </p:cNvPr>
          <p:cNvSpPr txBox="1"/>
          <p:nvPr/>
        </p:nvSpPr>
        <p:spPr>
          <a:xfrm>
            <a:off x="9895562" y="2768252"/>
            <a:ext cx="2296438" cy="523220"/>
          </a:xfrm>
          <a:prstGeom prst="rect">
            <a:avLst/>
          </a:prstGeom>
          <a:noFill/>
        </p:spPr>
        <p:txBody>
          <a:bodyPr wrap="square" rtlCol="0">
            <a:spAutoFit/>
          </a:bodyPr>
          <a:lstStyle/>
          <a:p>
            <a:r>
              <a:rPr lang="fr-FR" sz="2800" b="1">
                <a:solidFill>
                  <a:schemeClr val="bg1"/>
                </a:solidFill>
              </a:rPr>
              <a:t>. Ba Na Hills</a:t>
            </a:r>
            <a:endParaRPr lang="fr-FR" sz="2800" b="1" dirty="0">
              <a:solidFill>
                <a:schemeClr val="bg1"/>
              </a:solidFill>
            </a:endParaRPr>
          </a:p>
        </p:txBody>
      </p:sp>
    </p:spTree>
    <p:extLst>
      <p:ext uri="{BB962C8B-B14F-4D97-AF65-F5344CB8AC3E}">
        <p14:creationId xmlns:p14="http://schemas.microsoft.com/office/powerpoint/2010/main" val="1252607562"/>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DE2CD-9F30-C900-2F72-DCBBE689B836}"/>
            </a:ext>
          </a:extLst>
        </p:cNvPr>
        <p:cNvGrpSpPr/>
        <p:nvPr/>
      </p:nvGrpSpPr>
      <p:grpSpPr>
        <a:xfrm>
          <a:off x="0" y="0"/>
          <a:ext cx="0" cy="0"/>
          <a:chOff x="0" y="0"/>
          <a:chExt cx="0" cy="0"/>
        </a:xfrm>
      </p:grpSpPr>
      <p:pic>
        <p:nvPicPr>
          <p:cNvPr id="3" name="Image 2" descr="Une image contenant nature, grotte, personnes, montagne&#10;&#10;Le contenu généré par l’IA peut être incorrect.">
            <a:extLst>
              <a:ext uri="{FF2B5EF4-FFF2-40B4-BE49-F238E27FC236}">
                <a16:creationId xmlns:a16="http://schemas.microsoft.com/office/drawing/2014/main" id="{6353FAAD-00F3-C118-EE15-DD8F0508F1D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53747" y="321957"/>
            <a:ext cx="10484506" cy="590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F1CE7D0-DC3F-B844-B6E0-6E4CDD13194D}"/>
              </a:ext>
            </a:extLst>
          </p:cNvPr>
          <p:cNvSpPr txBox="1"/>
          <p:nvPr/>
        </p:nvSpPr>
        <p:spPr>
          <a:xfrm>
            <a:off x="3645074" y="6225957"/>
            <a:ext cx="7553194" cy="523220"/>
          </a:xfrm>
          <a:prstGeom prst="rect">
            <a:avLst/>
          </a:prstGeom>
          <a:noFill/>
        </p:spPr>
        <p:txBody>
          <a:bodyPr wrap="square" rtlCol="0">
            <a:spAutoFit/>
          </a:bodyPr>
          <a:lstStyle/>
          <a:p>
            <a:r>
              <a:rPr lang="fr-FR" sz="2800" b="1">
                <a:solidFill>
                  <a:schemeClr val="bg1"/>
                </a:solidFill>
              </a:rPr>
              <a:t> Les montagnes de Marbre</a:t>
            </a:r>
            <a:endParaRPr lang="fr-FR" sz="2800" b="1" dirty="0">
              <a:solidFill>
                <a:schemeClr val="bg1"/>
              </a:solidFill>
            </a:endParaRPr>
          </a:p>
        </p:txBody>
      </p:sp>
    </p:spTree>
    <p:extLst>
      <p:ext uri="{BB962C8B-B14F-4D97-AF65-F5344CB8AC3E}">
        <p14:creationId xmlns:p14="http://schemas.microsoft.com/office/powerpoint/2010/main" val="205750674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547ED-BC20-C93D-AC57-7995EE5BB217}"/>
            </a:ext>
          </a:extLst>
        </p:cNvPr>
        <p:cNvGrpSpPr/>
        <p:nvPr/>
      </p:nvGrpSpPr>
      <p:grpSpPr>
        <a:xfrm>
          <a:off x="0" y="0"/>
          <a:ext cx="0" cy="0"/>
          <a:chOff x="0" y="0"/>
          <a:chExt cx="0" cy="0"/>
        </a:xfrm>
      </p:grpSpPr>
      <p:pic>
        <p:nvPicPr>
          <p:cNvPr id="5" name="Image 4" descr="Une image contenant intérieur, mur, décoration d’intérieur, sol&#10;&#10;Le contenu généré par l’IA peut être incorrect.">
            <a:extLst>
              <a:ext uri="{FF2B5EF4-FFF2-40B4-BE49-F238E27FC236}">
                <a16:creationId xmlns:a16="http://schemas.microsoft.com/office/drawing/2014/main" id="{F3613B3E-1E76-756F-9C5A-190441FD0FC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71359" y="279000"/>
            <a:ext cx="982756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F29DEB46-9B1B-C407-5A92-758B76E80C5E}"/>
              </a:ext>
            </a:extLst>
          </p:cNvPr>
          <p:cNvSpPr txBox="1"/>
          <p:nvPr/>
        </p:nvSpPr>
        <p:spPr>
          <a:xfrm>
            <a:off x="255293" y="2815224"/>
            <a:ext cx="1716066" cy="2246769"/>
          </a:xfrm>
          <a:prstGeom prst="rect">
            <a:avLst/>
          </a:prstGeom>
          <a:noFill/>
        </p:spPr>
        <p:txBody>
          <a:bodyPr wrap="square" rtlCol="0">
            <a:spAutoFit/>
          </a:bodyPr>
          <a:lstStyle/>
          <a:p>
            <a:r>
              <a:rPr lang="fr-FR" sz="2800" b="1">
                <a:solidFill>
                  <a:schemeClr val="bg1"/>
                </a:solidFill>
              </a:rPr>
              <a:t>. Le musée de la sculpture Cham</a:t>
            </a:r>
            <a:endParaRPr lang="fr-FR" sz="2800" b="1" dirty="0">
              <a:solidFill>
                <a:schemeClr val="bg1"/>
              </a:solidFill>
            </a:endParaRPr>
          </a:p>
        </p:txBody>
      </p:sp>
    </p:spTree>
    <p:extLst>
      <p:ext uri="{BB962C8B-B14F-4D97-AF65-F5344CB8AC3E}">
        <p14:creationId xmlns:p14="http://schemas.microsoft.com/office/powerpoint/2010/main" val="33469553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7D99A-2CE8-3224-7AA1-123E0EBEBA6A}"/>
            </a:ext>
          </a:extLst>
        </p:cNvPr>
        <p:cNvGrpSpPr/>
        <p:nvPr/>
      </p:nvGrpSpPr>
      <p:grpSpPr>
        <a:xfrm>
          <a:off x="0" y="0"/>
          <a:ext cx="0" cy="0"/>
          <a:chOff x="0" y="0"/>
          <a:chExt cx="0" cy="0"/>
        </a:xfrm>
      </p:grpSpPr>
      <p:pic>
        <p:nvPicPr>
          <p:cNvPr id="3" name="Image 2" descr="Une image contenant bâtiment, plein air, ciel, feu d’artifice&#10;&#10;Le contenu généré par l’IA peut être incorrect.">
            <a:extLst>
              <a:ext uri="{FF2B5EF4-FFF2-40B4-BE49-F238E27FC236}">
                <a16:creationId xmlns:a16="http://schemas.microsoft.com/office/drawing/2014/main" id="{A844210C-0C04-7C64-B6C4-87284EA3F62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0000" y="631369"/>
            <a:ext cx="11772000" cy="5595262"/>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C59A4A-E032-2838-8420-717A69109B44}"/>
              </a:ext>
            </a:extLst>
          </p:cNvPr>
          <p:cNvSpPr txBox="1"/>
          <p:nvPr/>
        </p:nvSpPr>
        <p:spPr>
          <a:xfrm>
            <a:off x="3093927" y="6334780"/>
            <a:ext cx="9419573" cy="523220"/>
          </a:xfrm>
          <a:prstGeom prst="rect">
            <a:avLst/>
          </a:prstGeom>
          <a:noFill/>
        </p:spPr>
        <p:txBody>
          <a:bodyPr wrap="square" rtlCol="0">
            <a:spAutoFit/>
          </a:bodyPr>
          <a:lstStyle/>
          <a:p>
            <a:r>
              <a:rPr lang="fr-FR" sz="2800" b="1">
                <a:solidFill>
                  <a:srgbClr val="FFFF00"/>
                </a:solidFill>
              </a:rPr>
              <a:t> Les ponts magnifiques de Da Nang</a:t>
            </a:r>
            <a:endParaRPr lang="fr-FR" sz="2800" b="1" dirty="0">
              <a:solidFill>
                <a:srgbClr val="FFFF00"/>
              </a:solidFill>
            </a:endParaRPr>
          </a:p>
        </p:txBody>
      </p:sp>
    </p:spTree>
    <p:extLst>
      <p:ext uri="{BB962C8B-B14F-4D97-AF65-F5344CB8AC3E}">
        <p14:creationId xmlns:p14="http://schemas.microsoft.com/office/powerpoint/2010/main" val="44407027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5BE09-B463-2D1F-F53F-684AEDF28407}"/>
            </a:ext>
          </a:extLst>
        </p:cNvPr>
        <p:cNvGrpSpPr/>
        <p:nvPr/>
      </p:nvGrpSpPr>
      <p:grpSpPr>
        <a:xfrm>
          <a:off x="0" y="0"/>
          <a:ext cx="0" cy="0"/>
          <a:chOff x="0" y="0"/>
          <a:chExt cx="0" cy="0"/>
        </a:xfrm>
      </p:grpSpPr>
      <p:pic>
        <p:nvPicPr>
          <p:cNvPr id="3" name="Image 2" descr="Une image contenant plein air, Roue de vélo, ciel, bâtiment&#10;&#10;Le contenu généré par l’IA peut être incorrect.">
            <a:extLst>
              <a:ext uri="{FF2B5EF4-FFF2-40B4-BE49-F238E27FC236}">
                <a16:creationId xmlns:a16="http://schemas.microsoft.com/office/drawing/2014/main" id="{4B7DD674-60B4-8BD7-F82A-440EEB47D6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498" y="279000"/>
            <a:ext cx="839692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1F1C9B9-F022-A462-4940-AF28120CC04C}"/>
              </a:ext>
            </a:extLst>
          </p:cNvPr>
          <p:cNvSpPr txBox="1"/>
          <p:nvPr/>
        </p:nvSpPr>
        <p:spPr>
          <a:xfrm>
            <a:off x="8773421" y="3244241"/>
            <a:ext cx="2938415" cy="954107"/>
          </a:xfrm>
          <a:prstGeom prst="rect">
            <a:avLst/>
          </a:prstGeom>
          <a:noFill/>
        </p:spPr>
        <p:txBody>
          <a:bodyPr wrap="square" rtlCol="0">
            <a:spAutoFit/>
          </a:bodyPr>
          <a:lstStyle/>
          <a:p>
            <a:r>
              <a:rPr lang="fr-FR" sz="2800" b="1">
                <a:solidFill>
                  <a:srgbClr val="FFFF00"/>
                </a:solidFill>
              </a:rPr>
              <a:t> Vieille ville de Hoi An</a:t>
            </a:r>
            <a:endParaRPr lang="fr-FR" sz="2800" b="1" dirty="0">
              <a:solidFill>
                <a:srgbClr val="FFFF00"/>
              </a:solidFill>
            </a:endParaRPr>
          </a:p>
        </p:txBody>
      </p:sp>
    </p:spTree>
    <p:extLst>
      <p:ext uri="{BB962C8B-B14F-4D97-AF65-F5344CB8AC3E}">
        <p14:creationId xmlns:p14="http://schemas.microsoft.com/office/powerpoint/2010/main" val="2520209853"/>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ABB7E-4525-2551-9DF0-1E95F88E329A}"/>
            </a:ext>
          </a:extLst>
        </p:cNvPr>
        <p:cNvGrpSpPr/>
        <p:nvPr/>
      </p:nvGrpSpPr>
      <p:grpSpPr>
        <a:xfrm>
          <a:off x="0" y="0"/>
          <a:ext cx="0" cy="0"/>
          <a:chOff x="0" y="0"/>
          <a:chExt cx="0" cy="0"/>
        </a:xfrm>
      </p:grpSpPr>
      <p:pic>
        <p:nvPicPr>
          <p:cNvPr id="3" name="Image 2" descr="Une image contenant plein air, eau, ciel, paysage&#10;&#10;Le contenu généré par l’IA peut être incorrect.">
            <a:extLst>
              <a:ext uri="{FF2B5EF4-FFF2-40B4-BE49-F238E27FC236}">
                <a16:creationId xmlns:a16="http://schemas.microsoft.com/office/drawing/2014/main" id="{F93B2058-D326-F916-B5C6-B443D35A8C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86153" y="279000"/>
            <a:ext cx="889183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51E87D1-BFC2-C41A-F876-6B23C3921045}"/>
              </a:ext>
            </a:extLst>
          </p:cNvPr>
          <p:cNvSpPr txBox="1"/>
          <p:nvPr/>
        </p:nvSpPr>
        <p:spPr>
          <a:xfrm>
            <a:off x="162838" y="3219189"/>
            <a:ext cx="2823315" cy="523220"/>
          </a:xfrm>
          <a:prstGeom prst="rect">
            <a:avLst/>
          </a:prstGeom>
          <a:noFill/>
        </p:spPr>
        <p:txBody>
          <a:bodyPr wrap="square" rtlCol="0">
            <a:spAutoFit/>
          </a:bodyPr>
          <a:lstStyle/>
          <a:p>
            <a:r>
              <a:rPr lang="fr-FR" sz="2800" b="1" dirty="0">
                <a:solidFill>
                  <a:schemeClr val="bg1"/>
                </a:solidFill>
              </a:rPr>
              <a:t> </a:t>
            </a:r>
            <a:r>
              <a:rPr lang="fr-FR" sz="2800" b="1" dirty="0">
                <a:solidFill>
                  <a:srgbClr val="FFFF00"/>
                </a:solidFill>
              </a:rPr>
              <a:t>Les îles Cham</a:t>
            </a:r>
          </a:p>
        </p:txBody>
      </p:sp>
    </p:spTree>
    <p:extLst>
      <p:ext uri="{BB962C8B-B14F-4D97-AF65-F5344CB8AC3E}">
        <p14:creationId xmlns:p14="http://schemas.microsoft.com/office/powerpoint/2010/main" val="346971811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770F2-3649-252C-850B-58E67C9CC5F7}"/>
            </a:ext>
          </a:extLst>
        </p:cNvPr>
        <p:cNvGrpSpPr/>
        <p:nvPr/>
      </p:nvGrpSpPr>
      <p:grpSpPr>
        <a:xfrm>
          <a:off x="0" y="0"/>
          <a:ext cx="0" cy="0"/>
          <a:chOff x="0" y="0"/>
          <a:chExt cx="0" cy="0"/>
        </a:xfrm>
      </p:grpSpPr>
      <p:pic>
        <p:nvPicPr>
          <p:cNvPr id="3" name="Image 2" descr="Une image contenant herbe, plein air, ciel, lieu de culte&#10;&#10;Le contenu généré par l’IA peut être incorrect.">
            <a:extLst>
              <a:ext uri="{FF2B5EF4-FFF2-40B4-BE49-F238E27FC236}">
                <a16:creationId xmlns:a16="http://schemas.microsoft.com/office/drawing/2014/main" id="{F4C29415-2C57-545C-33DD-758D0B5B10C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9395" y="279000"/>
            <a:ext cx="1030395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7CA187F-19AC-AE40-7C85-0A9D2124FCD4}"/>
              </a:ext>
            </a:extLst>
          </p:cNvPr>
          <p:cNvSpPr txBox="1"/>
          <p:nvPr/>
        </p:nvSpPr>
        <p:spPr>
          <a:xfrm>
            <a:off x="10759858" y="2530258"/>
            <a:ext cx="1432142" cy="1815882"/>
          </a:xfrm>
          <a:prstGeom prst="rect">
            <a:avLst/>
          </a:prstGeom>
          <a:noFill/>
        </p:spPr>
        <p:txBody>
          <a:bodyPr wrap="square" rtlCol="0">
            <a:spAutoFit/>
          </a:bodyPr>
          <a:lstStyle/>
          <a:p>
            <a:r>
              <a:rPr lang="fr-FR" sz="2800" b="1">
                <a:solidFill>
                  <a:srgbClr val="FFFF00"/>
                </a:solidFill>
              </a:rPr>
              <a:t>. Le sanctuaire de My Son</a:t>
            </a:r>
            <a:endParaRPr lang="fr-FR" sz="2800" b="1" dirty="0">
              <a:solidFill>
                <a:srgbClr val="FFFF00"/>
              </a:solidFill>
            </a:endParaRPr>
          </a:p>
        </p:txBody>
      </p:sp>
    </p:spTree>
    <p:extLst>
      <p:ext uri="{BB962C8B-B14F-4D97-AF65-F5344CB8AC3E}">
        <p14:creationId xmlns:p14="http://schemas.microsoft.com/office/powerpoint/2010/main" val="150113294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6A0D1-89E5-D2F3-8D1C-AD666E20E157}"/>
            </a:ext>
          </a:extLst>
        </p:cNvPr>
        <p:cNvGrpSpPr/>
        <p:nvPr/>
      </p:nvGrpSpPr>
      <p:grpSpPr>
        <a:xfrm>
          <a:off x="0" y="0"/>
          <a:ext cx="0" cy="0"/>
          <a:chOff x="0" y="0"/>
          <a:chExt cx="0" cy="0"/>
        </a:xfrm>
      </p:grpSpPr>
      <p:pic>
        <p:nvPicPr>
          <p:cNvPr id="3" name="Image 2" descr="Une image contenant plein air, paysage, herbe, montagne&#10;&#10;Le contenu généré par l’IA peut être incorrect.">
            <a:extLst>
              <a:ext uri="{FF2B5EF4-FFF2-40B4-BE49-F238E27FC236}">
                <a16:creationId xmlns:a16="http://schemas.microsoft.com/office/drawing/2014/main" id="{723BE949-319A-418E-5993-5BBFA883C3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88427" y="279000"/>
            <a:ext cx="955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86A6A5F-2D0E-51B8-6630-ABEAFF6D5809}"/>
              </a:ext>
            </a:extLst>
          </p:cNvPr>
          <p:cNvSpPr txBox="1"/>
          <p:nvPr/>
        </p:nvSpPr>
        <p:spPr>
          <a:xfrm>
            <a:off x="158794" y="3115849"/>
            <a:ext cx="2229633" cy="1384995"/>
          </a:xfrm>
          <a:prstGeom prst="rect">
            <a:avLst/>
          </a:prstGeom>
          <a:noFill/>
        </p:spPr>
        <p:txBody>
          <a:bodyPr wrap="square" rtlCol="0">
            <a:spAutoFit/>
          </a:bodyPr>
          <a:lstStyle/>
          <a:p>
            <a:r>
              <a:rPr lang="fr-FR" sz="2800" b="1">
                <a:solidFill>
                  <a:srgbClr val="FFFF00"/>
                </a:solidFill>
              </a:rPr>
              <a:t>. Le col de Hai Van ̣̣(col des Nuages)</a:t>
            </a:r>
            <a:endParaRPr lang="fr-FR" sz="2800" b="1" dirty="0">
              <a:solidFill>
                <a:srgbClr val="FFFF00"/>
              </a:solidFill>
            </a:endParaRPr>
          </a:p>
        </p:txBody>
      </p:sp>
    </p:spTree>
    <p:extLst>
      <p:ext uri="{BB962C8B-B14F-4D97-AF65-F5344CB8AC3E}">
        <p14:creationId xmlns:p14="http://schemas.microsoft.com/office/powerpoint/2010/main" val="1682087631"/>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CEEF2-D61B-4011-2EA5-8D61C1E7FA0E}"/>
            </a:ext>
          </a:extLst>
        </p:cNvPr>
        <p:cNvGrpSpPr/>
        <p:nvPr/>
      </p:nvGrpSpPr>
      <p:grpSpPr>
        <a:xfrm>
          <a:off x="0" y="0"/>
          <a:ext cx="0" cy="0"/>
          <a:chOff x="0" y="0"/>
          <a:chExt cx="0" cy="0"/>
        </a:xfrm>
      </p:grpSpPr>
      <p:pic>
        <p:nvPicPr>
          <p:cNvPr id="3" name="Image 2" descr="Une image contenant Attraction touristique, ciel, manège, plein air&#10;&#10;Le contenu généré par l’IA peut être incorrect.">
            <a:extLst>
              <a:ext uri="{FF2B5EF4-FFF2-40B4-BE49-F238E27FC236}">
                <a16:creationId xmlns:a16="http://schemas.microsoft.com/office/drawing/2014/main" id="{4E93FB8D-9FBA-395D-FF2B-56711027B7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4345" y="279000"/>
            <a:ext cx="943965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1B0B1AA-658F-2E45-CA80-3F662FD1CDB0}"/>
              </a:ext>
            </a:extLst>
          </p:cNvPr>
          <p:cNvSpPr txBox="1"/>
          <p:nvPr/>
        </p:nvSpPr>
        <p:spPr>
          <a:xfrm>
            <a:off x="9845458" y="2880986"/>
            <a:ext cx="2346542" cy="1815882"/>
          </a:xfrm>
          <a:prstGeom prst="rect">
            <a:avLst/>
          </a:prstGeom>
          <a:noFill/>
        </p:spPr>
        <p:txBody>
          <a:bodyPr wrap="square" rtlCol="0">
            <a:spAutoFit/>
          </a:bodyPr>
          <a:lstStyle/>
          <a:p>
            <a:r>
              <a:rPr lang="fr-FR" sz="2800" b="1">
                <a:solidFill>
                  <a:srgbClr val="FFFF00"/>
                </a:solidFill>
              </a:rPr>
              <a:t>Sources d’eau thermale de Than Tai</a:t>
            </a:r>
            <a:endParaRPr lang="fr-FR" sz="2800" b="1" dirty="0">
              <a:solidFill>
                <a:srgbClr val="FFFF00"/>
              </a:solidFill>
            </a:endParaRPr>
          </a:p>
        </p:txBody>
      </p:sp>
    </p:spTree>
    <p:extLst>
      <p:ext uri="{BB962C8B-B14F-4D97-AF65-F5344CB8AC3E}">
        <p14:creationId xmlns:p14="http://schemas.microsoft.com/office/powerpoint/2010/main" val="2624152395"/>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B5B65-2206-CBBA-3256-2BA19275331C}"/>
            </a:ext>
          </a:extLst>
        </p:cNvPr>
        <p:cNvGrpSpPr/>
        <p:nvPr/>
      </p:nvGrpSpPr>
      <p:grpSpPr>
        <a:xfrm>
          <a:off x="0" y="0"/>
          <a:ext cx="0" cy="0"/>
          <a:chOff x="0" y="0"/>
          <a:chExt cx="0" cy="0"/>
        </a:xfrm>
      </p:grpSpPr>
      <p:pic>
        <p:nvPicPr>
          <p:cNvPr id="3" name="Image 2" descr="Une image contenant fruit de mer, nourriture, légume, crustacé&#10;&#10;Le contenu généré par l’IA peut être incorrect.">
            <a:extLst>
              <a:ext uri="{FF2B5EF4-FFF2-40B4-BE49-F238E27FC236}">
                <a16:creationId xmlns:a16="http://schemas.microsoft.com/office/drawing/2014/main" id="{BEFA1613-25F6-0F1B-34D0-184AEF915C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320" y="390850"/>
            <a:ext cx="5588034" cy="334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6" name="Image 5" descr="Une image contenant Cuisine, nourriture, plat, ingrédient&#10;&#10;Le contenu généré par l’IA peut être incorrect.">
            <a:extLst>
              <a:ext uri="{FF2B5EF4-FFF2-40B4-BE49-F238E27FC236}">
                <a16:creationId xmlns:a16="http://schemas.microsoft.com/office/drawing/2014/main" id="{64C96D21-3BD4-AA70-C3D9-AF8E853D94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79680" y="2964494"/>
            <a:ext cx="5346000" cy="35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A775B9B6-A696-EB26-6F2B-B59AE23CC218}"/>
              </a:ext>
            </a:extLst>
          </p:cNvPr>
          <p:cNvSpPr txBox="1"/>
          <p:nvPr/>
        </p:nvSpPr>
        <p:spPr>
          <a:xfrm>
            <a:off x="507966" y="3792387"/>
            <a:ext cx="5588034" cy="954107"/>
          </a:xfrm>
          <a:prstGeom prst="rect">
            <a:avLst/>
          </a:prstGeom>
          <a:noFill/>
        </p:spPr>
        <p:txBody>
          <a:bodyPr wrap="square" rtlCol="0">
            <a:spAutoFit/>
          </a:bodyPr>
          <a:lstStyle/>
          <a:p>
            <a:r>
              <a:rPr lang="fr-FR" sz="2800" b="1" dirty="0">
                <a:solidFill>
                  <a:srgbClr val="FFFF00"/>
                </a:solidFill>
              </a:rPr>
              <a:t>Régal de la riche et variée cuisine de Da Nang</a:t>
            </a:r>
          </a:p>
        </p:txBody>
      </p:sp>
    </p:spTree>
    <p:extLst>
      <p:ext uri="{BB962C8B-B14F-4D97-AF65-F5344CB8AC3E}">
        <p14:creationId xmlns:p14="http://schemas.microsoft.com/office/powerpoint/2010/main" val="1030196900"/>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F2D7D-51B6-4C86-3AD1-5046617E7EED}"/>
            </a:ext>
          </a:extLst>
        </p:cNvPr>
        <p:cNvGrpSpPr/>
        <p:nvPr/>
      </p:nvGrpSpPr>
      <p:grpSpPr>
        <a:xfrm>
          <a:off x="0" y="0"/>
          <a:ext cx="0" cy="0"/>
          <a:chOff x="0" y="0"/>
          <a:chExt cx="0" cy="0"/>
        </a:xfrm>
      </p:grpSpPr>
      <p:pic>
        <p:nvPicPr>
          <p:cNvPr id="3" name="Image 2" descr="Une image contenant ciel, eau, plein air, nuage&#10;&#10;Le contenu généré par l’IA peut être incorrect.">
            <a:extLst>
              <a:ext uri="{FF2B5EF4-FFF2-40B4-BE49-F238E27FC236}">
                <a16:creationId xmlns:a16="http://schemas.microsoft.com/office/drawing/2014/main" id="{6D1B253C-1A70-7079-8E90-C206920643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6780" y="585000"/>
            <a:ext cx="10113322" cy="56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A700A5C-BE09-CDDE-9F65-86DED3F7E3B6}"/>
              </a:ext>
            </a:extLst>
          </p:cNvPr>
          <p:cNvSpPr txBox="1"/>
          <p:nvPr/>
        </p:nvSpPr>
        <p:spPr>
          <a:xfrm>
            <a:off x="10434181" y="2317315"/>
            <a:ext cx="1757819" cy="2246769"/>
          </a:xfrm>
          <a:prstGeom prst="rect">
            <a:avLst/>
          </a:prstGeom>
          <a:noFill/>
        </p:spPr>
        <p:txBody>
          <a:bodyPr wrap="square" rtlCol="0">
            <a:spAutoFit/>
          </a:bodyPr>
          <a:lstStyle/>
          <a:p>
            <a:r>
              <a:rPr lang="fr-FR" sz="2800" b="1">
                <a:solidFill>
                  <a:srgbClr val="FFFF00"/>
                </a:solidFill>
              </a:rPr>
              <a:t>. Croisière sur la rivière Han</a:t>
            </a:r>
            <a:endParaRPr lang="fr-FR" sz="2800" b="1" dirty="0">
              <a:solidFill>
                <a:srgbClr val="FFFF00"/>
              </a:solidFill>
            </a:endParaRPr>
          </a:p>
        </p:txBody>
      </p:sp>
    </p:spTree>
    <p:extLst>
      <p:ext uri="{BB962C8B-B14F-4D97-AF65-F5344CB8AC3E}">
        <p14:creationId xmlns:p14="http://schemas.microsoft.com/office/powerpoint/2010/main" val="3074474812"/>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AFB5F-C8FA-000D-8578-8CDF126B8980}"/>
            </a:ext>
          </a:extLst>
        </p:cNvPr>
        <p:cNvGrpSpPr/>
        <p:nvPr/>
      </p:nvGrpSpPr>
      <p:grpSpPr>
        <a:xfrm>
          <a:off x="0" y="0"/>
          <a:ext cx="0" cy="0"/>
          <a:chOff x="0" y="0"/>
          <a:chExt cx="0" cy="0"/>
        </a:xfrm>
      </p:grpSpPr>
      <p:pic>
        <p:nvPicPr>
          <p:cNvPr id="3" name="Image 2" descr="Une image contenant nuit, personnes, léger, œil de poisson&#10;&#10;Le contenu généré par l’IA peut être incorrect.">
            <a:extLst>
              <a:ext uri="{FF2B5EF4-FFF2-40B4-BE49-F238E27FC236}">
                <a16:creationId xmlns:a16="http://schemas.microsoft.com/office/drawing/2014/main" id="{CD835BC4-9E7E-B73C-1E64-9A04816B9D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48370"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23A0D417-D251-AE31-2279-AF7377A872B5}"/>
              </a:ext>
            </a:extLst>
          </p:cNvPr>
          <p:cNvSpPr txBox="1"/>
          <p:nvPr/>
        </p:nvSpPr>
        <p:spPr>
          <a:xfrm>
            <a:off x="240995" y="977030"/>
            <a:ext cx="2016691" cy="5262979"/>
          </a:xfrm>
          <a:prstGeom prst="rect">
            <a:avLst/>
          </a:prstGeom>
          <a:noFill/>
        </p:spPr>
        <p:txBody>
          <a:bodyPr wrap="square" rtlCol="0">
            <a:spAutoFit/>
          </a:bodyPr>
          <a:lstStyle/>
          <a:p>
            <a:r>
              <a:rPr lang="fr-FR" sz="2800" b="1">
                <a:solidFill>
                  <a:srgbClr val="FFFF00"/>
                </a:solidFill>
              </a:rPr>
              <a:t>Buvez un verre dans l’un des nombreux bars ou clubs de la ville. Outre ses nombreux lieux de divertissement, </a:t>
            </a:r>
            <a:endParaRPr lang="fr-FR" sz="2800" b="1" dirty="0">
              <a:solidFill>
                <a:srgbClr val="FFFF00"/>
              </a:solidFill>
            </a:endParaRPr>
          </a:p>
        </p:txBody>
      </p:sp>
    </p:spTree>
    <p:extLst>
      <p:ext uri="{BB962C8B-B14F-4D97-AF65-F5344CB8AC3E}">
        <p14:creationId xmlns:p14="http://schemas.microsoft.com/office/powerpoint/2010/main" val="3898273656"/>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73073-C1AA-4232-619B-36B687102402}"/>
            </a:ext>
          </a:extLst>
        </p:cNvPr>
        <p:cNvGrpSpPr/>
        <p:nvPr/>
      </p:nvGrpSpPr>
      <p:grpSpPr>
        <a:xfrm>
          <a:off x="0" y="0"/>
          <a:ext cx="0" cy="0"/>
          <a:chOff x="0" y="0"/>
          <a:chExt cx="0" cy="0"/>
        </a:xfrm>
      </p:grpSpPr>
      <p:pic>
        <p:nvPicPr>
          <p:cNvPr id="3" name="Image 2" descr="Une image contenant plein air, ciel, arbre, palmier&#10;&#10;Le contenu généré par l’IA peut être incorrect.">
            <a:extLst>
              <a:ext uri="{FF2B5EF4-FFF2-40B4-BE49-F238E27FC236}">
                <a16:creationId xmlns:a16="http://schemas.microsoft.com/office/drawing/2014/main" id="{21ACB851-7BFF-C11C-CC6D-281D25FE75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2000" y="359284"/>
            <a:ext cx="10728000" cy="5645596"/>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0EEFD92-0A34-18D1-5292-434BBC3AAB2B}"/>
              </a:ext>
            </a:extLst>
          </p:cNvPr>
          <p:cNvSpPr txBox="1"/>
          <p:nvPr/>
        </p:nvSpPr>
        <p:spPr>
          <a:xfrm>
            <a:off x="2607501" y="6004880"/>
            <a:ext cx="6976998" cy="584775"/>
          </a:xfrm>
          <a:prstGeom prst="rect">
            <a:avLst/>
          </a:prstGeom>
          <a:noFill/>
        </p:spPr>
        <p:txBody>
          <a:bodyPr wrap="square" rtlCol="0">
            <a:spAutoFit/>
          </a:bodyPr>
          <a:lstStyle/>
          <a:p>
            <a:r>
              <a:rPr lang="fr-FR" sz="3200" b="1">
                <a:solidFill>
                  <a:srgbClr val="FFFF00"/>
                </a:solidFill>
              </a:rPr>
              <a:t>L’aéroport international de Da Nang</a:t>
            </a:r>
            <a:endParaRPr lang="fr-FR" sz="3200" b="1" dirty="0">
              <a:solidFill>
                <a:srgbClr val="FFFF00"/>
              </a:solidFill>
            </a:endParaRPr>
          </a:p>
        </p:txBody>
      </p:sp>
    </p:spTree>
    <p:extLst>
      <p:ext uri="{BB962C8B-B14F-4D97-AF65-F5344CB8AC3E}">
        <p14:creationId xmlns:p14="http://schemas.microsoft.com/office/powerpoint/2010/main" val="3435179149"/>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1FD10-22F1-4911-A0B9-F335456B1BB9}"/>
            </a:ext>
          </a:extLst>
        </p:cNvPr>
        <p:cNvGrpSpPr/>
        <p:nvPr/>
      </p:nvGrpSpPr>
      <p:grpSpPr>
        <a:xfrm>
          <a:off x="0" y="0"/>
          <a:ext cx="0" cy="0"/>
          <a:chOff x="0" y="0"/>
          <a:chExt cx="0" cy="0"/>
        </a:xfrm>
      </p:grpSpPr>
      <p:pic>
        <p:nvPicPr>
          <p:cNvPr id="3" name="Image 2" descr="Une image contenant plein air, eau, nuit, bateau&#10;&#10;Le contenu généré par l’IA peut être incorrect.">
            <a:extLst>
              <a:ext uri="{FF2B5EF4-FFF2-40B4-BE49-F238E27FC236}">
                <a16:creationId xmlns:a16="http://schemas.microsoft.com/office/drawing/2014/main" id="{1CE09455-1D7E-2F62-CBEF-FE77D39C38C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30000" y="520470"/>
            <a:ext cx="10332000" cy="581706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7995BA1-5349-F7F1-C333-5DDCE8185748}"/>
              </a:ext>
            </a:extLst>
          </p:cNvPr>
          <p:cNvSpPr txBox="1"/>
          <p:nvPr/>
        </p:nvSpPr>
        <p:spPr>
          <a:xfrm>
            <a:off x="3883068" y="6334780"/>
            <a:ext cx="8768219" cy="523220"/>
          </a:xfrm>
          <a:prstGeom prst="rect">
            <a:avLst/>
          </a:prstGeom>
          <a:noFill/>
        </p:spPr>
        <p:txBody>
          <a:bodyPr wrap="square" rtlCol="0">
            <a:spAutoFit/>
          </a:bodyPr>
          <a:lstStyle/>
          <a:p>
            <a:r>
              <a:rPr lang="fr-FR" sz="2800" b="1">
                <a:solidFill>
                  <a:srgbClr val="FFFF00"/>
                </a:solidFill>
              </a:rPr>
              <a:t>. Le pont de la rivière Han</a:t>
            </a:r>
            <a:endParaRPr lang="fr-FR" sz="2800" b="1" dirty="0">
              <a:solidFill>
                <a:srgbClr val="FFFF00"/>
              </a:solidFill>
            </a:endParaRPr>
          </a:p>
        </p:txBody>
      </p:sp>
    </p:spTree>
    <p:extLst>
      <p:ext uri="{BB962C8B-B14F-4D97-AF65-F5344CB8AC3E}">
        <p14:creationId xmlns:p14="http://schemas.microsoft.com/office/powerpoint/2010/main" val="43713476"/>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5B4F5-9B85-AEE7-0499-E99268C1BEB7}"/>
            </a:ext>
          </a:extLst>
        </p:cNvPr>
        <p:cNvGrpSpPr/>
        <p:nvPr/>
      </p:nvGrpSpPr>
      <p:grpSpPr>
        <a:xfrm>
          <a:off x="0" y="0"/>
          <a:ext cx="0" cy="0"/>
          <a:chOff x="0" y="0"/>
          <a:chExt cx="0" cy="0"/>
        </a:xfrm>
      </p:grpSpPr>
      <p:pic>
        <p:nvPicPr>
          <p:cNvPr id="3" name="Image 2" descr="Une image contenant plein air, ciel, eau, pont&#10;&#10;Le contenu généré par l’IA peut être incorrect.">
            <a:extLst>
              <a:ext uri="{FF2B5EF4-FFF2-40B4-BE49-F238E27FC236}">
                <a16:creationId xmlns:a16="http://schemas.microsoft.com/office/drawing/2014/main" id="{14995F99-3DF6-0DCF-ADE5-14B91F80C62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46430" y="657000"/>
            <a:ext cx="11088001" cy="554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D64D926-8144-64DE-F0A2-689D42D317A2}"/>
              </a:ext>
            </a:extLst>
          </p:cNvPr>
          <p:cNvSpPr txBox="1"/>
          <p:nvPr/>
        </p:nvSpPr>
        <p:spPr>
          <a:xfrm>
            <a:off x="3578808" y="6287333"/>
            <a:ext cx="8066762" cy="523220"/>
          </a:xfrm>
          <a:prstGeom prst="rect">
            <a:avLst/>
          </a:prstGeom>
          <a:noFill/>
        </p:spPr>
        <p:txBody>
          <a:bodyPr wrap="square" rtlCol="0">
            <a:spAutoFit/>
          </a:bodyPr>
          <a:lstStyle/>
          <a:p>
            <a:r>
              <a:rPr lang="fr-FR" sz="2800" b="1">
                <a:solidFill>
                  <a:srgbClr val="FFFF00"/>
                </a:solidFill>
              </a:rPr>
              <a:t>. Le pont de la rivière Han</a:t>
            </a:r>
            <a:endParaRPr lang="fr-FR" sz="2800" b="1" dirty="0">
              <a:solidFill>
                <a:srgbClr val="FFFF00"/>
              </a:solidFill>
            </a:endParaRPr>
          </a:p>
        </p:txBody>
      </p:sp>
    </p:spTree>
    <p:extLst>
      <p:ext uri="{BB962C8B-B14F-4D97-AF65-F5344CB8AC3E}">
        <p14:creationId xmlns:p14="http://schemas.microsoft.com/office/powerpoint/2010/main" val="2720371783"/>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C0228-9FFD-B1BD-7F67-B196D04EE367}"/>
            </a:ext>
          </a:extLst>
        </p:cNvPr>
        <p:cNvGrpSpPr/>
        <p:nvPr/>
      </p:nvGrpSpPr>
      <p:grpSpPr>
        <a:xfrm>
          <a:off x="0" y="0"/>
          <a:ext cx="0" cy="0"/>
          <a:chOff x="0" y="0"/>
          <a:chExt cx="0" cy="0"/>
        </a:xfrm>
      </p:grpSpPr>
      <p:pic>
        <p:nvPicPr>
          <p:cNvPr id="3" name="Image 2" descr="Une image contenant paysage, plein air, nuage, ciel&#10;&#10;Le contenu généré par l’IA peut être incorrect.">
            <a:extLst>
              <a:ext uri="{FF2B5EF4-FFF2-40B4-BE49-F238E27FC236}">
                <a16:creationId xmlns:a16="http://schemas.microsoft.com/office/drawing/2014/main" id="{26A0BFF0-47E5-81E6-56EC-E341CCCA946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2307" y="297000"/>
            <a:ext cx="9389570"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FDE5925-331E-B23B-C791-1322F53845EB}"/>
              </a:ext>
            </a:extLst>
          </p:cNvPr>
          <p:cNvSpPr txBox="1"/>
          <p:nvPr/>
        </p:nvSpPr>
        <p:spPr>
          <a:xfrm>
            <a:off x="9959663" y="3206663"/>
            <a:ext cx="2370123" cy="1384995"/>
          </a:xfrm>
          <a:prstGeom prst="rect">
            <a:avLst/>
          </a:prstGeom>
          <a:noFill/>
        </p:spPr>
        <p:txBody>
          <a:bodyPr wrap="square" rtlCol="0">
            <a:spAutoFit/>
          </a:bodyPr>
          <a:lstStyle/>
          <a:p>
            <a:r>
              <a:rPr lang="fr-FR" sz="2800" b="1">
                <a:solidFill>
                  <a:srgbClr val="FFFF00"/>
                </a:solidFill>
              </a:rPr>
              <a:t> Les Montagnes de Marbre</a:t>
            </a:r>
            <a:endParaRPr lang="fr-FR" sz="2800" b="1" dirty="0">
              <a:solidFill>
                <a:srgbClr val="FFFF00"/>
              </a:solidFill>
            </a:endParaRPr>
          </a:p>
        </p:txBody>
      </p:sp>
    </p:spTree>
    <p:extLst>
      <p:ext uri="{BB962C8B-B14F-4D97-AF65-F5344CB8AC3E}">
        <p14:creationId xmlns:p14="http://schemas.microsoft.com/office/powerpoint/2010/main" val="2092828526"/>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EE00A-586D-0105-1ABD-692B9173C28B}"/>
            </a:ext>
          </a:extLst>
        </p:cNvPr>
        <p:cNvGrpSpPr/>
        <p:nvPr/>
      </p:nvGrpSpPr>
      <p:grpSpPr>
        <a:xfrm>
          <a:off x="0" y="0"/>
          <a:ext cx="0" cy="0"/>
          <a:chOff x="0" y="0"/>
          <a:chExt cx="0" cy="0"/>
        </a:xfrm>
      </p:grpSpPr>
      <p:pic>
        <p:nvPicPr>
          <p:cNvPr id="3" name="Image 2" descr="Une image contenant nature, montagne, eau, Reliefs côtiers et océaniques&#10;&#10;Le contenu généré par l’IA peut être incorrect.">
            <a:extLst>
              <a:ext uri="{FF2B5EF4-FFF2-40B4-BE49-F238E27FC236}">
                <a16:creationId xmlns:a16="http://schemas.microsoft.com/office/drawing/2014/main" id="{76F72C8B-2755-E779-5533-EB1E895B04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7976" y="359866"/>
            <a:ext cx="10747555" cy="525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9BF725E-D6A0-9A00-11B1-094CB408DD5E}"/>
              </a:ext>
            </a:extLst>
          </p:cNvPr>
          <p:cNvSpPr txBox="1"/>
          <p:nvPr/>
        </p:nvSpPr>
        <p:spPr>
          <a:xfrm>
            <a:off x="2041742" y="5615866"/>
            <a:ext cx="9169052" cy="523220"/>
          </a:xfrm>
          <a:prstGeom prst="rect">
            <a:avLst/>
          </a:prstGeom>
          <a:noFill/>
        </p:spPr>
        <p:txBody>
          <a:bodyPr wrap="square" rtlCol="0">
            <a:spAutoFit/>
          </a:bodyPr>
          <a:lstStyle/>
          <a:p>
            <a:r>
              <a:rPr lang="fr-FR" sz="2800" b="1">
                <a:solidFill>
                  <a:srgbClr val="FFFF00"/>
                </a:solidFill>
              </a:rPr>
              <a:t>. La Péninsule de Son Tra et La Pagode Linh Ung</a:t>
            </a:r>
            <a:endParaRPr lang="fr-FR" sz="2800" b="1" dirty="0">
              <a:solidFill>
                <a:srgbClr val="FFFF00"/>
              </a:solidFill>
            </a:endParaRPr>
          </a:p>
        </p:txBody>
      </p:sp>
    </p:spTree>
    <p:extLst>
      <p:ext uri="{BB962C8B-B14F-4D97-AF65-F5344CB8AC3E}">
        <p14:creationId xmlns:p14="http://schemas.microsoft.com/office/powerpoint/2010/main" val="3365508304"/>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8B2E6-AAE4-DD37-185D-9BFC8E48823E}"/>
            </a:ext>
          </a:extLst>
        </p:cNvPr>
        <p:cNvGrpSpPr/>
        <p:nvPr/>
      </p:nvGrpSpPr>
      <p:grpSpPr>
        <a:xfrm>
          <a:off x="0" y="0"/>
          <a:ext cx="0" cy="0"/>
          <a:chOff x="0" y="0"/>
          <a:chExt cx="0" cy="0"/>
        </a:xfrm>
      </p:grpSpPr>
      <p:pic>
        <p:nvPicPr>
          <p:cNvPr id="3" name="Image 2" descr="Une image contenant plein air, arbre, ciel, montagne&#10;&#10;Le contenu généré par l’IA peut être incorrect.">
            <a:extLst>
              <a:ext uri="{FF2B5EF4-FFF2-40B4-BE49-F238E27FC236}">
                <a16:creationId xmlns:a16="http://schemas.microsoft.com/office/drawing/2014/main" id="{FF5E5F65-CD8D-24F0-F783-D72598FCAA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12046" y="335845"/>
            <a:ext cx="9273113" cy="6186309"/>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E56CD77-CAF0-316C-E1BE-95D4E92FE42E}"/>
              </a:ext>
            </a:extLst>
          </p:cNvPr>
          <p:cNvSpPr txBox="1"/>
          <p:nvPr/>
        </p:nvSpPr>
        <p:spPr>
          <a:xfrm>
            <a:off x="325677" y="982175"/>
            <a:ext cx="2592888" cy="4893647"/>
          </a:xfrm>
          <a:prstGeom prst="rect">
            <a:avLst/>
          </a:prstGeom>
          <a:noFill/>
        </p:spPr>
        <p:txBody>
          <a:bodyPr wrap="square" rtlCol="0">
            <a:spAutoFit/>
          </a:bodyPr>
          <a:lstStyle/>
          <a:p>
            <a:r>
              <a:rPr lang="fr-FR" sz="2400" b="1">
                <a:solidFill>
                  <a:srgbClr val="FFFF00"/>
                </a:solidFill>
              </a:rPr>
              <a:t> la pagode Linh Ung sur la péninsule de Son Tra. En visitant cette pagode, vous allez voir la superbe statue blanche de la déesse de la miséricorde de 67 mètres de haut au sommet de la colline.</a:t>
            </a:r>
            <a:endParaRPr lang="fr-FR" sz="2400" b="1" dirty="0">
              <a:solidFill>
                <a:srgbClr val="FFFF00"/>
              </a:solidFill>
            </a:endParaRPr>
          </a:p>
        </p:txBody>
      </p:sp>
    </p:spTree>
    <p:extLst>
      <p:ext uri="{BB962C8B-B14F-4D97-AF65-F5344CB8AC3E}">
        <p14:creationId xmlns:p14="http://schemas.microsoft.com/office/powerpoint/2010/main" val="1462192269"/>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43CBD-69A6-94BF-3796-54EAA3C4CDD9}"/>
            </a:ext>
          </a:extLst>
        </p:cNvPr>
        <p:cNvGrpSpPr/>
        <p:nvPr/>
      </p:nvGrpSpPr>
      <p:grpSpPr>
        <a:xfrm>
          <a:off x="0" y="0"/>
          <a:ext cx="0" cy="0"/>
          <a:chOff x="0" y="0"/>
          <a:chExt cx="0" cy="0"/>
        </a:xfrm>
      </p:grpSpPr>
      <p:pic>
        <p:nvPicPr>
          <p:cNvPr id="3" name="Image 2" descr="Une image contenant mur, intérieur, statue, musée&#10;&#10;Le contenu généré par l’IA peut être incorrect.">
            <a:extLst>
              <a:ext uri="{FF2B5EF4-FFF2-40B4-BE49-F238E27FC236}">
                <a16:creationId xmlns:a16="http://schemas.microsoft.com/office/drawing/2014/main" id="{354A7462-47B2-0CB4-F580-2880C704616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7045" y="279000"/>
            <a:ext cx="944352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5B476BA-70E6-CC59-B0CF-86D7C48B4D1A}"/>
              </a:ext>
            </a:extLst>
          </p:cNvPr>
          <p:cNvSpPr txBox="1"/>
          <p:nvPr/>
        </p:nvSpPr>
        <p:spPr>
          <a:xfrm>
            <a:off x="9686795" y="2943616"/>
            <a:ext cx="2505205" cy="1384995"/>
          </a:xfrm>
          <a:prstGeom prst="rect">
            <a:avLst/>
          </a:prstGeom>
          <a:noFill/>
        </p:spPr>
        <p:txBody>
          <a:bodyPr wrap="square" rtlCol="0">
            <a:spAutoFit/>
          </a:bodyPr>
          <a:lstStyle/>
          <a:p>
            <a:r>
              <a:rPr lang="fr-FR" sz="2800" b="1" dirty="0">
                <a:solidFill>
                  <a:srgbClr val="FFFF00"/>
                </a:solidFill>
              </a:rPr>
              <a:t>. Le musée de la Sculpture Cham</a:t>
            </a:r>
          </a:p>
        </p:txBody>
      </p:sp>
    </p:spTree>
    <p:extLst>
      <p:ext uri="{BB962C8B-B14F-4D97-AF65-F5344CB8AC3E}">
        <p14:creationId xmlns:p14="http://schemas.microsoft.com/office/powerpoint/2010/main" val="184120730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DD490-DC15-EAD1-9BC4-429ED1C2D725}"/>
            </a:ext>
          </a:extLst>
        </p:cNvPr>
        <p:cNvGrpSpPr/>
        <p:nvPr/>
      </p:nvGrpSpPr>
      <p:grpSpPr>
        <a:xfrm>
          <a:off x="0" y="0"/>
          <a:ext cx="0" cy="0"/>
          <a:chOff x="0" y="0"/>
          <a:chExt cx="0" cy="0"/>
        </a:xfrm>
      </p:grpSpPr>
      <p:pic>
        <p:nvPicPr>
          <p:cNvPr id="3" name="Image 2" descr="Une image contenant eau, bateau, transport, embarcation&#10;&#10;Le contenu généré par l’IA peut être incorrect.">
            <a:extLst>
              <a:ext uri="{FF2B5EF4-FFF2-40B4-BE49-F238E27FC236}">
                <a16:creationId xmlns:a16="http://schemas.microsoft.com/office/drawing/2014/main" id="{A8DC6E73-2B6C-2594-36C4-B1A0FF7A3F5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33912"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2136E38-E37A-4877-D0AC-DB31041F4F68}"/>
              </a:ext>
            </a:extLst>
          </p:cNvPr>
          <p:cNvSpPr txBox="1"/>
          <p:nvPr/>
        </p:nvSpPr>
        <p:spPr>
          <a:xfrm>
            <a:off x="291753" y="2860319"/>
            <a:ext cx="2242159" cy="1815882"/>
          </a:xfrm>
          <a:prstGeom prst="rect">
            <a:avLst/>
          </a:prstGeom>
          <a:noFill/>
        </p:spPr>
        <p:txBody>
          <a:bodyPr wrap="square" rtlCol="0">
            <a:spAutoFit/>
          </a:bodyPr>
          <a:lstStyle/>
          <a:p>
            <a:r>
              <a:rPr lang="fr-FR" sz="2800" b="1">
                <a:solidFill>
                  <a:srgbClr val="FFFF00"/>
                </a:solidFill>
              </a:rPr>
              <a:t>Hạ Long et la baie de Bai Tu Long : Croisière</a:t>
            </a:r>
            <a:endParaRPr lang="fr-FR" sz="2800" b="1" dirty="0">
              <a:solidFill>
                <a:srgbClr val="FFFF00"/>
              </a:solidFill>
            </a:endParaRPr>
          </a:p>
        </p:txBody>
      </p:sp>
    </p:spTree>
    <p:extLst>
      <p:ext uri="{BB962C8B-B14F-4D97-AF65-F5344CB8AC3E}">
        <p14:creationId xmlns:p14="http://schemas.microsoft.com/office/powerpoint/2010/main" val="995774548"/>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00A8B-90F3-9785-E7F1-894F0B825844}"/>
            </a:ext>
          </a:extLst>
        </p:cNvPr>
        <p:cNvGrpSpPr/>
        <p:nvPr/>
      </p:nvGrpSpPr>
      <p:grpSpPr>
        <a:xfrm>
          <a:off x="0" y="0"/>
          <a:ext cx="0" cy="0"/>
          <a:chOff x="0" y="0"/>
          <a:chExt cx="0" cy="0"/>
        </a:xfrm>
      </p:grpSpPr>
      <p:pic>
        <p:nvPicPr>
          <p:cNvPr id="3" name="Image 2" descr="Une image contenant plein air, embarcation, transport, Plaisance&#10;&#10;Le contenu généré par l’IA peut être incorrect.">
            <a:extLst>
              <a:ext uri="{FF2B5EF4-FFF2-40B4-BE49-F238E27FC236}">
                <a16:creationId xmlns:a16="http://schemas.microsoft.com/office/drawing/2014/main" id="{E05EBC91-6111-0511-B40E-472900B5EC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524" y="297000"/>
            <a:ext cx="9385608"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F88AC73-688D-2F6B-1CB3-2CD38C205F99}"/>
              </a:ext>
            </a:extLst>
          </p:cNvPr>
          <p:cNvSpPr txBox="1"/>
          <p:nvPr/>
        </p:nvSpPr>
        <p:spPr>
          <a:xfrm>
            <a:off x="9958192" y="2567836"/>
            <a:ext cx="2079320" cy="1384995"/>
          </a:xfrm>
          <a:prstGeom prst="rect">
            <a:avLst/>
          </a:prstGeom>
          <a:noFill/>
        </p:spPr>
        <p:txBody>
          <a:bodyPr wrap="square" rtlCol="0">
            <a:spAutoFit/>
          </a:bodyPr>
          <a:lstStyle/>
          <a:p>
            <a:r>
              <a:rPr lang="fr-FR" sz="2800" b="1" dirty="0">
                <a:solidFill>
                  <a:srgbClr val="FFFF00"/>
                </a:solidFill>
              </a:rPr>
              <a:t>En Promenade Sur Le Lac </a:t>
            </a:r>
          </a:p>
        </p:txBody>
      </p:sp>
    </p:spTree>
    <p:extLst>
      <p:ext uri="{BB962C8B-B14F-4D97-AF65-F5344CB8AC3E}">
        <p14:creationId xmlns:p14="http://schemas.microsoft.com/office/powerpoint/2010/main" val="2941437855"/>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E8F2F77C-B32E-A90A-4A9A-0F9B1E70ABC1}"/>
              </a:ext>
            </a:extLst>
          </p:cNvPr>
          <p:cNvSpPr txBox="1"/>
          <p:nvPr/>
        </p:nvSpPr>
        <p:spPr>
          <a:xfrm>
            <a:off x="3882352" y="3906781"/>
            <a:ext cx="6093912" cy="954107"/>
          </a:xfrm>
          <a:prstGeom prst="rect">
            <a:avLst/>
          </a:prstGeom>
          <a:noFill/>
        </p:spPr>
        <p:txBody>
          <a:bodyPr wrap="square">
            <a:spAutoFit/>
          </a:bodyPr>
          <a:lstStyle/>
          <a:p>
            <a:endParaRPr lang="fr-FR" sz="2000" dirty="0"/>
          </a:p>
          <a:p>
            <a:r>
              <a:rPr lang="fr-FR" sz="3600" b="1" dirty="0">
                <a:solidFill>
                  <a:srgbClr val="FFFF00"/>
                </a:solidFill>
              </a:rPr>
              <a:t>https://papy16.net/</a:t>
            </a:r>
          </a:p>
        </p:txBody>
      </p:sp>
      <p:pic>
        <p:nvPicPr>
          <p:cNvPr id="4" name="Image 3" descr="Une image contenant fleur, Visage humain, rose, Accessoire de mode&#10;&#10;Le contenu généré par l’IA peut être incorrect.">
            <a:extLst>
              <a:ext uri="{FF2B5EF4-FFF2-40B4-BE49-F238E27FC236}">
                <a16:creationId xmlns:a16="http://schemas.microsoft.com/office/drawing/2014/main" id="{579124C0-18E3-3DDA-2744-14BCE90B68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7906" y="0"/>
            <a:ext cx="3714750" cy="4191000"/>
          </a:xfrm>
          <a:prstGeom prst="rect">
            <a:avLst/>
          </a:prstGeom>
        </p:spPr>
      </p:pic>
      <p:pic>
        <p:nvPicPr>
          <p:cNvPr id="6" name="Image 5" descr="Une image contenant fleur, dessin humoristique, art, Magenta&#10;&#10;Le contenu généré par l’IA peut être incorrect.">
            <a:extLst>
              <a:ext uri="{FF2B5EF4-FFF2-40B4-BE49-F238E27FC236}">
                <a16:creationId xmlns:a16="http://schemas.microsoft.com/office/drawing/2014/main" id="{2FC4B702-E7EA-6C04-034E-4BB2E3E3A0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585158" y="0"/>
            <a:ext cx="3714750" cy="4191000"/>
          </a:xfrm>
          <a:prstGeom prst="rect">
            <a:avLst/>
          </a:prstGeom>
        </p:spPr>
      </p:pic>
      <p:sp>
        <p:nvSpPr>
          <p:cNvPr id="7" name="ZoneTexte 6">
            <a:extLst>
              <a:ext uri="{FF2B5EF4-FFF2-40B4-BE49-F238E27FC236}">
                <a16:creationId xmlns:a16="http://schemas.microsoft.com/office/drawing/2014/main" id="{0E02B5DF-CD63-8FBC-DB52-833EF045F511}"/>
              </a:ext>
            </a:extLst>
          </p:cNvPr>
          <p:cNvSpPr txBox="1"/>
          <p:nvPr/>
        </p:nvSpPr>
        <p:spPr>
          <a:xfrm>
            <a:off x="3507288" y="601249"/>
            <a:ext cx="5386191" cy="954107"/>
          </a:xfrm>
          <a:prstGeom prst="rect">
            <a:avLst/>
          </a:prstGeom>
          <a:noFill/>
        </p:spPr>
        <p:txBody>
          <a:bodyPr wrap="square" rtlCol="0">
            <a:spAutoFit/>
          </a:bodyPr>
          <a:lstStyle/>
          <a:p>
            <a:r>
              <a:rPr lang="fr-FR" sz="2800" b="1" dirty="0">
                <a:solidFill>
                  <a:srgbClr val="FFFF00"/>
                </a:solidFill>
              </a:rPr>
              <a:t>Lorient  Vous A Présenté La Ville Da Nang Vietnam</a:t>
            </a:r>
          </a:p>
        </p:txBody>
      </p:sp>
      <p:sp>
        <p:nvSpPr>
          <p:cNvPr id="8" name="ZoneTexte 7">
            <a:extLst>
              <a:ext uri="{FF2B5EF4-FFF2-40B4-BE49-F238E27FC236}">
                <a16:creationId xmlns:a16="http://schemas.microsoft.com/office/drawing/2014/main" id="{3E578B8A-9FE5-6BEF-85BD-B90CB95B38EF}"/>
              </a:ext>
            </a:extLst>
          </p:cNvPr>
          <p:cNvSpPr txBox="1"/>
          <p:nvPr/>
        </p:nvSpPr>
        <p:spPr>
          <a:xfrm>
            <a:off x="3606844" y="1741118"/>
            <a:ext cx="4978314"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9" name="ZoneTexte 8">
            <a:extLst>
              <a:ext uri="{FF2B5EF4-FFF2-40B4-BE49-F238E27FC236}">
                <a16:creationId xmlns:a16="http://schemas.microsoft.com/office/drawing/2014/main" id="{3F269936-EF10-3A46-96C2-6E39D5DC1BC2}"/>
              </a:ext>
            </a:extLst>
          </p:cNvPr>
          <p:cNvSpPr txBox="1"/>
          <p:nvPr/>
        </p:nvSpPr>
        <p:spPr>
          <a:xfrm>
            <a:off x="5273457" y="2535720"/>
            <a:ext cx="3995803" cy="523220"/>
          </a:xfrm>
          <a:prstGeom prst="rect">
            <a:avLst/>
          </a:prstGeom>
          <a:noFill/>
        </p:spPr>
        <p:txBody>
          <a:bodyPr wrap="square" rtlCol="0">
            <a:spAutoFit/>
          </a:bodyPr>
          <a:lstStyle/>
          <a:p>
            <a:r>
              <a:rPr lang="fr-FR" sz="2800" b="1" dirty="0">
                <a:solidFill>
                  <a:srgbClr val="FFFF00"/>
                </a:solidFill>
              </a:rPr>
              <a:t>Daniel</a:t>
            </a:r>
          </a:p>
        </p:txBody>
      </p:sp>
      <p:sp>
        <p:nvSpPr>
          <p:cNvPr id="10" name="ZoneTexte 9">
            <a:extLst>
              <a:ext uri="{FF2B5EF4-FFF2-40B4-BE49-F238E27FC236}">
                <a16:creationId xmlns:a16="http://schemas.microsoft.com/office/drawing/2014/main" id="{4823C5CC-43A7-747E-713E-44BF9A9D45C1}"/>
              </a:ext>
            </a:extLst>
          </p:cNvPr>
          <p:cNvSpPr txBox="1"/>
          <p:nvPr/>
        </p:nvSpPr>
        <p:spPr>
          <a:xfrm>
            <a:off x="3720230" y="3429000"/>
            <a:ext cx="4978314" cy="584775"/>
          </a:xfrm>
          <a:prstGeom prst="rect">
            <a:avLst/>
          </a:prstGeom>
          <a:noFill/>
        </p:spPr>
        <p:txBody>
          <a:bodyPr wrap="square" rtlCol="0">
            <a:spAutoFit/>
          </a:bodyPr>
          <a:lstStyle/>
          <a:p>
            <a:r>
              <a:rPr lang="fr-FR" sz="3200" b="1" dirty="0">
                <a:solidFill>
                  <a:srgbClr val="FFFF00"/>
                </a:solidFill>
              </a:rPr>
              <a:t>Bienvenue Chez Papy 16</a:t>
            </a:r>
          </a:p>
        </p:txBody>
      </p:sp>
      <p:sp>
        <p:nvSpPr>
          <p:cNvPr id="11" name="Rectangle 10">
            <a:extLst>
              <a:ext uri="{FF2B5EF4-FFF2-40B4-BE49-F238E27FC236}">
                <a16:creationId xmlns:a16="http://schemas.microsoft.com/office/drawing/2014/main" id="{E76F4BF9-52E2-B832-50A7-192293279598}"/>
              </a:ext>
            </a:extLst>
          </p:cNvPr>
          <p:cNvSpPr/>
          <p:nvPr/>
        </p:nvSpPr>
        <p:spPr>
          <a:xfrm>
            <a:off x="4784942" y="5071698"/>
            <a:ext cx="2354893" cy="1045924"/>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 name="Image 12" descr="Une image contenant Police, Graphique, écriture manuscrite, texte&#10;&#10;Le contenu généré par l’IA peut être incorrect.">
            <a:extLst>
              <a:ext uri="{FF2B5EF4-FFF2-40B4-BE49-F238E27FC236}">
                <a16:creationId xmlns:a16="http://schemas.microsoft.com/office/drawing/2014/main" id="{D127C277-8201-256C-F267-ABD181FCDDA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938450" y="5237472"/>
            <a:ext cx="2047875" cy="714375"/>
          </a:xfrm>
          <a:prstGeom prst="rect">
            <a:avLst/>
          </a:prstGeom>
        </p:spPr>
      </p:pic>
    </p:spTree>
    <p:extLst>
      <p:ext uri="{BB962C8B-B14F-4D97-AF65-F5344CB8AC3E}">
        <p14:creationId xmlns:p14="http://schemas.microsoft.com/office/powerpoint/2010/main" val="2976886287"/>
      </p:ext>
    </p:extLst>
  </p:cSld>
  <p:clrMapOvr>
    <a:masterClrMapping/>
  </p:clrMapOvr>
  <mc:AlternateContent xmlns:mc="http://schemas.openxmlformats.org/markup-compatibility/2006" xmlns:p14="http://schemas.microsoft.com/office/powerpoint/2010/main">
    <mc:Choice Requires="p14">
      <p:transition spd="slow" p14:dur="5000" advClick="0" advTm="13000"/>
    </mc:Choice>
    <mc:Fallback xmlns="">
      <p:transition spd="slow" advClick="0" advTm="13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103</TotalTime>
  <Words>325</Words>
  <Application>Microsoft Office PowerPoint</Application>
  <PresentationFormat>Grand écran</PresentationFormat>
  <Paragraphs>39</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2026-02-21T06:21:37Z</dcterms:created>
  <dcterms:modified xsi:type="dcterms:W3CDTF">2026-02-27T03:48:03Z</dcterms:modified>
</cp:coreProperties>
</file>