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9" r:id="rId2"/>
    <p:sldId id="258" r:id="rId3"/>
    <p:sldId id="260" r:id="rId4"/>
    <p:sldId id="261" r:id="rId5"/>
    <p:sldId id="262" r:id="rId6"/>
    <p:sldId id="263" r:id="rId7"/>
    <p:sldId id="265" r:id="rId8"/>
    <p:sldId id="266" r:id="rId9"/>
    <p:sldId id="264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78" r:id="rId24"/>
    <p:sldId id="281" r:id="rId25"/>
    <p:sldId id="282" r:id="rId26"/>
    <p:sldId id="283" r:id="rId27"/>
    <p:sldId id="284" r:id="rId28"/>
    <p:sldId id="285" r:id="rId29"/>
    <p:sldId id="286" r:id="rId30"/>
    <p:sldId id="25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77" d="100"/>
          <a:sy n="77" d="100"/>
        </p:scale>
        <p:origin x="660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D19E05-474D-42FB-9517-7742373D9DDB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E010B-4844-4E01-A4D4-B507EC625F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728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CE010B-4844-4E01-A4D4-B507EC625F19}" type="slidenum">
              <a:rPr lang="fr-FR" smtClean="0"/>
              <a:t>29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5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B1A309-B787-B59C-BEA0-6E49B4715F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FD0489F-8B1D-4BBE-885B-84DD5C153C3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B588D20-D3F4-64F6-6F27-7B84BCFF2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3267D4-2903-1CBF-720B-E6E056E20A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1BE8C4-732D-2202-144D-832247D1AC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9322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1A052F-6A94-B421-0856-01482AB691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33C63A-6DAC-0EBC-AE96-B206A576DF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E0AC7BC-8FE6-D468-05CC-4905D0E93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240A46-CA36-0166-30AC-4A282D4150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242770-97A8-2977-1E08-0897ED59A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773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84AA1-FB36-6123-0AB8-AEE4849F08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696259D-4FD3-221E-F1D2-EAECDEDF5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FD7DD06-32EB-0A08-3BEB-78D721EB0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D750F8-262D-5E47-38FD-0B8DC22D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ECCFED-F0C4-5D74-1D42-D301FFF32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733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F1E2C2-794B-0779-F452-D551CF15E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90F559-8F80-6AE0-29B5-9BE15ABC8D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BBE8A0-3E83-577A-0FFF-F44644EED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B7C0A2-C916-67C4-6333-ABADDD51B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F54050-02B5-864C-56CE-E73D7A285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19F2B2-7F3F-61A9-52A8-960F420C2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05807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4D02C0-CBA4-2C6A-90D0-5326EA421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D7F14C6-B75B-642A-AC41-12DCF39BD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B65B22-C851-0E1A-83E2-26A8BAF227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D78002D-D2FE-F1BA-A20A-01A870E522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DAD8BF5-BBA7-8E9E-4C24-A60606D189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E016EDD-26B6-06B8-3F64-23F02C7AB8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FE382A-1018-B037-E087-343ACDA3E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CD7688C-5C5B-BDEE-60ED-E9BD94DDA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10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EDFB5F-D27A-FF09-64D2-23D17B9AA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0757527-97DC-9861-6167-1CD9645487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9A339F7-0C5C-F2D4-C657-E255DD392E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0795E7-7EF6-2686-4B50-DC1FDFEAC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23522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55807E4-7520-62AD-4185-56EA89A98B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659455B-4E06-897C-A6A1-830F5C5898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9CF1417-C20E-9AF1-89C5-24801587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75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E2E4F6-7F2E-48E7-871A-3DF1B1046D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678A58B-FB2C-86A1-8BFA-ADE69381E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C41446D-4D74-524B-7B1F-2B6A6FD89B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08B3178-20F6-B06C-60BC-522B8DC73A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87F5006-129B-FCA9-BCD1-EA3E91A872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ED235B9-2113-9C7A-6DB7-A5F8E67E1A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8783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5D679A-15CF-6F89-11EF-B4B08F754F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4050FC5-FF5A-FE77-B457-8DDD6BC8DA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5859FF-9875-24FC-A0CB-C30CC4EB21B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AB83080-EDAF-7C10-3A9D-490996FEF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A31007-D22E-64EE-9494-8249E94467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9949464-2EE5-EB60-E4C8-FC4E1E293E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662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42CB1-8228-9013-DB7A-BA566FFC3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850FBE3-FDB4-D81E-E2C0-32FF0A0B7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67FE9F-5162-CA82-2126-BD1E529B5E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1C54E2-75DF-6391-0125-42286678F5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865303-49F4-F0F1-7505-84CC5E6BF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0417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362B6AE-B8FB-3698-C128-FB39B17A2D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97E1D8E-3693-9115-87BD-CE985DB584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51EB3E9-CD7F-8BD2-9285-724057C99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8EB040-98E6-A400-FAA9-1EE795456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8ABE67-67D6-914E-A1C9-CF7F0740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9724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1DEB4E1-5BF3-109F-E43C-CFC772128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A2E5C3-496C-2B5A-B8FB-6F99EB1DD2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873845-A340-DA83-A2FA-D952BCACB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B260693-5E84-4965-A87B-ACADBD23534C}" type="datetimeFigureOut">
              <a:rPr lang="fr-FR" smtClean="0"/>
              <a:t>27/02/2026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E3D6F2-A21C-80C1-8D54-616EDD6FA0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BF4F39-6A6B-6A18-34B3-7DA8823688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DAE54C-EF6B-4C61-B071-7C1858537B2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8AAE0F-356F-5407-622E-475A095E97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nuage&#10;&#10;Le contenu généré par l’IA peut être incorrect.">
            <a:extLst>
              <a:ext uri="{FF2B5EF4-FFF2-40B4-BE49-F238E27FC236}">
                <a16:creationId xmlns:a16="http://schemas.microsoft.com/office/drawing/2014/main" id="{D6A3F683-947E-E333-44D9-615BAAAAEF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923" y="333000"/>
            <a:ext cx="8256000" cy="619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EC92FF-FB64-4EA5-7D6D-FB88385772B1}"/>
              </a:ext>
            </a:extLst>
          </p:cNvPr>
          <p:cNvSpPr txBox="1"/>
          <p:nvPr/>
        </p:nvSpPr>
        <p:spPr>
          <a:xfrm>
            <a:off x="8613732" y="3858016"/>
            <a:ext cx="329434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terrier de Beaumont, dans le sud-ouest.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AFF999-25D7-9A22-2228-1C227E802EE8}"/>
              </a:ext>
            </a:extLst>
          </p:cNvPr>
          <p:cNvSpPr txBox="1"/>
          <p:nvPr/>
        </p:nvSpPr>
        <p:spPr>
          <a:xfrm>
            <a:off x="2713973" y="422494"/>
            <a:ext cx="3382027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Charente-Maritime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2300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  <p:sndAc>
          <p:stSnd loop="1">
            <p:snd r:embed="rId2" name="OH QUELLE EST BELLE MA CHARENTE  -  Virginie - Pierre ANDRE.wav"/>
          </p:stSnd>
        </p:sndAc>
      </p:transition>
    </mc:Choice>
    <mc:Fallback xmlns="">
      <p:transition spd="slow" advClick="0" advTm="12000">
        <p:fade/>
        <p:sndAc>
          <p:stSnd loop="1">
            <p:snd r:embed="rId4" name="OH QUELLE EST BELLE MA CHARENTE  -  Virginie - Pierre ANDR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2F9E8C-355D-CDCF-118C-A07D476B75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8985E03-2A29-6A49-165F-F8759161DA37}"/>
              </a:ext>
            </a:extLst>
          </p:cNvPr>
          <p:cNvSpPr txBox="1"/>
          <p:nvPr/>
        </p:nvSpPr>
        <p:spPr>
          <a:xfrm>
            <a:off x="342378" y="296985"/>
            <a:ext cx="1176194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>
                <a:solidFill>
                  <a:srgbClr val="FFFF00"/>
                </a:solidFill>
              </a:rPr>
              <a:t>La Charente-Maritime (/ʃa.ʁɑ̃t.ma.ʁi.tim/[Note 1]), appelée Charente-Inférieure jusqu'en 1941[1], est un département français situé dans le Sud-Ouest de la France et dans la moitié nord de la région Nouvelle-Aquitaine. Il appartient géographiquement au « Midi atlantique »[2]. Ce département est divisé en cinq arrondissements[Note 2] et porte le numéro 17 dans la numérotation départementale française. Sa préfecture est La Rochelle.</a:t>
            </a:r>
            <a:endParaRPr lang="fr-F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65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1F239F-949C-6BD7-ADFE-6C0510BE2E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ciel&#10;&#10;Le contenu généré par l’IA peut être incorrect.">
            <a:extLst>
              <a:ext uri="{FF2B5EF4-FFF2-40B4-BE49-F238E27FC236}">
                <a16:creationId xmlns:a16="http://schemas.microsoft.com/office/drawing/2014/main" id="{3092E448-EC83-91E3-5164-D662907ED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0586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43F521-4A50-520A-AFE8-89EA2584CD36}"/>
              </a:ext>
            </a:extLst>
          </p:cNvPr>
          <p:cNvSpPr txBox="1"/>
          <p:nvPr/>
        </p:nvSpPr>
        <p:spPr>
          <a:xfrm>
            <a:off x="455868" y="2843408"/>
            <a:ext cx="32525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Chenac-Saint-Seurin-d'Uzet, dans le sud-ouest.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163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F2D671-9D04-3BD2-3A9C-135C775CA7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aysage, ciel&#10;&#10;Le contenu généré par l’IA peut être incorrect.">
            <a:extLst>
              <a:ext uri="{FF2B5EF4-FFF2-40B4-BE49-F238E27FC236}">
                <a16:creationId xmlns:a16="http://schemas.microsoft.com/office/drawing/2014/main" id="{9104C5FD-D07C-F678-73A9-B0D36CC177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45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B5915C-D9A9-5A60-9FCE-CF1E67907002}"/>
              </a:ext>
            </a:extLst>
          </p:cNvPr>
          <p:cNvSpPr txBox="1"/>
          <p:nvPr/>
        </p:nvSpPr>
        <p:spPr>
          <a:xfrm>
            <a:off x="8730641" y="2880986"/>
            <a:ext cx="32150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Mortagne-sur-Gironde, dans le sud-ouest.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32353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B7278D-3B0F-E13A-7BE4-745CA6281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nuage&#10;&#10;Le contenu généré par l’IA peut être incorrect.">
            <a:extLst>
              <a:ext uri="{FF2B5EF4-FFF2-40B4-BE49-F238E27FC236}">
                <a16:creationId xmlns:a16="http://schemas.microsoft.com/office/drawing/2014/main" id="{2525BEC2-1795-953A-CB6D-F0102A50FF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8204" y="279000"/>
            <a:ext cx="841754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AD3D585-A8E9-8E9A-D58A-EA7319D28458}"/>
              </a:ext>
            </a:extLst>
          </p:cNvPr>
          <p:cNvSpPr txBox="1"/>
          <p:nvPr/>
        </p:nvSpPr>
        <p:spPr>
          <a:xfrm>
            <a:off x="362061" y="2902907"/>
            <a:ext cx="29561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L'Île Madame et ses carrelets, dans le nord-ouest.</a:t>
            </a:r>
          </a:p>
          <a:p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9116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50111-141C-67FF-381B-AB0A7A4D1C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plante&#10;&#10;Le contenu généré par l’IA peut être incorrect.">
            <a:extLst>
              <a:ext uri="{FF2B5EF4-FFF2-40B4-BE49-F238E27FC236}">
                <a16:creationId xmlns:a16="http://schemas.microsoft.com/office/drawing/2014/main" id="{75509C81-54B6-A6C3-02AF-22047192EA3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287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9AE944-0DDC-EF5A-4F26-AA978C3F1E67}"/>
              </a:ext>
            </a:extLst>
          </p:cNvPr>
          <p:cNvSpPr txBox="1"/>
          <p:nvPr/>
        </p:nvSpPr>
        <p:spPr>
          <a:xfrm>
            <a:off x="9018740" y="2818356"/>
            <a:ext cx="29436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Zone humide à Bords, dans le centre.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907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E46E0F-0483-907A-C6E2-47459A393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herbe, Communauté végétale&#10;&#10;Le contenu généré par l’IA peut être incorrect.">
            <a:extLst>
              <a:ext uri="{FF2B5EF4-FFF2-40B4-BE49-F238E27FC236}">
                <a16:creationId xmlns:a16="http://schemas.microsoft.com/office/drawing/2014/main" id="{6E4C3E9C-9EB1-5BC4-154C-43E8FEDBCE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636" y="297000"/>
            <a:ext cx="9421756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CC2199-2C56-37AF-F349-9B3ADE7BB6AA}"/>
              </a:ext>
            </a:extLst>
          </p:cNvPr>
          <p:cNvSpPr txBox="1"/>
          <p:nvPr/>
        </p:nvSpPr>
        <p:spPr>
          <a:xfrm>
            <a:off x="237994" y="2791622"/>
            <a:ext cx="23916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Forêt de Saint-Trojan sur l'île d'Oléron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77560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2F2A5-457A-A6C8-36DA-A48193F8A4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habits, personne&#10;&#10;Le contenu généré par l’IA peut être incorrect.">
            <a:extLst>
              <a:ext uri="{FF2B5EF4-FFF2-40B4-BE49-F238E27FC236}">
                <a16:creationId xmlns:a16="http://schemas.microsoft.com/office/drawing/2014/main" id="{9C19B30E-1868-AF18-5B29-BD1BB80DB5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6615" y="315000"/>
            <a:ext cx="677877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AB41BB-AC78-9970-C3B0-8EC2B7DB69E4}"/>
              </a:ext>
            </a:extLst>
          </p:cNvPr>
          <p:cNvSpPr txBox="1"/>
          <p:nvPr/>
        </p:nvSpPr>
        <p:spPr>
          <a:xfrm>
            <a:off x="9632515" y="2956142"/>
            <a:ext cx="216700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Ronde de nuit à La Rochelle.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7360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CA19C4-CEC1-51C1-6725-08469F3E8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bâtiment, ciel&#10;&#10;Le contenu généré par l’IA peut être incorrect.">
            <a:extLst>
              <a:ext uri="{FF2B5EF4-FFF2-40B4-BE49-F238E27FC236}">
                <a16:creationId xmlns:a16="http://schemas.microsoft.com/office/drawing/2014/main" id="{D0883607-DA38-D338-AFB0-1A0A9C70A9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320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435C1B-13BB-FBE5-C522-1393C2555182}"/>
              </a:ext>
            </a:extLst>
          </p:cNvPr>
          <p:cNvSpPr txBox="1"/>
          <p:nvPr/>
        </p:nvSpPr>
        <p:spPr>
          <a:xfrm>
            <a:off x="1002082" y="3413342"/>
            <a:ext cx="3515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Abbaye de Sablonceaux.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07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CDE2CD-9F30-C900-2F72-DCBBE689B8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&#10;&#10;Le contenu généré par l’IA peut être incorrect.">
            <a:extLst>
              <a:ext uri="{FF2B5EF4-FFF2-40B4-BE49-F238E27FC236}">
                <a16:creationId xmlns:a16="http://schemas.microsoft.com/office/drawing/2014/main" id="{EB72D6AA-343C-423E-4652-178428543F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1196" y="171000"/>
            <a:ext cx="6489607" cy="651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235D4C-2109-F3A1-EB7E-EAAA964C55B4}"/>
              </a:ext>
            </a:extLst>
          </p:cNvPr>
          <p:cNvSpPr txBox="1"/>
          <p:nvPr/>
        </p:nvSpPr>
        <p:spPr>
          <a:xfrm>
            <a:off x="9494729" y="2918564"/>
            <a:ext cx="26972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L'entrée principale des thermes de Rochefort.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506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A547ED-BC20-C93D-AC57-7995EE5BB2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château&#10;&#10;Le contenu généré par l’IA peut être incorrect.">
            <a:extLst>
              <a:ext uri="{FF2B5EF4-FFF2-40B4-BE49-F238E27FC236}">
                <a16:creationId xmlns:a16="http://schemas.microsoft.com/office/drawing/2014/main" id="{B94DCDB3-F594-0B65-4F4B-9D57D26E11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0833" y="297000"/>
            <a:ext cx="8369445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4261C0-102B-62CD-CF1E-65F90D277925}"/>
              </a:ext>
            </a:extLst>
          </p:cNvPr>
          <p:cNvSpPr txBox="1"/>
          <p:nvPr/>
        </p:nvSpPr>
        <p:spPr>
          <a:xfrm>
            <a:off x="187890" y="3194137"/>
            <a:ext cx="31929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La Rochelle et le Vieux-Port.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955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7D99A-2CE8-3224-7AA1-123E0EBEB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nuage&#10;&#10;Le contenu généré par l’IA peut être incorrect.">
            <a:extLst>
              <a:ext uri="{FF2B5EF4-FFF2-40B4-BE49-F238E27FC236}">
                <a16:creationId xmlns:a16="http://schemas.microsoft.com/office/drawing/2014/main" id="{06B8D5EF-B5E2-CA67-04FD-9161C5D725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081" y="241422"/>
            <a:ext cx="10633838" cy="597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77A744-D1F7-1F79-E166-A9206EF86B47}"/>
              </a:ext>
            </a:extLst>
          </p:cNvPr>
          <p:cNvSpPr txBox="1"/>
          <p:nvPr/>
        </p:nvSpPr>
        <p:spPr>
          <a:xfrm>
            <a:off x="1866377" y="6217422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- Charente-Maritime - Saintes - Arc de Germanicus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0702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75BE09-B463-2D1F-F53F-684AEDF284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plante&#10;&#10;Le contenu généré par l’IA peut être incorrect.">
            <a:extLst>
              <a:ext uri="{FF2B5EF4-FFF2-40B4-BE49-F238E27FC236}">
                <a16:creationId xmlns:a16="http://schemas.microsoft.com/office/drawing/2014/main" id="{EF06B1DB-C8BE-383B-80DA-6BD06A1C8F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347" y="297000"/>
            <a:ext cx="8359008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15A8E-19F3-184E-A8CD-D834ACAE3439}"/>
              </a:ext>
            </a:extLst>
          </p:cNvPr>
          <p:cNvSpPr txBox="1"/>
          <p:nvPr/>
        </p:nvSpPr>
        <p:spPr>
          <a:xfrm>
            <a:off x="8755693" y="2617940"/>
            <a:ext cx="3268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Porte arsenalRochefort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20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4ABB7E-4525-2551-9DF0-1E95F88E3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ateau, nuage&#10;&#10;Le contenu généré par l’IA peut être incorrect.">
            <a:extLst>
              <a:ext uri="{FF2B5EF4-FFF2-40B4-BE49-F238E27FC236}">
                <a16:creationId xmlns:a16="http://schemas.microsoft.com/office/drawing/2014/main" id="{77E4FCE6-E234-5AF0-7FE6-753E0F4239C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5326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250B277-9A5F-BFA5-489E-942DB6FD7E19}"/>
              </a:ext>
            </a:extLst>
          </p:cNvPr>
          <p:cNvSpPr txBox="1"/>
          <p:nvPr/>
        </p:nvSpPr>
        <p:spPr>
          <a:xfrm>
            <a:off x="1340285" y="3544865"/>
            <a:ext cx="2668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Port Royan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718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D770F2-3649-252C-850B-58E67C9CC5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Le contenu généré par l’IA peut être incorrect.">
            <a:extLst>
              <a:ext uri="{FF2B5EF4-FFF2-40B4-BE49-F238E27FC236}">
                <a16:creationId xmlns:a16="http://schemas.microsoft.com/office/drawing/2014/main" id="{2DCEF4BC-4F2E-BAEF-2494-7C7D8D6918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459" y="297000"/>
            <a:ext cx="4698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E16ED1-DFE0-45B8-798A-BAB6DD648115}"/>
              </a:ext>
            </a:extLst>
          </p:cNvPr>
          <p:cNvSpPr txBox="1"/>
          <p:nvPr/>
        </p:nvSpPr>
        <p:spPr>
          <a:xfrm>
            <a:off x="8480120" y="3198167"/>
            <a:ext cx="33695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Saint-Jean-d'Angély.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1329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6A0D1-89E5-D2F3-8D1C-AD666E20E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arbre&#10;&#10;Le contenu généré par l’IA peut être incorrect.">
            <a:extLst>
              <a:ext uri="{FF2B5EF4-FFF2-40B4-BE49-F238E27FC236}">
                <a16:creationId xmlns:a16="http://schemas.microsoft.com/office/drawing/2014/main" id="{C8EE7643-C6D9-404C-D1FC-1EBA788B08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847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E6A417-B278-A5F3-C70C-C92DC6BC9B77}"/>
              </a:ext>
            </a:extLst>
          </p:cNvPr>
          <p:cNvSpPr txBox="1"/>
          <p:nvPr/>
        </p:nvSpPr>
        <p:spPr>
          <a:xfrm>
            <a:off x="125260" y="3231715"/>
            <a:ext cx="3169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Tonnay-Charente.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0876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CEEF2-D61B-4011-2EA5-8D61C1E7FA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château&#10;&#10;Le contenu généré par l’IA peut être incorrect.">
            <a:extLst>
              <a:ext uri="{FF2B5EF4-FFF2-40B4-BE49-F238E27FC236}">
                <a16:creationId xmlns:a16="http://schemas.microsoft.com/office/drawing/2014/main" id="{21CBF9A6-B81E-46D6-069F-BF9CD5EEAE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397" y="279000"/>
            <a:ext cx="942642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043810-2442-E38A-15F3-C78A170317D1}"/>
              </a:ext>
            </a:extLst>
          </p:cNvPr>
          <p:cNvSpPr txBox="1"/>
          <p:nvPr/>
        </p:nvSpPr>
        <p:spPr>
          <a:xfrm>
            <a:off x="9745820" y="3006247"/>
            <a:ext cx="23543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Surgeres_jardin_mairie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152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EB5B65-2206-CBBA-3256-2BA192753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ateau&#10;&#10;Le contenu généré par l’IA peut être incorrect.">
            <a:extLst>
              <a:ext uri="{FF2B5EF4-FFF2-40B4-BE49-F238E27FC236}">
                <a16:creationId xmlns:a16="http://schemas.microsoft.com/office/drawing/2014/main" id="{13D63B71-F90F-378E-B332-C51B781A9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112" y="297000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ABDC3DA-2DD9-D7FA-A2CA-97BBF1EEC7DF}"/>
              </a:ext>
            </a:extLst>
          </p:cNvPr>
          <p:cNvSpPr txBox="1"/>
          <p:nvPr/>
        </p:nvSpPr>
        <p:spPr>
          <a:xfrm>
            <a:off x="814191" y="3429000"/>
            <a:ext cx="2993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 port de Marans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1969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4F2D7D-51B6-4C86-3AD1-5046617E7E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81068E62-59A8-CC97-220F-B1890DADF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415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C53573-B49B-9958-2B4F-DA076935A357}"/>
              </a:ext>
            </a:extLst>
          </p:cNvPr>
          <p:cNvSpPr txBox="1"/>
          <p:nvPr/>
        </p:nvSpPr>
        <p:spPr>
          <a:xfrm>
            <a:off x="8719415" y="2956142"/>
            <a:ext cx="32805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château de Jonzac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44748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4AFB5F-C8FA-000D-8578-8CDF126B8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château&#10;&#10;Le contenu généré par l’IA peut être incorrect.">
            <a:extLst>
              <a:ext uri="{FF2B5EF4-FFF2-40B4-BE49-F238E27FC236}">
                <a16:creationId xmlns:a16="http://schemas.microsoft.com/office/drawing/2014/main" id="{C4BC17CF-0CB2-1F07-0938-3BA38D1AC3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156" y="315000"/>
            <a:ext cx="8314245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60B20F-1B35-A951-9B2D-ABA3A6DA5A14}"/>
              </a:ext>
            </a:extLst>
          </p:cNvPr>
          <p:cNvSpPr txBox="1"/>
          <p:nvPr/>
        </p:nvSpPr>
        <p:spPr>
          <a:xfrm>
            <a:off x="263047" y="3795387"/>
            <a:ext cx="3144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FortVaubanPlage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355AB8-1D81-CC25-2F75-BF44848A18A8}"/>
              </a:ext>
            </a:extLst>
          </p:cNvPr>
          <p:cNvSpPr txBox="1"/>
          <p:nvPr/>
        </p:nvSpPr>
        <p:spPr>
          <a:xfrm>
            <a:off x="811534" y="3218931"/>
            <a:ext cx="2830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Fouras.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273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F73073-C1AA-4232-619B-36B6871024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véhicule&#10;&#10;Le contenu généré par l’IA peut être incorrect.">
            <a:extLst>
              <a:ext uri="{FF2B5EF4-FFF2-40B4-BE49-F238E27FC236}">
                <a16:creationId xmlns:a16="http://schemas.microsoft.com/office/drawing/2014/main" id="{F4A54A6B-0375-0ECD-BBD1-9986F8B78C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54" y="279000"/>
            <a:ext cx="795791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6B499F-02BB-2776-7B46-19D3B5CEEA85}"/>
              </a:ext>
            </a:extLst>
          </p:cNvPr>
          <p:cNvSpPr txBox="1"/>
          <p:nvPr/>
        </p:nvSpPr>
        <p:spPr>
          <a:xfrm>
            <a:off x="8455068" y="3429000"/>
            <a:ext cx="37369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Saint-Martin-de-Ré et l'île de Ré.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179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11FD10-22F1-4911-A0B9-F335456B1B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ateau&#10;&#10;Le contenu généré par l’IA peut être incorrect.">
            <a:extLst>
              <a:ext uri="{FF2B5EF4-FFF2-40B4-BE49-F238E27FC236}">
                <a16:creationId xmlns:a16="http://schemas.microsoft.com/office/drawing/2014/main" id="{7293DBE0-2CA9-464D-D807-F89C7DF1F8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774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4B7A16-5DAF-DC61-DDD8-185D1AC52752}"/>
              </a:ext>
            </a:extLst>
          </p:cNvPr>
          <p:cNvSpPr txBox="1"/>
          <p:nvPr/>
        </p:nvSpPr>
        <p:spPr>
          <a:xfrm>
            <a:off x="325677" y="3429000"/>
            <a:ext cx="2830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Saint-Savinien.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13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5B4F5-9B85-AEE7-0499-E99268C1B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bâtiment&#10;&#10;Le contenu généré par l’IA peut être incorrect.">
            <a:extLst>
              <a:ext uri="{FF2B5EF4-FFF2-40B4-BE49-F238E27FC236}">
                <a16:creationId xmlns:a16="http://schemas.microsoft.com/office/drawing/2014/main" id="{33BDAB2B-AAFA-450F-82C2-346CE1AA1D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469" y="315000"/>
            <a:ext cx="9302024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61BBDC-05E8-05D5-8F0A-28E70F2E308A}"/>
              </a:ext>
            </a:extLst>
          </p:cNvPr>
          <p:cNvSpPr txBox="1"/>
          <p:nvPr/>
        </p:nvSpPr>
        <p:spPr>
          <a:xfrm>
            <a:off x="9537493" y="2655518"/>
            <a:ext cx="255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Brouage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371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0228-9FFD-B1BD-7F67-B196D04EE3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nuage&#10;&#10;Le contenu généré par l’IA peut être incorrect.">
            <a:extLst>
              <a:ext uri="{FF2B5EF4-FFF2-40B4-BE49-F238E27FC236}">
                <a16:creationId xmlns:a16="http://schemas.microsoft.com/office/drawing/2014/main" id="{6AD86F2E-991B-EC85-06DE-7D00DADCCE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946" y="279000"/>
            <a:ext cx="945368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470912-B9D1-5DB2-D1AC-15332E72187F}"/>
              </a:ext>
            </a:extLst>
          </p:cNvPr>
          <p:cNvSpPr txBox="1"/>
          <p:nvPr/>
        </p:nvSpPr>
        <p:spPr>
          <a:xfrm>
            <a:off x="290307" y="2890381"/>
            <a:ext cx="192900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château de la Rochecourbon.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8285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EE00A-586D-0105-1ABD-692B9173C2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bre&#10;&#10;Le contenu généré par l’IA peut être incorrect.">
            <a:extLst>
              <a:ext uri="{FF2B5EF4-FFF2-40B4-BE49-F238E27FC236}">
                <a16:creationId xmlns:a16="http://schemas.microsoft.com/office/drawing/2014/main" id="{5A00B2DA-409F-C4D2-3409-5D3CF311A7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19" y="315000"/>
            <a:ext cx="9627826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C1379A-8AD6-70D7-0EC6-66836EB44C36}"/>
              </a:ext>
            </a:extLst>
          </p:cNvPr>
          <p:cNvSpPr txBox="1"/>
          <p:nvPr/>
        </p:nvSpPr>
        <p:spPr>
          <a:xfrm>
            <a:off x="9984545" y="2455101"/>
            <a:ext cx="22074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L'église Sainte-Radegonde de Talmont-sur-Gironde.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5508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58B2E6-AAE4-DD37-185D-9BFC8E488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Le contenu généré par l’IA peut être incorrect.">
            <a:extLst>
              <a:ext uri="{FF2B5EF4-FFF2-40B4-BE49-F238E27FC236}">
                <a16:creationId xmlns:a16="http://schemas.microsoft.com/office/drawing/2014/main" id="{508A3B10-4011-D96D-6AAC-05ECE42AAB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2961" y="297000"/>
            <a:ext cx="4193471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E7EAFE-9D61-D935-221B-ACFE70E874C1}"/>
              </a:ext>
            </a:extLst>
          </p:cNvPr>
          <p:cNvSpPr txBox="1"/>
          <p:nvPr/>
        </p:nvSpPr>
        <p:spPr>
          <a:xfrm>
            <a:off x="551146" y="3316265"/>
            <a:ext cx="3462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L'église d'Aulnay-de-Saintonge.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192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443CBD-69A6-94BF-3796-54EAA3C4C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ontaine, chute d’eau&#10;&#10;Le contenu généré par l’IA peut être incorrect.">
            <a:extLst>
              <a:ext uri="{FF2B5EF4-FFF2-40B4-BE49-F238E27FC236}">
                <a16:creationId xmlns:a16="http://schemas.microsoft.com/office/drawing/2014/main" id="{37EC9EA5-23CF-F095-4C96-BE317EC312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75" y="315000"/>
            <a:ext cx="8304000" cy="622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748B79-BA4B-A2F8-86C1-F2875CC979F5}"/>
              </a:ext>
            </a:extLst>
          </p:cNvPr>
          <p:cNvSpPr txBox="1"/>
          <p:nvPr/>
        </p:nvSpPr>
        <p:spPr>
          <a:xfrm>
            <a:off x="8743167" y="3006247"/>
            <a:ext cx="33569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Le Zoo de la Palmyre aux Mathes.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20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4DD490-DC15-EAD1-9BC4-429ED1C2D7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hare&#10;&#10;Le contenu généré par l’IA peut être incorrect.">
            <a:extLst>
              <a:ext uri="{FF2B5EF4-FFF2-40B4-BE49-F238E27FC236}">
                <a16:creationId xmlns:a16="http://schemas.microsoft.com/office/drawing/2014/main" id="{C5420BEB-6D01-106B-51CF-71A25811E7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0482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82FB68-ABFC-9644-3EDD-37BD39CE3FEE}"/>
              </a:ext>
            </a:extLst>
          </p:cNvPr>
          <p:cNvSpPr txBox="1"/>
          <p:nvPr/>
        </p:nvSpPr>
        <p:spPr>
          <a:xfrm>
            <a:off x="459287" y="2793304"/>
            <a:ext cx="29811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fort Louvois entre l'île d'Oléron et Bourcefranc-le-Chapus.</a:t>
            </a:r>
          </a:p>
        </p:txBody>
      </p:sp>
    </p:spTree>
    <p:extLst>
      <p:ext uri="{BB962C8B-B14F-4D97-AF65-F5344CB8AC3E}">
        <p14:creationId xmlns:p14="http://schemas.microsoft.com/office/powerpoint/2010/main" val="995774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600A8B-90F3-9785-E7F1-894F0B8258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marina, ciel&#10;&#10;Le contenu généré par l’IA peut être incorrect.">
            <a:extLst>
              <a:ext uri="{FF2B5EF4-FFF2-40B4-BE49-F238E27FC236}">
                <a16:creationId xmlns:a16="http://schemas.microsoft.com/office/drawing/2014/main" id="{196B6EFD-AFA8-4864-BC42-C192CAB2D8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686" y="279000"/>
            <a:ext cx="940957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5459E9-ED0A-5004-213E-D09F460A9677}"/>
              </a:ext>
            </a:extLst>
          </p:cNvPr>
          <p:cNvSpPr txBox="1"/>
          <p:nvPr/>
        </p:nvSpPr>
        <p:spPr>
          <a:xfrm>
            <a:off x="9751063" y="789140"/>
            <a:ext cx="233401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Rochelle, ancienne capitale de l'Aunis et actuelle préfecture de Charente-Maritime, est aujourd'hui la principale ville du département.</a:t>
            </a:r>
          </a:p>
        </p:txBody>
      </p:sp>
    </p:spTree>
    <p:extLst>
      <p:ext uri="{BB962C8B-B14F-4D97-AF65-F5344CB8AC3E}">
        <p14:creationId xmlns:p14="http://schemas.microsoft.com/office/powerpoint/2010/main" val="29414378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E8F2F77C-B32E-A90A-4A9A-0F9B1E70ABC1}"/>
              </a:ext>
            </a:extLst>
          </p:cNvPr>
          <p:cNvSpPr txBox="1"/>
          <p:nvPr/>
        </p:nvSpPr>
        <p:spPr>
          <a:xfrm>
            <a:off x="4061565" y="2618720"/>
            <a:ext cx="6093912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3200" b="1" dirty="0">
                <a:solidFill>
                  <a:srgbClr val="FFFF00"/>
                </a:solidFill>
              </a:rPr>
              <a:t>https://papy16.net/</a:t>
            </a:r>
          </a:p>
        </p:txBody>
      </p:sp>
      <p:pic>
        <p:nvPicPr>
          <p:cNvPr id="4" name="Image 3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53CE1494-68B0-32B7-39A1-C521D7D2D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06994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fleur, dessin humoristique, art, Magenta&#10;&#10;Le contenu généré par l’IA peut être incorrect.">
            <a:extLst>
              <a:ext uri="{FF2B5EF4-FFF2-40B4-BE49-F238E27FC236}">
                <a16:creationId xmlns:a16="http://schemas.microsoft.com/office/drawing/2014/main" id="{59724B6B-2596-8053-97C8-5FBB013D5F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2" y="0"/>
            <a:ext cx="3714750" cy="4191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7CACA34-3002-F407-58C7-FD0D6DF788ED}"/>
              </a:ext>
            </a:extLst>
          </p:cNvPr>
          <p:cNvSpPr txBox="1"/>
          <p:nvPr/>
        </p:nvSpPr>
        <p:spPr>
          <a:xfrm>
            <a:off x="3494762" y="225468"/>
            <a:ext cx="5423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Charente – Maritime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30BFE57D-8C72-8CA2-ADF9-89F41724194F}"/>
              </a:ext>
            </a:extLst>
          </p:cNvPr>
          <p:cNvSpPr txBox="1"/>
          <p:nvPr/>
        </p:nvSpPr>
        <p:spPr>
          <a:xfrm>
            <a:off x="3714749" y="1405043"/>
            <a:ext cx="5028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58649F28-0843-8F42-ECA2-ABD9A33C6746}"/>
              </a:ext>
            </a:extLst>
          </p:cNvPr>
          <p:cNvSpPr txBox="1"/>
          <p:nvPr/>
        </p:nvSpPr>
        <p:spPr>
          <a:xfrm>
            <a:off x="5206652" y="2095500"/>
            <a:ext cx="35573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C7FC85-4A9B-C876-DFCF-84E931813BE5}"/>
              </a:ext>
            </a:extLst>
          </p:cNvPr>
          <p:cNvSpPr/>
          <p:nvPr/>
        </p:nvSpPr>
        <p:spPr>
          <a:xfrm>
            <a:off x="4709786" y="3798295"/>
            <a:ext cx="2693096" cy="1061623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5D1EC617-8A09-34D2-6FA4-4C1355447DC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0646" y="3971918"/>
            <a:ext cx="2047875" cy="714375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EDBC0C01-B31A-D0C7-5541-B38F0BDA4A0F}"/>
              </a:ext>
            </a:extLst>
          </p:cNvPr>
          <p:cNvSpPr txBox="1"/>
          <p:nvPr/>
        </p:nvSpPr>
        <p:spPr>
          <a:xfrm>
            <a:off x="3465533" y="5237440"/>
            <a:ext cx="70396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rgbClr val="FFFF00"/>
                </a:solidFill>
              </a:rPr>
              <a:t>Bienvenue Chez Papy 16</a:t>
            </a:r>
          </a:p>
        </p:txBody>
      </p:sp>
    </p:spTree>
    <p:extLst>
      <p:ext uri="{BB962C8B-B14F-4D97-AF65-F5344CB8AC3E}">
        <p14:creationId xmlns:p14="http://schemas.microsoft.com/office/powerpoint/2010/main" val="29768862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250" advClick="0" advTm="12000">
        <p15:prstTrans prst="origami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273</Words>
  <Application>Microsoft Office PowerPoint</Application>
  <PresentationFormat>Grand écran</PresentationFormat>
  <Paragraphs>38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2026-02-21T06:21:37Z</dcterms:created>
  <dcterms:modified xsi:type="dcterms:W3CDTF">2026-02-27T05:43:55Z</dcterms:modified>
</cp:coreProperties>
</file>