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3" r:id="rId5"/>
    <p:sldId id="264" r:id="rId6"/>
    <p:sldId id="265" r:id="rId7"/>
    <p:sldId id="266" r:id="rId8"/>
    <p:sldId id="267" r:id="rId9"/>
    <p:sldId id="291" r:id="rId10"/>
    <p:sldId id="268" r:id="rId11"/>
    <p:sldId id="292" r:id="rId12"/>
    <p:sldId id="271" r:id="rId13"/>
    <p:sldId id="283" r:id="rId14"/>
    <p:sldId id="261" r:id="rId15"/>
    <p:sldId id="262" r:id="rId16"/>
    <p:sldId id="272" r:id="rId17"/>
    <p:sldId id="273" r:id="rId18"/>
    <p:sldId id="274" r:id="rId19"/>
    <p:sldId id="275" r:id="rId20"/>
    <p:sldId id="276" r:id="rId21"/>
    <p:sldId id="277" r:id="rId22"/>
    <p:sldId id="278" r:id="rId23"/>
    <p:sldId id="279" r:id="rId24"/>
    <p:sldId id="295" r:id="rId25"/>
    <p:sldId id="280" r:id="rId26"/>
    <p:sldId id="281" r:id="rId27"/>
    <p:sldId id="285" r:id="rId28"/>
    <p:sldId id="286" r:id="rId29"/>
    <p:sldId id="294" r:id="rId30"/>
    <p:sldId id="287" r:id="rId31"/>
    <p:sldId id="288" r:id="rId32"/>
    <p:sldId id="290"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l+Gh088bhckzjc6V4uOdg==" hashData="6mkL11UooSJTyk5fjeRv/WbdrLG/UlP1sCwuSTODqsMgOKAJoy2C8WH/MCY4s0cB41RR1ZV5HgdyxyHtRsh7V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0C4778FC-D99C-414F-AD52-CFF32FC5E1FB}"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E95B2A0-FD98-4173-906A-C60132E95048}" type="slidenum">
              <a:rPr lang="fr-FR" smtClean="0"/>
              <a:t>‹N°›</a:t>
            </a:fld>
            <a:endParaRPr lang="fr-FR"/>
          </a:p>
        </p:txBody>
      </p:sp>
    </p:spTree>
    <p:extLst>
      <p:ext uri="{BB962C8B-B14F-4D97-AF65-F5344CB8AC3E}">
        <p14:creationId xmlns:p14="http://schemas.microsoft.com/office/powerpoint/2010/main" val="2483224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C4778FC-D99C-414F-AD52-CFF32FC5E1FB}"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E95B2A0-FD98-4173-906A-C60132E95048}" type="slidenum">
              <a:rPr lang="fr-FR" smtClean="0"/>
              <a:t>‹N°›</a:t>
            </a:fld>
            <a:endParaRPr lang="fr-FR"/>
          </a:p>
        </p:txBody>
      </p:sp>
    </p:spTree>
    <p:extLst>
      <p:ext uri="{BB962C8B-B14F-4D97-AF65-F5344CB8AC3E}">
        <p14:creationId xmlns:p14="http://schemas.microsoft.com/office/powerpoint/2010/main" val="2066721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0C4778FC-D99C-414F-AD52-CFF32FC5E1FB}"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E95B2A0-FD98-4173-906A-C60132E95048}" type="slidenum">
              <a:rPr lang="fr-FR" smtClean="0"/>
              <a:t>‹N°›</a:t>
            </a:fld>
            <a:endParaRPr lang="fr-FR"/>
          </a:p>
        </p:txBody>
      </p:sp>
    </p:spTree>
    <p:extLst>
      <p:ext uri="{BB962C8B-B14F-4D97-AF65-F5344CB8AC3E}">
        <p14:creationId xmlns:p14="http://schemas.microsoft.com/office/powerpoint/2010/main" val="3812569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C4778FC-D99C-414F-AD52-CFF32FC5E1FB}"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E95B2A0-FD98-4173-906A-C60132E95048}" type="slidenum">
              <a:rPr lang="fr-FR" smtClean="0"/>
              <a:t>‹N°›</a:t>
            </a:fld>
            <a:endParaRPr lang="fr-FR"/>
          </a:p>
        </p:txBody>
      </p:sp>
    </p:spTree>
    <p:extLst>
      <p:ext uri="{BB962C8B-B14F-4D97-AF65-F5344CB8AC3E}">
        <p14:creationId xmlns:p14="http://schemas.microsoft.com/office/powerpoint/2010/main" val="1022466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C4778FC-D99C-414F-AD52-CFF32FC5E1FB}" type="datetimeFigureOut">
              <a:rPr lang="fr-FR" smtClean="0"/>
              <a:t>24/01/2026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E95B2A0-FD98-4173-906A-C60132E95048}" type="slidenum">
              <a:rPr lang="fr-FR" smtClean="0"/>
              <a:t>‹N°›</a:t>
            </a:fld>
            <a:endParaRPr lang="fr-FR"/>
          </a:p>
        </p:txBody>
      </p:sp>
    </p:spTree>
    <p:extLst>
      <p:ext uri="{BB962C8B-B14F-4D97-AF65-F5344CB8AC3E}">
        <p14:creationId xmlns:p14="http://schemas.microsoft.com/office/powerpoint/2010/main" val="1646487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C4778FC-D99C-414F-AD52-CFF32FC5E1FB}" type="datetimeFigureOut">
              <a:rPr lang="fr-FR" smtClean="0"/>
              <a:t>24/01/2026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E95B2A0-FD98-4173-906A-C60132E95048}" type="slidenum">
              <a:rPr lang="fr-FR" smtClean="0"/>
              <a:t>‹N°›</a:t>
            </a:fld>
            <a:endParaRPr lang="fr-FR"/>
          </a:p>
        </p:txBody>
      </p:sp>
    </p:spTree>
    <p:extLst>
      <p:ext uri="{BB962C8B-B14F-4D97-AF65-F5344CB8AC3E}">
        <p14:creationId xmlns:p14="http://schemas.microsoft.com/office/powerpoint/2010/main" val="1596550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C4778FC-D99C-414F-AD52-CFF32FC5E1FB}" type="datetimeFigureOut">
              <a:rPr lang="fr-FR" smtClean="0"/>
              <a:t>24/01/2026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E95B2A0-FD98-4173-906A-C60132E95048}" type="slidenum">
              <a:rPr lang="fr-FR" smtClean="0"/>
              <a:t>‹N°›</a:t>
            </a:fld>
            <a:endParaRPr lang="fr-FR"/>
          </a:p>
        </p:txBody>
      </p:sp>
    </p:spTree>
    <p:extLst>
      <p:ext uri="{BB962C8B-B14F-4D97-AF65-F5344CB8AC3E}">
        <p14:creationId xmlns:p14="http://schemas.microsoft.com/office/powerpoint/2010/main" val="952860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0C4778FC-D99C-414F-AD52-CFF32FC5E1FB}"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E95B2A0-FD98-4173-906A-C60132E95048}" type="slidenum">
              <a:rPr lang="fr-FR" smtClean="0"/>
              <a:t>‹N°›</a:t>
            </a:fld>
            <a:endParaRPr lang="fr-FR"/>
          </a:p>
        </p:txBody>
      </p:sp>
    </p:spTree>
    <p:extLst>
      <p:ext uri="{BB962C8B-B14F-4D97-AF65-F5344CB8AC3E}">
        <p14:creationId xmlns:p14="http://schemas.microsoft.com/office/powerpoint/2010/main" val="3924770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0C4778FC-D99C-414F-AD52-CFF32FC5E1FB}"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E95B2A0-FD98-4173-906A-C60132E95048}" type="slidenum">
              <a:rPr lang="fr-FR" smtClean="0"/>
              <a:t>‹N°›</a:t>
            </a:fld>
            <a:endParaRPr lang="fr-FR"/>
          </a:p>
        </p:txBody>
      </p:sp>
    </p:spTree>
    <p:extLst>
      <p:ext uri="{BB962C8B-B14F-4D97-AF65-F5344CB8AC3E}">
        <p14:creationId xmlns:p14="http://schemas.microsoft.com/office/powerpoint/2010/main" val="319004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C4778FC-D99C-414F-AD52-CFF32FC5E1FB}"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E95B2A0-FD98-4173-906A-C60132E95048}" type="slidenum">
              <a:rPr lang="fr-FR" smtClean="0"/>
              <a:t>‹N°›</a:t>
            </a:fld>
            <a:endParaRPr lang="fr-FR"/>
          </a:p>
        </p:txBody>
      </p:sp>
    </p:spTree>
    <p:extLst>
      <p:ext uri="{BB962C8B-B14F-4D97-AF65-F5344CB8AC3E}">
        <p14:creationId xmlns:p14="http://schemas.microsoft.com/office/powerpoint/2010/main" val="30037834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C4778FC-D99C-414F-AD52-CFF32FC5E1FB}"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E95B2A0-FD98-4173-906A-C60132E95048}" type="slidenum">
              <a:rPr lang="fr-FR" smtClean="0"/>
              <a:t>‹N°›</a:t>
            </a:fld>
            <a:endParaRPr lang="fr-FR"/>
          </a:p>
        </p:txBody>
      </p:sp>
    </p:spTree>
    <p:extLst>
      <p:ext uri="{BB962C8B-B14F-4D97-AF65-F5344CB8AC3E}">
        <p14:creationId xmlns:p14="http://schemas.microsoft.com/office/powerpoint/2010/main" val="3500478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4778FC-D99C-414F-AD52-CFF32FC5E1FB}" type="datetimeFigureOut">
              <a:rPr lang="fr-FR" smtClean="0"/>
              <a:t>24/01/2026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95B2A0-FD98-4173-906A-C60132E95048}" type="slidenum">
              <a:rPr lang="fr-FR" smtClean="0"/>
              <a:t>‹N°›</a:t>
            </a:fld>
            <a:endParaRPr lang="fr-FR"/>
          </a:p>
        </p:txBody>
      </p:sp>
    </p:spTree>
    <p:extLst>
      <p:ext uri="{BB962C8B-B14F-4D97-AF65-F5344CB8AC3E}">
        <p14:creationId xmlns:p14="http://schemas.microsoft.com/office/powerpoint/2010/main" val="2817822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jpg"/><Relationship Id="rId7"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Sous-r%C3%A9gions_du_Portugal" TargetMode="External"/><Relationship Id="rId13" Type="http://schemas.openxmlformats.org/officeDocument/2006/relationships/hyperlink" Target="https://fr.wikipedia.org/wiki/Maire" TargetMode="External"/><Relationship Id="rId18" Type="http://schemas.openxmlformats.org/officeDocument/2006/relationships/hyperlink" Target="https://fr.wikipedia.org/wiki/Densit%C3%A9_de_population" TargetMode="External"/><Relationship Id="rId3" Type="http://schemas.openxmlformats.org/officeDocument/2006/relationships/image" Target="../media/image7.png"/><Relationship Id="rId7" Type="http://schemas.openxmlformats.org/officeDocument/2006/relationships/hyperlink" Target="https://fr.wikipedia.org/wiki/R%C3%A9gion_Centre_(Portugal)" TargetMode="External"/><Relationship Id="rId12" Type="http://schemas.openxmlformats.org/officeDocument/2006/relationships/hyperlink" Target="https://fr.wikipedia.org/wiki/District_de_Leiria" TargetMode="External"/><Relationship Id="rId17" Type="http://schemas.openxmlformats.org/officeDocument/2006/relationships/hyperlink" Target="https://fr.wikipedia.org/wiki/Recensement_de_la_population" TargetMode="External"/><Relationship Id="rId2" Type="http://schemas.openxmlformats.org/officeDocument/2006/relationships/image" Target="../media/image6.png"/><Relationship Id="rId16" Type="http://schemas.openxmlformats.org/officeDocument/2006/relationships/hyperlink" Target="https://fr.wikipedia.org/wiki/Code_postal" TargetMode="External"/><Relationship Id="rId20"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hyperlink" Target="https://fr.wikipedia.org/wiki/R%C3%A9gions_du_Portugal" TargetMode="External"/><Relationship Id="rId11" Type="http://schemas.openxmlformats.org/officeDocument/2006/relationships/hyperlink" Target="https://fr.wikipedia.org/wiki/Districts_du_Portugal" TargetMode="External"/><Relationship Id="rId5" Type="http://schemas.openxmlformats.org/officeDocument/2006/relationships/hyperlink" Target="https://fr.wikipedia.org/wiki/Portugal" TargetMode="External"/><Relationship Id="rId15" Type="http://schemas.openxmlformats.org/officeDocument/2006/relationships/hyperlink" Target="https://fr.wikipedia.org/w/index.php?title=Walter_Manuel_Cavaleiro_Chicharro&amp;action=edit&amp;redlink=1" TargetMode="External"/><Relationship Id="rId10" Type="http://schemas.openxmlformats.org/officeDocument/2006/relationships/hyperlink" Target="https://fr.wikipedia.org/wiki/Estr%C3%A9madure" TargetMode="External"/><Relationship Id="rId19" Type="http://schemas.openxmlformats.org/officeDocument/2006/relationships/image" Target="../media/image8.png"/><Relationship Id="rId4" Type="http://schemas.openxmlformats.org/officeDocument/2006/relationships/hyperlink" Target="https://fr.wikipedia.org/wiki/Liste_des_pays_du_monde" TargetMode="External"/><Relationship Id="rId9" Type="http://schemas.openxmlformats.org/officeDocument/2006/relationships/hyperlink" Target="https://fr.wikipedia.org/wiki/Ouest_(sous-r%C3%A9gion)" TargetMode="External"/><Relationship Id="rId14" Type="http://schemas.openxmlformats.org/officeDocument/2006/relationships/hyperlink" Target="https://fr.wikipedia.org/wiki/Mandat_politiqu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7.jp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jpeg"/><Relationship Id="rId1" Type="http://schemas.openxmlformats.org/officeDocument/2006/relationships/slideLayout" Target="../slideLayouts/slideLayout7.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0.jpeg"/><Relationship Id="rId1" Type="http://schemas.openxmlformats.org/officeDocument/2006/relationships/slideLayout" Target="../slideLayouts/slideLayout7.xml"/><Relationship Id="rId4" Type="http://schemas.microsoft.com/office/2007/relationships/hdphoto" Target="../media/hdphoto3.wdp"/></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0.jpeg"/><Relationship Id="rId1" Type="http://schemas.openxmlformats.org/officeDocument/2006/relationships/slideLayout" Target="../slideLayouts/slideLayout7.xml"/><Relationship Id="rId4" Type="http://schemas.microsoft.com/office/2007/relationships/hdphoto" Target="../media/hdphoto4.wdp"/></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0.jpeg"/><Relationship Id="rId1" Type="http://schemas.openxmlformats.org/officeDocument/2006/relationships/slideLayout" Target="../slideLayouts/slideLayout7.xml"/><Relationship Id="rId4" Type="http://schemas.microsoft.com/office/2007/relationships/hdphoto" Target="../media/hdphoto5.wdp"/></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0.jpeg"/><Relationship Id="rId1" Type="http://schemas.openxmlformats.org/officeDocument/2006/relationships/slideLayout" Target="../slideLayouts/slideLayout7.xml"/><Relationship Id="rId4" Type="http://schemas.microsoft.com/office/2007/relationships/hdphoto" Target="../media/hdphoto6.wdp"/></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3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2024" y="0"/>
            <a:ext cx="4355976" cy="6858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37894" y="889"/>
            <a:ext cx="4702122" cy="6858000"/>
          </a:xfrm>
          <a:prstGeom prst="rect">
            <a:avLst/>
          </a:prstGeom>
        </p:spPr>
      </p:pic>
      <p:pic>
        <p:nvPicPr>
          <p:cNvPr id="4" name="Image 3"/>
          <p:cNvPicPr>
            <a:picLocks noChangeAspect="1"/>
          </p:cNvPicPr>
          <p:nvPr/>
        </p:nvPicPr>
        <p:blipFill>
          <a:blip r:embed="rId5">
            <a:biLevel thresh="75000"/>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tretch>
            <a:fillRect/>
          </a:stretch>
        </p:blipFill>
        <p:spPr>
          <a:xfrm>
            <a:off x="4151785" y="27712"/>
            <a:ext cx="3237257" cy="3237257"/>
          </a:xfrm>
          <a:prstGeom prst="rect">
            <a:avLst/>
          </a:prstGeom>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84032" y="2348881"/>
            <a:ext cx="1582420" cy="1012749"/>
          </a:xfrm>
          <a:prstGeom prst="rect">
            <a:avLst/>
          </a:prstGeom>
        </p:spPr>
      </p:pic>
      <p:pic>
        <p:nvPicPr>
          <p:cNvPr id="7" name="Imag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28048" y="5445224"/>
            <a:ext cx="1037520" cy="1154424"/>
          </a:xfrm>
          <a:prstGeom prst="rect">
            <a:avLst/>
          </a:prstGeom>
        </p:spPr>
      </p:pic>
    </p:spTree>
    <p:extLst>
      <p:ext uri="{BB962C8B-B14F-4D97-AF65-F5344CB8AC3E}">
        <p14:creationId xmlns:p14="http://schemas.microsoft.com/office/powerpoint/2010/main" val="965548780"/>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11.Carlos.Ramos.Sempre.Que.Lisboa.Canta.Sempre.Que.Lisboa.Canta-TDG.wav"/>
          </p:stSnd>
        </p:sndAc>
      </p:transition>
    </mc:Choice>
    <mc:Fallback xmlns="">
      <p:transition spd="slow">
        <p:sndAc>
          <p:stSnd>
            <p:snd r:embed="rId9" name="11.Carlos.Ramos.Sempre.Que.Lisboa.Canta.Sempre.Que.Lisboa.Canta-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rapeau de Nazar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0256" y="404664"/>
            <a:ext cx="1728192"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lason de Nazaré"/>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7529" y="678240"/>
            <a:ext cx="2349649" cy="233316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31504" y="3573017"/>
            <a:ext cx="2952328" cy="2585323"/>
          </a:xfrm>
          <a:prstGeom prst="rect">
            <a:avLst/>
          </a:prstGeom>
        </p:spPr>
        <p:txBody>
          <a:bodyPr wrap="square">
            <a:spAutoFit/>
          </a:bodyPr>
          <a:lstStyle/>
          <a:p>
            <a:r>
              <a:rPr lang="fr-FR" dirty="0"/>
              <a:t>Nazaré est une ville portugaise, située dans la sous-région Ouest. La ville s’étend sur 82,4 km² et compte 10 300 habitants depuis le dernier recensement de la population, la commune ayant 15 158 habitants</a:t>
            </a:r>
          </a:p>
        </p:txBody>
      </p:sp>
      <p:graphicFrame>
        <p:nvGraphicFramePr>
          <p:cNvPr id="3" name="Tableau 2"/>
          <p:cNvGraphicFramePr>
            <a:graphicFrameLocks noGrp="1"/>
          </p:cNvGraphicFramePr>
          <p:nvPr>
            <p:extLst/>
          </p:nvPr>
        </p:nvGraphicFramePr>
        <p:xfrm>
          <a:off x="4575776" y="188641"/>
          <a:ext cx="2880320" cy="6397327"/>
        </p:xfrm>
        <a:graphic>
          <a:graphicData uri="http://schemas.openxmlformats.org/drawingml/2006/table">
            <a:tbl>
              <a:tblPr/>
              <a:tblGrid>
                <a:gridCol w="1440160">
                  <a:extLst>
                    <a:ext uri="{9D8B030D-6E8A-4147-A177-3AD203B41FA5}">
                      <a16:colId xmlns:a16="http://schemas.microsoft.com/office/drawing/2014/main" val="20000"/>
                    </a:ext>
                  </a:extLst>
                </a:gridCol>
                <a:gridCol w="1440160">
                  <a:extLst>
                    <a:ext uri="{9D8B030D-6E8A-4147-A177-3AD203B41FA5}">
                      <a16:colId xmlns:a16="http://schemas.microsoft.com/office/drawing/2014/main" val="20001"/>
                    </a:ext>
                  </a:extLst>
                </a:gridCol>
              </a:tblGrid>
              <a:tr h="505854">
                <a:tc>
                  <a:txBody>
                    <a:bodyPr/>
                    <a:lstStyle/>
                    <a:p>
                      <a:r>
                        <a:rPr lang="fr-FR">
                          <a:hlinkClick r:id="rId4" tooltip="Liste des pays du monde"/>
                        </a:rPr>
                        <a:t>Pays</a:t>
                      </a:r>
                      <a:endParaRPr lang="fr-FR"/>
                    </a:p>
                  </a:txBody>
                  <a:tcPr anchor="ctr">
                    <a:lnL>
                      <a:noFill/>
                    </a:lnL>
                    <a:lnR>
                      <a:noFill/>
                    </a:lnR>
                    <a:lnT>
                      <a:noFill/>
                    </a:lnT>
                    <a:lnB>
                      <a:noFill/>
                    </a:lnB>
                  </a:tcPr>
                </a:tc>
                <a:tc>
                  <a:txBody>
                    <a:bodyPr/>
                    <a:lstStyle/>
                    <a:p>
                      <a:r>
                        <a:rPr lang="fr-FR"/>
                        <a:t> </a:t>
                      </a:r>
                      <a:r>
                        <a:rPr lang="fr-FR">
                          <a:hlinkClick r:id="rId5" tooltip="Portugal"/>
                        </a:rPr>
                        <a:t>Portugal</a:t>
                      </a:r>
                      <a:endParaRPr lang="fr-FR"/>
                    </a:p>
                  </a:txBody>
                  <a:tcPr anchor="ctr">
                    <a:lnL>
                      <a:noFill/>
                    </a:lnL>
                    <a:lnR>
                      <a:noFill/>
                    </a:lnR>
                    <a:lnT>
                      <a:noFill/>
                    </a:lnT>
                    <a:lnB>
                      <a:noFill/>
                    </a:lnB>
                  </a:tcPr>
                </a:tc>
                <a:extLst>
                  <a:ext uri="{0D108BD9-81ED-4DB2-BD59-A6C34878D82A}">
                    <a16:rowId xmlns:a16="http://schemas.microsoft.com/office/drawing/2014/main" val="10000"/>
                  </a:ext>
                </a:extLst>
              </a:tr>
              <a:tr h="505854">
                <a:tc>
                  <a:txBody>
                    <a:bodyPr/>
                    <a:lstStyle/>
                    <a:p>
                      <a:r>
                        <a:rPr lang="fr-FR">
                          <a:hlinkClick r:id="rId6" tooltip="Régions du Portugal"/>
                        </a:rPr>
                        <a:t>Région</a:t>
                      </a:r>
                      <a:endParaRPr lang="fr-FR"/>
                    </a:p>
                  </a:txBody>
                  <a:tcPr anchor="ctr">
                    <a:lnL>
                      <a:noFill/>
                    </a:lnL>
                    <a:lnR>
                      <a:noFill/>
                    </a:lnR>
                    <a:lnT>
                      <a:noFill/>
                    </a:lnT>
                    <a:lnB>
                      <a:noFill/>
                    </a:lnB>
                  </a:tcPr>
                </a:tc>
                <a:tc>
                  <a:txBody>
                    <a:bodyPr/>
                    <a:lstStyle/>
                    <a:p>
                      <a:r>
                        <a:rPr lang="fr-FR">
                          <a:hlinkClick r:id="rId7" tooltip="Région Centre (Portugal)"/>
                        </a:rPr>
                        <a:t>Centre</a:t>
                      </a:r>
                      <a:endParaRPr lang="fr-FR"/>
                    </a:p>
                  </a:txBody>
                  <a:tcPr anchor="ctr">
                    <a:lnL>
                      <a:noFill/>
                    </a:lnL>
                    <a:lnR>
                      <a:noFill/>
                    </a:lnR>
                    <a:lnT>
                      <a:noFill/>
                    </a:lnT>
                    <a:lnB>
                      <a:noFill/>
                    </a:lnB>
                  </a:tcPr>
                </a:tc>
                <a:extLst>
                  <a:ext uri="{0D108BD9-81ED-4DB2-BD59-A6C34878D82A}">
                    <a16:rowId xmlns:a16="http://schemas.microsoft.com/office/drawing/2014/main" val="10001"/>
                  </a:ext>
                </a:extLst>
              </a:tr>
              <a:tr h="505854">
                <a:tc>
                  <a:txBody>
                    <a:bodyPr/>
                    <a:lstStyle/>
                    <a:p>
                      <a:r>
                        <a:rPr lang="fr-FR">
                          <a:hlinkClick r:id="rId8" tooltip="Sous-régions du Portugal"/>
                        </a:rPr>
                        <a:t>Sous-région</a:t>
                      </a:r>
                      <a:endParaRPr lang="fr-FR"/>
                    </a:p>
                  </a:txBody>
                  <a:tcPr anchor="ctr">
                    <a:lnL>
                      <a:noFill/>
                    </a:lnL>
                    <a:lnR>
                      <a:noFill/>
                    </a:lnR>
                    <a:lnT>
                      <a:noFill/>
                    </a:lnT>
                    <a:lnB>
                      <a:noFill/>
                    </a:lnB>
                  </a:tcPr>
                </a:tc>
                <a:tc>
                  <a:txBody>
                    <a:bodyPr/>
                    <a:lstStyle/>
                    <a:p>
                      <a:r>
                        <a:rPr lang="fr-FR">
                          <a:hlinkClick r:id="rId9" tooltip="Ouest (sous-région)"/>
                        </a:rPr>
                        <a:t>Ouest</a:t>
                      </a:r>
                      <a:endParaRPr lang="fr-FR"/>
                    </a:p>
                  </a:txBody>
                  <a:tcPr anchor="ctr">
                    <a:lnL>
                      <a:noFill/>
                    </a:lnL>
                    <a:lnR>
                      <a:noFill/>
                    </a:lnR>
                    <a:lnT>
                      <a:noFill/>
                    </a:lnT>
                    <a:lnB>
                      <a:noFill/>
                    </a:lnB>
                  </a:tcPr>
                </a:tc>
                <a:extLst>
                  <a:ext uri="{0D108BD9-81ED-4DB2-BD59-A6C34878D82A}">
                    <a16:rowId xmlns:a16="http://schemas.microsoft.com/office/drawing/2014/main" val="10002"/>
                  </a:ext>
                </a:extLst>
              </a:tr>
              <a:tr h="505854">
                <a:tc>
                  <a:txBody>
                    <a:bodyPr/>
                    <a:lstStyle/>
                    <a:p>
                      <a:r>
                        <a:rPr lang="fr-FR"/>
                        <a:t>Ancienne province</a:t>
                      </a:r>
                    </a:p>
                  </a:txBody>
                  <a:tcPr anchor="ctr">
                    <a:lnL>
                      <a:noFill/>
                    </a:lnL>
                    <a:lnR>
                      <a:noFill/>
                    </a:lnR>
                    <a:lnT>
                      <a:noFill/>
                    </a:lnT>
                    <a:lnB>
                      <a:noFill/>
                    </a:lnB>
                  </a:tcPr>
                </a:tc>
                <a:tc>
                  <a:txBody>
                    <a:bodyPr/>
                    <a:lstStyle/>
                    <a:p>
                      <a:r>
                        <a:rPr lang="fr-FR">
                          <a:hlinkClick r:id="rId10" tooltip="Estrémadure"/>
                        </a:rPr>
                        <a:t>Estrémadure</a:t>
                      </a:r>
                      <a:endParaRPr lang="fr-FR"/>
                    </a:p>
                  </a:txBody>
                  <a:tcPr anchor="ctr">
                    <a:lnL>
                      <a:noFill/>
                    </a:lnL>
                    <a:lnR>
                      <a:noFill/>
                    </a:lnR>
                    <a:lnT>
                      <a:noFill/>
                    </a:lnT>
                    <a:lnB>
                      <a:noFill/>
                    </a:lnB>
                  </a:tcPr>
                </a:tc>
                <a:extLst>
                  <a:ext uri="{0D108BD9-81ED-4DB2-BD59-A6C34878D82A}">
                    <a16:rowId xmlns:a16="http://schemas.microsoft.com/office/drawing/2014/main" val="10003"/>
                  </a:ext>
                </a:extLst>
              </a:tr>
              <a:tr h="505854">
                <a:tc>
                  <a:txBody>
                    <a:bodyPr/>
                    <a:lstStyle/>
                    <a:p>
                      <a:r>
                        <a:rPr lang="fr-FR">
                          <a:hlinkClick r:id="rId11" tooltip="Districts du Portugal"/>
                        </a:rPr>
                        <a:t>District</a:t>
                      </a:r>
                      <a:endParaRPr lang="fr-FR"/>
                    </a:p>
                  </a:txBody>
                  <a:tcPr anchor="ctr">
                    <a:lnL>
                      <a:noFill/>
                    </a:lnL>
                    <a:lnR>
                      <a:noFill/>
                    </a:lnR>
                    <a:lnT>
                      <a:noFill/>
                    </a:lnT>
                    <a:lnB>
                      <a:noFill/>
                    </a:lnB>
                  </a:tcPr>
                </a:tc>
                <a:tc>
                  <a:txBody>
                    <a:bodyPr/>
                    <a:lstStyle/>
                    <a:p>
                      <a:r>
                        <a:rPr lang="fr-FR">
                          <a:hlinkClick r:id="rId12" tooltip="District de Leiria"/>
                        </a:rPr>
                        <a:t>Leiria</a:t>
                      </a:r>
                      <a:endParaRPr lang="fr-FR"/>
                    </a:p>
                  </a:txBody>
                  <a:tcPr anchor="ctr">
                    <a:lnL>
                      <a:noFill/>
                    </a:lnL>
                    <a:lnR>
                      <a:noFill/>
                    </a:lnR>
                    <a:lnT>
                      <a:noFill/>
                    </a:lnT>
                    <a:lnB>
                      <a:noFill/>
                    </a:lnB>
                  </a:tcPr>
                </a:tc>
                <a:extLst>
                  <a:ext uri="{0D108BD9-81ED-4DB2-BD59-A6C34878D82A}">
                    <a16:rowId xmlns:a16="http://schemas.microsoft.com/office/drawing/2014/main" val="10004"/>
                  </a:ext>
                </a:extLst>
              </a:tr>
              <a:tr h="885245">
                <a:tc>
                  <a:txBody>
                    <a:bodyPr/>
                    <a:lstStyle/>
                    <a:p>
                      <a:r>
                        <a:rPr lang="fr-FR" dirty="0">
                          <a:hlinkClick r:id="rId13" tooltip="Maire"/>
                        </a:rPr>
                        <a:t>Maire</a:t>
                      </a:r>
                      <a:r>
                        <a:rPr lang="fr-FR" dirty="0"/>
                        <a:t/>
                      </a:r>
                      <a:br>
                        <a:rPr lang="fr-FR" dirty="0"/>
                      </a:br>
                      <a:r>
                        <a:rPr lang="fr-FR" dirty="0">
                          <a:hlinkClick r:id="rId14" tooltip="Mandat politique"/>
                        </a:rPr>
                        <a:t>Mandat</a:t>
                      </a:r>
                      <a:endParaRPr lang="fr-FR" dirty="0"/>
                    </a:p>
                  </a:txBody>
                  <a:tcPr anchor="ctr">
                    <a:lnL>
                      <a:noFill/>
                    </a:lnL>
                    <a:lnR>
                      <a:noFill/>
                    </a:lnR>
                    <a:lnT>
                      <a:noFill/>
                    </a:lnT>
                    <a:lnB>
                      <a:noFill/>
                    </a:lnB>
                  </a:tcPr>
                </a:tc>
                <a:tc>
                  <a:txBody>
                    <a:bodyPr/>
                    <a:lstStyle/>
                    <a:p>
                      <a:r>
                        <a:rPr lang="pt-BR">
                          <a:hlinkClick r:id="rId15" tooltip="Walter Manuel Cavaleiro Chicharro (page inexistante)"/>
                        </a:rPr>
                        <a:t>Walter Manuel Cavaleiro Chicharro</a:t>
                      </a:r>
                      <a:r>
                        <a:rPr lang="pt-BR"/>
                        <a:t> ps</a:t>
                      </a:r>
                      <a:br>
                        <a:rPr lang="pt-BR"/>
                      </a:br>
                      <a:r>
                        <a:rPr lang="pt-BR"/>
                        <a:t>2013 2017</a:t>
                      </a:r>
                    </a:p>
                  </a:txBody>
                  <a:tcPr anchor="ctr">
                    <a:lnL>
                      <a:noFill/>
                    </a:lnL>
                    <a:lnR>
                      <a:noFill/>
                    </a:lnR>
                    <a:lnT>
                      <a:noFill/>
                    </a:lnT>
                    <a:lnB>
                      <a:noFill/>
                    </a:lnB>
                  </a:tcPr>
                </a:tc>
                <a:extLst>
                  <a:ext uri="{0D108BD9-81ED-4DB2-BD59-A6C34878D82A}">
                    <a16:rowId xmlns:a16="http://schemas.microsoft.com/office/drawing/2014/main" val="10005"/>
                  </a:ext>
                </a:extLst>
              </a:tr>
              <a:tr h="505854">
                <a:tc>
                  <a:txBody>
                    <a:bodyPr/>
                    <a:lstStyle/>
                    <a:p>
                      <a:r>
                        <a:rPr lang="fr-FR">
                          <a:hlinkClick r:id="rId16" tooltip="Code postal"/>
                        </a:rPr>
                        <a:t>Code postal</a:t>
                      </a:r>
                      <a:endParaRPr lang="fr-FR"/>
                    </a:p>
                  </a:txBody>
                  <a:tcPr anchor="ctr">
                    <a:lnL>
                      <a:noFill/>
                    </a:lnL>
                    <a:lnR>
                      <a:noFill/>
                    </a:lnR>
                    <a:lnT>
                      <a:noFill/>
                    </a:lnT>
                    <a:lnB>
                      <a:noFill/>
                    </a:lnB>
                  </a:tcPr>
                </a:tc>
                <a:tc>
                  <a:txBody>
                    <a:bodyPr/>
                    <a:lstStyle/>
                    <a:p>
                      <a:r>
                        <a:rPr lang="fr-FR"/>
                        <a:t>2450-951</a:t>
                      </a:r>
                    </a:p>
                  </a:txBody>
                  <a:tcPr anchor="ctr">
                    <a:lnL>
                      <a:noFill/>
                    </a:lnL>
                    <a:lnR>
                      <a:noFill/>
                    </a:lnR>
                    <a:lnT>
                      <a:noFill/>
                    </a:lnT>
                    <a:lnB>
                      <a:noFill/>
                    </a:lnB>
                  </a:tcPr>
                </a:tc>
                <a:extLst>
                  <a:ext uri="{0D108BD9-81ED-4DB2-BD59-A6C34878D82A}">
                    <a16:rowId xmlns:a16="http://schemas.microsoft.com/office/drawing/2014/main" val="10006"/>
                  </a:ext>
                </a:extLst>
              </a:tr>
              <a:tr h="484777">
                <a:tc gridSpan="2">
                  <a:txBody>
                    <a:bodyPr/>
                    <a:lstStyle/>
                    <a:p>
                      <a:pPr algn="ctr"/>
                      <a:r>
                        <a:rPr lang="fr-FR">
                          <a:solidFill>
                            <a:srgbClr val="000000"/>
                          </a:solidFill>
                          <a:effectLst/>
                        </a:rPr>
                        <a:t>Démographie</a:t>
                      </a:r>
                    </a:p>
                  </a:txBody>
                  <a:tcPr marL="38100" marR="38100" marT="38100" marB="38100" anchor="ctr">
                    <a:lnL>
                      <a:noFill/>
                    </a:lnL>
                    <a:lnR>
                      <a:noFill/>
                    </a:lnR>
                    <a:lnT>
                      <a:noFill/>
                    </a:lnT>
                    <a:lnB>
                      <a:noFill/>
                    </a:lnB>
                    <a:solidFill>
                      <a:srgbClr val="DDFFDD"/>
                    </a:solidFill>
                  </a:tcPr>
                </a:tc>
                <a:tc hMerge="1">
                  <a:txBody>
                    <a:bodyPr/>
                    <a:lstStyle/>
                    <a:p>
                      <a:endParaRPr lang="fr-FR"/>
                    </a:p>
                  </a:txBody>
                  <a:tcPr/>
                </a:tc>
                <a:extLst>
                  <a:ext uri="{0D108BD9-81ED-4DB2-BD59-A6C34878D82A}">
                    <a16:rowId xmlns:a16="http://schemas.microsoft.com/office/drawing/2014/main" val="10007"/>
                  </a:ext>
                </a:extLst>
              </a:tr>
              <a:tr h="505854">
                <a:tc>
                  <a:txBody>
                    <a:bodyPr/>
                    <a:lstStyle/>
                    <a:p>
                      <a:r>
                        <a:rPr lang="fr-FR">
                          <a:hlinkClick r:id="rId17" tooltip="Recensement de la population"/>
                        </a:rPr>
                        <a:t>Population</a:t>
                      </a:r>
                      <a:endParaRPr lang="fr-FR"/>
                    </a:p>
                  </a:txBody>
                  <a:tcPr anchor="ctr">
                    <a:lnL>
                      <a:noFill/>
                    </a:lnL>
                    <a:lnR>
                      <a:noFill/>
                    </a:lnR>
                    <a:lnT>
                      <a:noFill/>
                    </a:lnT>
                    <a:lnB>
                      <a:noFill/>
                    </a:lnB>
                  </a:tcPr>
                </a:tc>
                <a:tc>
                  <a:txBody>
                    <a:bodyPr/>
                    <a:lstStyle/>
                    <a:p>
                      <a:r>
                        <a:rPr lang="fr-FR"/>
                        <a:t>15 158 hab. (2011)</a:t>
                      </a:r>
                    </a:p>
                  </a:txBody>
                  <a:tcPr anchor="ctr">
                    <a:lnL>
                      <a:noFill/>
                    </a:lnL>
                    <a:lnR>
                      <a:noFill/>
                    </a:lnR>
                    <a:lnT>
                      <a:noFill/>
                    </a:lnT>
                    <a:lnB>
                      <a:noFill/>
                    </a:lnB>
                  </a:tcPr>
                </a:tc>
                <a:extLst>
                  <a:ext uri="{0D108BD9-81ED-4DB2-BD59-A6C34878D82A}">
                    <a16:rowId xmlns:a16="http://schemas.microsoft.com/office/drawing/2014/main" val="10008"/>
                  </a:ext>
                </a:extLst>
              </a:tr>
              <a:tr h="505854">
                <a:tc>
                  <a:txBody>
                    <a:bodyPr/>
                    <a:lstStyle/>
                    <a:p>
                      <a:pPr fontAlgn="b"/>
                      <a:r>
                        <a:rPr lang="fr-FR">
                          <a:effectLst/>
                          <a:hlinkClick r:id="rId18" tooltip="Densité de population"/>
                        </a:rPr>
                        <a:t>Densité</a:t>
                      </a:r>
                      <a:endParaRPr lang="fr-FR">
                        <a:effectLst/>
                      </a:endParaRPr>
                    </a:p>
                  </a:txBody>
                  <a:tcPr anchor="b">
                    <a:lnL>
                      <a:noFill/>
                    </a:lnL>
                    <a:lnR>
                      <a:noFill/>
                    </a:lnR>
                    <a:lnT>
                      <a:noFill/>
                    </a:lnT>
                    <a:lnB>
                      <a:noFill/>
                    </a:lnB>
                  </a:tcPr>
                </a:tc>
                <a:tc>
                  <a:txBody>
                    <a:bodyPr/>
                    <a:lstStyle/>
                    <a:p>
                      <a:r>
                        <a:rPr lang="fr-FR" dirty="0"/>
                        <a:t>184 hab./km</a:t>
                      </a:r>
                      <a:r>
                        <a:rPr lang="fr-FR" baseline="30000" dirty="0"/>
                        <a:t>2</a:t>
                      </a:r>
                      <a:endParaRPr lang="fr-FR" dirty="0"/>
                    </a:p>
                  </a:txBody>
                  <a:tcPr anchor="ctr">
                    <a:lnL>
                      <a:noFill/>
                    </a:lnL>
                    <a:lnR>
                      <a:noFill/>
                    </a:lnR>
                    <a:lnT>
                      <a:noFill/>
                    </a:lnT>
                    <a:lnB>
                      <a:noFill/>
                    </a:lnB>
                  </a:tcPr>
                </a:tc>
                <a:extLst>
                  <a:ext uri="{0D108BD9-81ED-4DB2-BD59-A6C34878D82A}">
                    <a16:rowId xmlns:a16="http://schemas.microsoft.com/office/drawing/2014/main" val="10009"/>
                  </a:ext>
                </a:extLst>
              </a:tr>
            </a:tbl>
          </a:graphicData>
        </a:graphic>
      </p:graphicFrame>
      <p:pic>
        <p:nvPicPr>
          <p:cNvPr id="1029" name="Picture 5" descr="Drapeau du Portugal"/>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981200" y="1905001"/>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8472264" y="3312295"/>
            <a:ext cx="1655308" cy="2816662"/>
          </a:xfrm>
          <a:prstGeom prst="rect">
            <a:avLst/>
          </a:prstGeom>
        </p:spPr>
      </p:pic>
    </p:spTree>
    <p:extLst>
      <p:ext uri="{BB962C8B-B14F-4D97-AF65-F5344CB8AC3E}">
        <p14:creationId xmlns:p14="http://schemas.microsoft.com/office/powerpoint/2010/main" val="8083565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074" name="Picture 2" descr="https://1.bp.blogspot.com/-JbprvwlJFVk/VxNDL9lkzeI/AAAAAAAAtgk/hctMRPV5pUQ62FzJ2huYE8-1mtjc5R71gCLcB/s1600/Nazar%25C3%25A9%2B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
            <a:ext cx="9144000" cy="6845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62130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8073777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429098766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43860318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3124238"/>
            <a:ext cx="5652120" cy="3733763"/>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4000" y="634"/>
            <a:ext cx="5652120" cy="3123603"/>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1900" y="634"/>
            <a:ext cx="4293770" cy="6858000"/>
          </a:xfrm>
          <a:prstGeom prst="rect">
            <a:avLst/>
          </a:prstGeom>
        </p:spPr>
      </p:pic>
    </p:spTree>
    <p:extLst>
      <p:ext uri="{BB962C8B-B14F-4D97-AF65-F5344CB8AC3E}">
        <p14:creationId xmlns:p14="http://schemas.microsoft.com/office/powerpoint/2010/main" val="40800679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2" name="Rectangle 1"/>
          <p:cNvSpPr/>
          <p:nvPr/>
        </p:nvSpPr>
        <p:spPr>
          <a:xfrm>
            <a:off x="3048000" y="5449278"/>
            <a:ext cx="6096000" cy="923330"/>
          </a:xfrm>
          <a:prstGeom prst="rect">
            <a:avLst/>
          </a:prstGeom>
        </p:spPr>
        <p:txBody>
          <a:bodyPr>
            <a:spAutoFit/>
          </a:bodyPr>
          <a:lstStyle/>
          <a:p>
            <a:r>
              <a:rPr lang="fr-FR" b="1" dirty="0">
                <a:solidFill>
                  <a:schemeClr val="bg1"/>
                </a:solidFill>
                <a:latin typeface="-apple-system"/>
              </a:rPr>
              <a:t>En vous promenant le long de la plage, vous rencontrerez des femmes vous vendant du poisson séché exposé devant vous au bord de l’eau.</a:t>
            </a:r>
            <a:endParaRPr lang="fr-FR" b="1" dirty="0">
              <a:solidFill>
                <a:schemeClr val="bg1"/>
              </a:solidFill>
            </a:endParaRPr>
          </a:p>
        </p:txBody>
      </p:sp>
    </p:spTree>
    <p:extLst>
      <p:ext uri="{BB962C8B-B14F-4D97-AF65-F5344CB8AC3E}">
        <p14:creationId xmlns:p14="http://schemas.microsoft.com/office/powerpoint/2010/main" val="69756185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l="34086" r="33428"/>
          <a:stretch/>
        </p:blipFill>
        <p:spPr>
          <a:xfrm>
            <a:off x="0" y="0"/>
            <a:ext cx="3048000" cy="3900791"/>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r="67350"/>
          <a:stretch/>
        </p:blipFill>
        <p:spPr>
          <a:xfrm>
            <a:off x="0" y="4017523"/>
            <a:ext cx="3048000" cy="2840477"/>
          </a:xfrm>
          <a:prstGeom prst="rect">
            <a:avLst/>
          </a:prstGeom>
        </p:spPr>
      </p:pic>
    </p:spTree>
    <p:extLst>
      <p:ext uri="{BB962C8B-B14F-4D97-AF65-F5344CB8AC3E}">
        <p14:creationId xmlns:p14="http://schemas.microsoft.com/office/powerpoint/2010/main" val="42920932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403546746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tretch>
            <a:fillRect/>
          </a:stretch>
        </p:blipFill>
        <p:spPr>
          <a:xfrm>
            <a:off x="1523999" y="-26"/>
            <a:ext cx="9144000" cy="6858026"/>
          </a:xfrm>
          <a:prstGeom prst="rect">
            <a:avLst/>
          </a:prstGeom>
        </p:spPr>
      </p:pic>
    </p:spTree>
    <p:extLst>
      <p:ext uri="{BB962C8B-B14F-4D97-AF65-F5344CB8AC3E}">
        <p14:creationId xmlns:p14="http://schemas.microsoft.com/office/powerpoint/2010/main" val="11466620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BEBA8EAE-BF5A-486C-A8C5-ECC9F3942E4B}">
                <a14:imgProps xmlns:a14="http://schemas.microsoft.com/office/drawing/2010/main">
                  <a14:imgLayer r:embed="rId4">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Rectangle 2"/>
          <p:cNvSpPr/>
          <p:nvPr/>
        </p:nvSpPr>
        <p:spPr>
          <a:xfrm>
            <a:off x="1524000" y="116633"/>
            <a:ext cx="9144000" cy="1200329"/>
          </a:xfrm>
          <a:prstGeom prst="rect">
            <a:avLst/>
          </a:prstGeom>
        </p:spPr>
        <p:txBody>
          <a:bodyPr wrap="square">
            <a:spAutoFit/>
          </a:bodyPr>
          <a:lstStyle/>
          <a:p>
            <a:r>
              <a:rPr lang="fr-FR" dirty="0"/>
              <a:t>En regardant vers la mer, du côté droit, vous apercevrez un promontoire impressionnant. C'est de cet endroit, appelé </a:t>
            </a:r>
            <a:r>
              <a:rPr lang="fr-FR" b="1" dirty="0" err="1"/>
              <a:t>Sítio</a:t>
            </a:r>
            <a:r>
              <a:rPr lang="fr-FR" dirty="0"/>
              <a:t>, que vous avez l'un des panoramas les plus célèbres du littoral portugais. Site rocheux très escarpé et surplombant la mer à 318 mètres d'altitude, il est accessible à pied pour les plus courageux ou en funiculaire. </a:t>
            </a:r>
          </a:p>
        </p:txBody>
      </p:sp>
    </p:spTree>
    <p:extLst>
      <p:ext uri="{BB962C8B-B14F-4D97-AF65-F5344CB8AC3E}">
        <p14:creationId xmlns:p14="http://schemas.microsoft.com/office/powerpoint/2010/main" val="206132330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Rectangle 2"/>
          <p:cNvSpPr/>
          <p:nvPr/>
        </p:nvSpPr>
        <p:spPr>
          <a:xfrm>
            <a:off x="1872342" y="327801"/>
            <a:ext cx="6096000" cy="646331"/>
          </a:xfrm>
          <a:prstGeom prst="rect">
            <a:avLst/>
          </a:prstGeom>
        </p:spPr>
        <p:txBody>
          <a:bodyPr>
            <a:spAutoFit/>
          </a:bodyPr>
          <a:lstStyle/>
          <a:p>
            <a:r>
              <a:rPr lang="fr-FR" dirty="0">
                <a:solidFill>
                  <a:srgbClr val="3B4654"/>
                </a:solidFill>
                <a:latin typeface="Figtree"/>
              </a:rPr>
              <a:t>La vue depuis le </a:t>
            </a:r>
            <a:r>
              <a:rPr lang="fr-FR" i="1" dirty="0" err="1">
                <a:solidFill>
                  <a:srgbClr val="3B4654"/>
                </a:solidFill>
                <a:latin typeface="Figtree"/>
              </a:rPr>
              <a:t>sitio</a:t>
            </a:r>
            <a:r>
              <a:rPr lang="fr-FR" dirty="0">
                <a:solidFill>
                  <a:srgbClr val="3B4654"/>
                </a:solidFill>
                <a:latin typeface="Figtree"/>
              </a:rPr>
              <a:t> est magique et la plage en contrebas vous fera certainement envie. </a:t>
            </a:r>
            <a:endParaRPr lang="fr-FR" dirty="0"/>
          </a:p>
        </p:txBody>
      </p:sp>
    </p:spTree>
    <p:extLst>
      <p:ext uri="{BB962C8B-B14F-4D97-AF65-F5344CB8AC3E}">
        <p14:creationId xmlns:p14="http://schemas.microsoft.com/office/powerpoint/2010/main" val="36817261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Rectangle 2"/>
          <p:cNvSpPr/>
          <p:nvPr/>
        </p:nvSpPr>
        <p:spPr>
          <a:xfrm>
            <a:off x="1524000" y="44188"/>
            <a:ext cx="9144000" cy="1754326"/>
          </a:xfrm>
          <a:prstGeom prst="rect">
            <a:avLst/>
          </a:prstGeom>
        </p:spPr>
        <p:txBody>
          <a:bodyPr wrap="square">
            <a:spAutoFit/>
          </a:bodyPr>
          <a:lstStyle/>
          <a:p>
            <a:r>
              <a:rPr lang="fr-FR" b="1" dirty="0"/>
              <a:t>La plage de Nazaré, au climat agréable et d’une beauté naturelle, possède les traditions les plus anciennes concernant les arts de la pêche.</a:t>
            </a:r>
            <a:r>
              <a:rPr lang="fr-FR" dirty="0"/>
              <a:t> </a:t>
            </a:r>
            <a:br>
              <a:rPr lang="fr-FR" dirty="0"/>
            </a:br>
            <a:r>
              <a:rPr lang="fr-FR" dirty="0"/>
              <a:t/>
            </a:r>
            <a:br>
              <a:rPr lang="fr-FR" dirty="0"/>
            </a:br>
            <a:r>
              <a:rPr lang="fr-FR" dirty="0"/>
              <a:t>La grande étendue de sable en forme de croissant de lune, qui est aussi le front de mer de la ville, est connue pour sa grande beauté et ses tentes de plage aux couleurs vives qui décorent le sable blanc, contrastant avec le bleu de la mer. </a:t>
            </a:r>
          </a:p>
        </p:txBody>
      </p:sp>
    </p:spTree>
    <p:extLst>
      <p:ext uri="{BB962C8B-B14F-4D97-AF65-F5344CB8AC3E}">
        <p14:creationId xmlns:p14="http://schemas.microsoft.com/office/powerpoint/2010/main" val="225246956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57509467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BEBA8EAE-BF5A-486C-A8C5-ECC9F3942E4B}">
                <a14:imgProps xmlns:a14="http://schemas.microsoft.com/office/drawing/2010/main">
                  <a14:imgLayer r:embed="rId4">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8063367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5694280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82124478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99880494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92091" y="-34637"/>
            <a:ext cx="5799909" cy="6892637"/>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t="636"/>
          <a:stretch/>
        </p:blipFill>
        <p:spPr>
          <a:xfrm>
            <a:off x="-12984" y="2"/>
            <a:ext cx="6180992" cy="6892636"/>
          </a:xfrm>
          <a:prstGeom prst="rect">
            <a:avLst/>
          </a:prstGeom>
        </p:spPr>
      </p:pic>
    </p:spTree>
    <p:extLst>
      <p:ext uri="{BB962C8B-B14F-4D97-AF65-F5344CB8AC3E}">
        <p14:creationId xmlns:p14="http://schemas.microsoft.com/office/powerpoint/2010/main" val="229454345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403679388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BEBA8EAE-BF5A-486C-A8C5-ECC9F3942E4B}">
                <a14:imgProps xmlns:a14="http://schemas.microsoft.com/office/drawing/2010/main">
                  <a14:imgLayer r:embed="rId4">
                    <a14:imgEffect>
                      <a14:colorTemperature colorTemp="72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524000" y="-29206"/>
            <a:ext cx="9144000" cy="6858000"/>
          </a:xfrm>
          <a:prstGeom prst="rect">
            <a:avLst/>
          </a:prstGeom>
        </p:spPr>
      </p:pic>
      <p:sp>
        <p:nvSpPr>
          <p:cNvPr id="3" name="Rectangle 2"/>
          <p:cNvSpPr/>
          <p:nvPr/>
        </p:nvSpPr>
        <p:spPr>
          <a:xfrm>
            <a:off x="3719736" y="116632"/>
            <a:ext cx="3480248" cy="369332"/>
          </a:xfrm>
          <a:prstGeom prst="rect">
            <a:avLst/>
          </a:prstGeom>
        </p:spPr>
        <p:txBody>
          <a:bodyPr wrap="none">
            <a:spAutoFit/>
          </a:bodyPr>
          <a:lstStyle/>
          <a:p>
            <a:r>
              <a:rPr lang="pt-BR" dirty="0"/>
              <a:t>Igreja de Nossa Senhora da Nazaré </a:t>
            </a:r>
            <a:endParaRPr lang="fr-FR" dirty="0"/>
          </a:p>
        </p:txBody>
      </p:sp>
      <p:sp>
        <p:nvSpPr>
          <p:cNvPr id="4" name="Rectangle 3"/>
          <p:cNvSpPr/>
          <p:nvPr/>
        </p:nvSpPr>
        <p:spPr>
          <a:xfrm>
            <a:off x="4439816" y="980729"/>
            <a:ext cx="4572000" cy="646331"/>
          </a:xfrm>
          <a:prstGeom prst="rect">
            <a:avLst/>
          </a:prstGeom>
        </p:spPr>
        <p:txBody>
          <a:bodyPr>
            <a:spAutoFit/>
          </a:bodyPr>
          <a:lstStyle/>
          <a:p>
            <a:r>
              <a:rPr lang="fr-FR" i="1" dirty="0"/>
              <a:t>Son église (photo de gauche) est construite</a:t>
            </a:r>
            <a:r>
              <a:rPr lang="fr-FR" dirty="0"/>
              <a:t> </a:t>
            </a:r>
            <a:r>
              <a:rPr lang="fr-FR" i="1" dirty="0"/>
              <a:t>au </a:t>
            </a:r>
            <a:r>
              <a:rPr lang="fr-FR" i="1" dirty="0" err="1"/>
              <a:t>XIVè</a:t>
            </a:r>
            <a:r>
              <a:rPr lang="fr-FR" i="1" dirty="0"/>
              <a:t> siècle pour accueillir les </a:t>
            </a:r>
            <a:r>
              <a:rPr lang="fr-FR" i="1" dirty="0" err="1"/>
              <a:t>pélerins</a:t>
            </a:r>
            <a:endParaRPr lang="fr-FR" dirty="0"/>
          </a:p>
        </p:txBody>
      </p:sp>
    </p:spTree>
    <p:extLst>
      <p:ext uri="{BB962C8B-B14F-4D97-AF65-F5344CB8AC3E}">
        <p14:creationId xmlns:p14="http://schemas.microsoft.com/office/powerpoint/2010/main" val="23725459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http://photosvoyagesceline.wifeo.com/images/n/naz/Nazare-P201014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524000" y="188641"/>
            <a:ext cx="9144000" cy="1200329"/>
          </a:xfrm>
          <a:prstGeom prst="rect">
            <a:avLst/>
          </a:prstGeom>
        </p:spPr>
        <p:txBody>
          <a:bodyPr wrap="square">
            <a:spAutoFit/>
          </a:bodyPr>
          <a:lstStyle/>
          <a:p>
            <a:r>
              <a:rPr lang="fr-FR" i="1" dirty="0">
                <a:solidFill>
                  <a:schemeClr val="bg1"/>
                </a:solidFill>
              </a:rPr>
              <a:t>à côté du </a:t>
            </a:r>
            <a:r>
              <a:rPr lang="fr-FR" i="1" dirty="0" err="1">
                <a:solidFill>
                  <a:schemeClr val="bg1"/>
                </a:solidFill>
              </a:rPr>
              <a:t>Belvédère,sur</a:t>
            </a:r>
            <a:r>
              <a:rPr lang="fr-FR" i="1" dirty="0">
                <a:solidFill>
                  <a:schemeClr val="bg1"/>
                </a:solidFill>
              </a:rPr>
              <a:t> la </a:t>
            </a:r>
            <a:r>
              <a:rPr lang="fr-FR" i="1" dirty="0" err="1">
                <a:solidFill>
                  <a:schemeClr val="bg1"/>
                </a:solidFill>
              </a:rPr>
              <a:t>place,se</a:t>
            </a:r>
            <a:r>
              <a:rPr lang="fr-FR" i="1" dirty="0">
                <a:solidFill>
                  <a:schemeClr val="bg1"/>
                </a:solidFill>
              </a:rPr>
              <a:t> trouve </a:t>
            </a:r>
            <a:r>
              <a:rPr lang="fr-FR" b="1" i="1" dirty="0">
                <a:solidFill>
                  <a:schemeClr val="bg1"/>
                </a:solidFill>
              </a:rPr>
              <a:t>la chapelle du souvenir</a:t>
            </a:r>
            <a:r>
              <a:rPr lang="fr-FR" i="1" dirty="0">
                <a:solidFill>
                  <a:schemeClr val="bg1"/>
                </a:solidFill>
              </a:rPr>
              <a:t> c'est un petit temple quadrangulaire</a:t>
            </a:r>
            <a:r>
              <a:rPr lang="fr-FR" dirty="0">
                <a:solidFill>
                  <a:schemeClr val="bg1"/>
                </a:solidFill>
              </a:rPr>
              <a:t> </a:t>
            </a:r>
            <a:r>
              <a:rPr lang="fr-FR" i="1" dirty="0">
                <a:solidFill>
                  <a:schemeClr val="bg1"/>
                </a:solidFill>
              </a:rPr>
              <a:t>où se trouve une statue de la vierge qui viendrait de Nazareth  et qui a été découverte dans une grotte ici lors de travaux d'</a:t>
            </a:r>
            <a:r>
              <a:rPr lang="fr-FR" i="1" dirty="0" err="1">
                <a:solidFill>
                  <a:schemeClr val="bg1"/>
                </a:solidFill>
              </a:rPr>
              <a:t>amènagement</a:t>
            </a:r>
            <a:r>
              <a:rPr lang="fr-FR" i="1" dirty="0">
                <a:solidFill>
                  <a:schemeClr val="bg1"/>
                </a:solidFill>
              </a:rPr>
              <a:t> du </a:t>
            </a:r>
            <a:r>
              <a:rPr lang="fr-FR" i="1" dirty="0" err="1">
                <a:solidFill>
                  <a:schemeClr val="bg1"/>
                </a:solidFill>
              </a:rPr>
              <a:t>sitio</a:t>
            </a:r>
            <a:r>
              <a:rPr lang="fr-FR" i="1" dirty="0">
                <a:solidFill>
                  <a:schemeClr val="bg1"/>
                </a:solidFill>
              </a:rPr>
              <a:t>. Cette petite chapelle a été construite à l'endroit où s'est produit un miracle....</a:t>
            </a:r>
            <a:endParaRPr lang="fr-FR" dirty="0">
              <a:solidFill>
                <a:schemeClr val="bg1"/>
              </a:solidFill>
            </a:endParaRPr>
          </a:p>
        </p:txBody>
      </p:sp>
    </p:spTree>
    <p:extLst>
      <p:ext uri="{BB962C8B-B14F-4D97-AF65-F5344CB8AC3E}">
        <p14:creationId xmlns:p14="http://schemas.microsoft.com/office/powerpoint/2010/main" val="380893908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r="1262" b="15809"/>
          <a:stretch/>
        </p:blipFill>
        <p:spPr>
          <a:xfrm>
            <a:off x="5177303" y="-15"/>
            <a:ext cx="6876000" cy="6860545"/>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5463" y="-10886"/>
            <a:ext cx="4644008" cy="6858000"/>
          </a:xfrm>
          <a:prstGeom prst="rect">
            <a:avLst/>
          </a:prstGeom>
        </p:spPr>
      </p:pic>
    </p:spTree>
    <p:extLst>
      <p:ext uri="{BB962C8B-B14F-4D97-AF65-F5344CB8AC3E}">
        <p14:creationId xmlns:p14="http://schemas.microsoft.com/office/powerpoint/2010/main" val="30245299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050" name="Picture 2" descr="http://photosvoyagesceline.wifeo.com/images/n/naz/Nazare-legende-du-cheval-P2010143.JPG"/>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6096000" y="0"/>
            <a:ext cx="457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35725" y="335845"/>
            <a:ext cx="4572000" cy="6186309"/>
          </a:xfrm>
          <a:prstGeom prst="rect">
            <a:avLst/>
          </a:prstGeom>
        </p:spPr>
        <p:txBody>
          <a:bodyPr>
            <a:spAutoFit/>
          </a:bodyPr>
          <a:lstStyle/>
          <a:p>
            <a:r>
              <a:rPr lang="fr-FR" b="1" i="1" dirty="0"/>
              <a:t>La légende de Notre Dame de Nazaré</a:t>
            </a:r>
            <a:r>
              <a:rPr lang="fr-FR" i="1" dirty="0"/>
              <a:t> ,</a:t>
            </a:r>
            <a:br>
              <a:rPr lang="fr-FR" i="1" dirty="0"/>
            </a:br>
            <a:r>
              <a:rPr lang="fr-FR" i="1" dirty="0"/>
              <a:t>représentée sur cette faïence azulejo placée à l'arrière de la chapelle :</a:t>
            </a:r>
            <a:br>
              <a:rPr lang="fr-FR" i="1" dirty="0"/>
            </a:br>
            <a:r>
              <a:rPr lang="fr-FR" i="1" dirty="0"/>
              <a:t>"Un matin de brouillard en septembre 1182,</a:t>
            </a:r>
            <a:br>
              <a:rPr lang="fr-FR" i="1" dirty="0"/>
            </a:br>
            <a:r>
              <a:rPr lang="fr-FR" i="1" dirty="0" err="1"/>
              <a:t>D.Fuas</a:t>
            </a:r>
            <a:r>
              <a:rPr lang="fr-FR" i="1" dirty="0"/>
              <a:t> </a:t>
            </a:r>
            <a:r>
              <a:rPr lang="fr-FR" i="1" dirty="0" err="1"/>
              <a:t>Roupinho</a:t>
            </a:r>
            <a:r>
              <a:rPr lang="fr-FR" i="1" dirty="0"/>
              <a:t> gouverneur de </a:t>
            </a:r>
            <a:r>
              <a:rPr lang="fr-FR" i="1" dirty="0" err="1"/>
              <a:t>chateau</a:t>
            </a:r>
            <a:r>
              <a:rPr lang="fr-FR" i="1" dirty="0"/>
              <a:t> poursuivait un cerf à cheval quand celui-ci disparut soudain dans l'abime, il invoqua la vierge ,le cheval s'arrêta brusquement et il fut sauvé."</a:t>
            </a:r>
            <a:br>
              <a:rPr lang="fr-FR" i="1" dirty="0"/>
            </a:br>
            <a:r>
              <a:rPr lang="fr-FR" i="1" dirty="0"/>
              <a:t>En remerciement le chevalier fit bâtir la petite chapelle au bord du précipice</a:t>
            </a:r>
            <a:br>
              <a:rPr lang="fr-FR" i="1" dirty="0"/>
            </a:br>
            <a:r>
              <a:rPr lang="fr-FR" i="1" dirty="0"/>
              <a:t>et durant les travaux la statuette de la vierge fut retrouvée</a:t>
            </a:r>
            <a:r>
              <a:rPr lang="fr-FR" i="1" dirty="0" smtClean="0"/>
              <a:t>,</a:t>
            </a:r>
            <a:endParaRPr lang="fr-FR" i="1" dirty="0"/>
          </a:p>
          <a:p>
            <a:r>
              <a:rPr lang="fr-FR" i="1" dirty="0" err="1"/>
              <a:t>Sitio</a:t>
            </a:r>
            <a:r>
              <a:rPr lang="fr-FR" i="1" dirty="0"/>
              <a:t> de Notre Dame de Nazaré</a:t>
            </a:r>
            <a:r>
              <a:rPr lang="fr-FR" i="1" dirty="0" smtClean="0"/>
              <a:t>.</a:t>
            </a:r>
            <a:r>
              <a:rPr lang="fr-FR" dirty="0"/>
              <a:t> Cet édifice baroque bâti en 1377 héberge cette statue de la vierge de Nazareth (Israël) qui donna son nom à la ville.</a:t>
            </a:r>
          </a:p>
          <a:p>
            <a:r>
              <a:rPr lang="fr-FR" dirty="0"/>
              <a:t>Elle aurait été rapportée de Palestine jusqu’en Espagne par un moine Grec au IVe siècle, avant d’être cachée au VIIIe siècle à Nazaré, ou elle fut oubliée pendant plusieurs siècles.</a:t>
            </a:r>
          </a:p>
          <a:p>
            <a:endParaRPr lang="fr-FR" dirty="0"/>
          </a:p>
        </p:txBody>
      </p:sp>
    </p:spTree>
    <p:extLst>
      <p:ext uri="{BB962C8B-B14F-4D97-AF65-F5344CB8AC3E}">
        <p14:creationId xmlns:p14="http://schemas.microsoft.com/office/powerpoint/2010/main" val="186962305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098" name="Picture 2" descr="https://4.bp.blogspot.com/-L0dsdFBM1BQ/VxNDROgZ3zI/AAAAAAAAtgo/qYtPibQch_4dI0qadfLy7uCL7ik-2__awCLcB/s1600/Nazar%25C3%25A9%2B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71452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0246901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79488299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83586" y="0"/>
            <a:ext cx="6224827" cy="6858000"/>
          </a:xfrm>
          <a:prstGeom prst="rect">
            <a:avLst/>
          </a:prstGeom>
        </p:spPr>
      </p:pic>
    </p:spTree>
    <p:extLst>
      <p:ext uri="{BB962C8B-B14F-4D97-AF65-F5344CB8AC3E}">
        <p14:creationId xmlns:p14="http://schemas.microsoft.com/office/powerpoint/2010/main" val="31564980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40016" y="0"/>
            <a:ext cx="4427984" cy="6858000"/>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04762" y="0"/>
            <a:ext cx="4447223" cy="6858000"/>
          </a:xfrm>
          <a:prstGeom prst="rect">
            <a:avLst/>
          </a:prstGeom>
        </p:spPr>
      </p:pic>
    </p:spTree>
    <p:extLst>
      <p:ext uri="{BB962C8B-B14F-4D97-AF65-F5344CB8AC3E}">
        <p14:creationId xmlns:p14="http://schemas.microsoft.com/office/powerpoint/2010/main" val="385693969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10488136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60296" y="4869160"/>
            <a:ext cx="1298448" cy="1444752"/>
          </a:xfrm>
          <a:prstGeom prst="rect">
            <a:avLst/>
          </a:prstGeom>
        </p:spPr>
      </p:pic>
      <p:sp>
        <p:nvSpPr>
          <p:cNvPr id="3" name="Rectangle 2"/>
          <p:cNvSpPr/>
          <p:nvPr/>
        </p:nvSpPr>
        <p:spPr>
          <a:xfrm>
            <a:off x="2202891" y="764704"/>
            <a:ext cx="4132543"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 Bientôt…!!!</a:t>
            </a:r>
          </a:p>
        </p:txBody>
      </p:sp>
      <p:sp>
        <p:nvSpPr>
          <p:cNvPr id="4" name="ZoneTexte 3"/>
          <p:cNvSpPr txBox="1"/>
          <p:nvPr/>
        </p:nvSpPr>
        <p:spPr>
          <a:xfrm>
            <a:off x="2202890" y="3284984"/>
            <a:ext cx="5045238" cy="369332"/>
          </a:xfrm>
          <a:prstGeom prst="rect">
            <a:avLst/>
          </a:prstGeom>
          <a:noFill/>
        </p:spPr>
        <p:txBody>
          <a:bodyPr wrap="square" rtlCol="0">
            <a:spAutoFit/>
          </a:bodyPr>
          <a:lstStyle/>
          <a:p>
            <a:r>
              <a:rPr lang="fr-FR" dirty="0"/>
              <a:t>Commentaires du NET: Photos perso</a:t>
            </a:r>
          </a:p>
        </p:txBody>
      </p:sp>
    </p:spTree>
    <p:extLst>
      <p:ext uri="{BB962C8B-B14F-4D97-AF65-F5344CB8AC3E}">
        <p14:creationId xmlns:p14="http://schemas.microsoft.com/office/powerpoint/2010/main" val="279360522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514</Words>
  <Application>Microsoft Office PowerPoint</Application>
  <PresentationFormat>Grand écran</PresentationFormat>
  <Paragraphs>32</Paragraphs>
  <Slides>32</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32</vt:i4>
      </vt:variant>
    </vt:vector>
  </HeadingPairs>
  <TitlesOfParts>
    <vt:vector size="38" baseType="lpstr">
      <vt:lpstr>-apple-system</vt:lpstr>
      <vt:lpstr>Arial</vt:lpstr>
      <vt:lpstr>Calibri</vt:lpstr>
      <vt:lpstr>Calibri Light</vt:lpstr>
      <vt:lpstr>Figtree</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5</cp:revision>
  <dcterms:created xsi:type="dcterms:W3CDTF">2026-01-24T10:46:50Z</dcterms:created>
  <dcterms:modified xsi:type="dcterms:W3CDTF">2026-01-24T13:54:13Z</dcterms:modified>
</cp:coreProperties>
</file>