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327" r:id="rId4"/>
    <p:sldId id="332" r:id="rId5"/>
    <p:sldId id="260" r:id="rId6"/>
    <p:sldId id="285" r:id="rId7"/>
    <p:sldId id="259" r:id="rId8"/>
    <p:sldId id="261" r:id="rId9"/>
    <p:sldId id="328" r:id="rId10"/>
    <p:sldId id="262" r:id="rId11"/>
    <p:sldId id="263" r:id="rId12"/>
    <p:sldId id="264" r:id="rId13"/>
    <p:sldId id="265" r:id="rId14"/>
    <p:sldId id="266" r:id="rId15"/>
    <p:sldId id="267" r:id="rId16"/>
    <p:sldId id="268" r:id="rId17"/>
    <p:sldId id="269" r:id="rId18"/>
    <p:sldId id="270" r:id="rId19"/>
    <p:sldId id="272" r:id="rId20"/>
    <p:sldId id="271" r:id="rId21"/>
    <p:sldId id="273" r:id="rId22"/>
    <p:sldId id="274" r:id="rId23"/>
    <p:sldId id="280" r:id="rId24"/>
    <p:sldId id="275" r:id="rId25"/>
    <p:sldId id="276" r:id="rId26"/>
    <p:sldId id="278" r:id="rId27"/>
    <p:sldId id="277" r:id="rId28"/>
    <p:sldId id="279" r:id="rId29"/>
    <p:sldId id="281" r:id="rId30"/>
    <p:sldId id="284" r:id="rId31"/>
    <p:sldId id="283" r:id="rId32"/>
    <p:sldId id="282" r:id="rId33"/>
    <p:sldId id="287" r:id="rId34"/>
    <p:sldId id="294" r:id="rId35"/>
    <p:sldId id="289" r:id="rId36"/>
    <p:sldId id="329" r:id="rId37"/>
    <p:sldId id="331" r:id="rId38"/>
    <p:sldId id="286" r:id="rId39"/>
    <p:sldId id="323" r:id="rId40"/>
    <p:sldId id="288" r:id="rId41"/>
    <p:sldId id="290" r:id="rId42"/>
    <p:sldId id="293" r:id="rId43"/>
    <p:sldId id="291" r:id="rId44"/>
    <p:sldId id="292" r:id="rId45"/>
    <p:sldId id="295" r:id="rId46"/>
    <p:sldId id="296" r:id="rId47"/>
    <p:sldId id="297" r:id="rId48"/>
    <p:sldId id="313" r:id="rId49"/>
    <p:sldId id="298" r:id="rId50"/>
    <p:sldId id="299" r:id="rId51"/>
    <p:sldId id="300" r:id="rId52"/>
    <p:sldId id="301" r:id="rId53"/>
    <p:sldId id="302" r:id="rId54"/>
    <p:sldId id="303" r:id="rId55"/>
    <p:sldId id="304" r:id="rId56"/>
    <p:sldId id="305" r:id="rId57"/>
    <p:sldId id="306" r:id="rId58"/>
    <p:sldId id="312" r:id="rId59"/>
    <p:sldId id="307" r:id="rId60"/>
    <p:sldId id="308" r:id="rId61"/>
    <p:sldId id="326" r:id="rId62"/>
    <p:sldId id="330" r:id="rId63"/>
    <p:sldId id="309" r:id="rId64"/>
    <p:sldId id="310" r:id="rId65"/>
    <p:sldId id="325" r:id="rId66"/>
    <p:sldId id="314" r:id="rId67"/>
    <p:sldId id="315" r:id="rId68"/>
    <p:sldId id="311" r:id="rId69"/>
    <p:sldId id="316" r:id="rId70"/>
    <p:sldId id="322" r:id="rId71"/>
    <p:sldId id="317" r:id="rId72"/>
    <p:sldId id="318" r:id="rId73"/>
    <p:sldId id="319" r:id="rId74"/>
    <p:sldId id="320" r:id="rId75"/>
    <p:sldId id="321" r:id="rId76"/>
    <p:sldId id="324" r:id="rId7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E299992-8637-4839-BBA2-DA6DEDD89930}"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19417724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299992-8637-4839-BBA2-DA6DEDD89930}"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160252713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E299992-8637-4839-BBA2-DA6DEDD89930}"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23299252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E299992-8637-4839-BBA2-DA6DEDD89930}"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404321171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E299992-8637-4839-BBA2-DA6DEDD89930}" type="datetimeFigureOut">
              <a:rPr lang="fr-FR" smtClean="0"/>
              <a:t>24/01/2026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30302294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E299992-8637-4839-BBA2-DA6DEDD89930}" type="datetimeFigureOut">
              <a:rPr lang="fr-FR" smtClean="0"/>
              <a:t>24/01/2026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3484482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E299992-8637-4839-BBA2-DA6DEDD89930}" type="datetimeFigureOut">
              <a:rPr lang="fr-FR" smtClean="0"/>
              <a:t>24/01/2026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38530850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E299992-8637-4839-BBA2-DA6DEDD89930}"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35598848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E299992-8637-4839-BBA2-DA6DEDD89930}"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15111826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299992-8637-4839-BBA2-DA6DEDD89930}"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3904730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299992-8637-4839-BBA2-DA6DEDD89930}"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3058D6-86F0-43F8-A2EF-028133A1B4A5}" type="slidenum">
              <a:rPr lang="fr-FR" smtClean="0"/>
              <a:t>‹N°›</a:t>
            </a:fld>
            <a:endParaRPr lang="fr-FR"/>
          </a:p>
        </p:txBody>
      </p:sp>
    </p:spTree>
    <p:extLst>
      <p:ext uri="{BB962C8B-B14F-4D97-AF65-F5344CB8AC3E}">
        <p14:creationId xmlns:p14="http://schemas.microsoft.com/office/powerpoint/2010/main" val="300295158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299992-8637-4839-BBA2-DA6DEDD89930}" type="datetimeFigureOut">
              <a:rPr lang="fr-FR" smtClean="0"/>
              <a:t>24/01/2026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3058D6-86F0-43F8-A2EF-028133A1B4A5}" type="slidenum">
              <a:rPr lang="fr-FR" smtClean="0"/>
              <a:t>‹N°›</a:t>
            </a:fld>
            <a:endParaRPr lang="fr-FR"/>
          </a:p>
        </p:txBody>
      </p:sp>
    </p:spTree>
    <p:extLst>
      <p:ext uri="{BB962C8B-B14F-4D97-AF65-F5344CB8AC3E}">
        <p14:creationId xmlns:p14="http://schemas.microsoft.com/office/powerpoint/2010/main" val="25788479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GIF"/><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5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65.xml.rels><?xml version="1.0" encoding="UTF-8" standalone="yes"?>
<Relationships xmlns="http://schemas.openxmlformats.org/package/2006/relationships"><Relationship Id="rId8" Type="http://schemas.openxmlformats.org/officeDocument/2006/relationships/hyperlink" Target="https://fr.wikipedia.org/wiki/Bragance_(Portugal)" TargetMode="External"/><Relationship Id="rId3" Type="http://schemas.openxmlformats.org/officeDocument/2006/relationships/hyperlink" Target="https://fr.wikipedia.org/wiki/Pierre_Ier_de_Portugal" TargetMode="External"/><Relationship Id="rId7" Type="http://schemas.openxmlformats.org/officeDocument/2006/relationships/hyperlink" Target="https://fr.wikipedia.org/wiki/1355" TargetMode="External"/><Relationship Id="rId2" Type="http://schemas.openxmlformats.org/officeDocument/2006/relationships/hyperlink" Target="https://fr.wikipedia.org/wiki/Abbatiale" TargetMode="External"/><Relationship Id="rId1" Type="http://schemas.openxmlformats.org/officeDocument/2006/relationships/slideLayout" Target="../slideLayouts/slideLayout7.xml"/><Relationship Id="rId6" Type="http://schemas.openxmlformats.org/officeDocument/2006/relationships/hyperlink" Target="https://fr.wikipedia.org/wiki/7_janvier" TargetMode="External"/><Relationship Id="rId5" Type="http://schemas.openxmlformats.org/officeDocument/2006/relationships/hyperlink" Target="https://fr.wikipedia.org/wiki/Coimbra" TargetMode="External"/><Relationship Id="rId10" Type="http://schemas.openxmlformats.org/officeDocument/2006/relationships/image" Target="../media/image81.jpg"/><Relationship Id="rId4" Type="http://schemas.openxmlformats.org/officeDocument/2006/relationships/hyperlink" Target="https://fr.wikipedia.org/wiki/In%C3%AAs_de_Castro" TargetMode="External"/><Relationship Id="rId9" Type="http://schemas.openxmlformats.org/officeDocument/2006/relationships/hyperlink" Target="https://fr.wikipedia.org/wiki/Transept" TargetMode="External"/></Relationships>
</file>

<file path=ppt/slides/_rels/slide6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8" Type="http://schemas.openxmlformats.org/officeDocument/2006/relationships/hyperlink" Target="https://fr.wikipedia.org/wiki/Architecture_romane" TargetMode="External"/><Relationship Id="rId13" Type="http://schemas.openxmlformats.org/officeDocument/2006/relationships/hyperlink" Target="https://fr.wikipedia.org/wiki/Style_manu%C3%A9lin" TargetMode="External"/><Relationship Id="rId3" Type="http://schemas.openxmlformats.org/officeDocument/2006/relationships/hyperlink" Target="https://fr.wikipedia.org/wiki/Culture_portugaise" TargetMode="External"/><Relationship Id="rId7" Type="http://schemas.openxmlformats.org/officeDocument/2006/relationships/hyperlink" Target="https://fr.wikipedia.org/wiki/Al-Andalus" TargetMode="External"/><Relationship Id="rId12" Type="http://schemas.openxmlformats.org/officeDocument/2006/relationships/hyperlink" Target="https://fr.wikipedia.org/wiki/Architecture_classique" TargetMode="External"/><Relationship Id="rId2" Type="http://schemas.openxmlformats.org/officeDocument/2006/relationships/image" Target="../media/image90.jpeg"/><Relationship Id="rId16" Type="http://schemas.openxmlformats.org/officeDocument/2006/relationships/hyperlink" Target="https://fr.wikipedia.org/wiki/Tremblement_de_terre_de_Lisbonne" TargetMode="External"/><Relationship Id="rId1" Type="http://schemas.openxmlformats.org/officeDocument/2006/relationships/slideLayout" Target="../slideLayouts/slideLayout7.xml"/><Relationship Id="rId6" Type="http://schemas.openxmlformats.org/officeDocument/2006/relationships/hyperlink" Target="https://fr.wikipedia.org/wiki/Grandes_invasions" TargetMode="External"/><Relationship Id="rId11" Type="http://schemas.openxmlformats.org/officeDocument/2006/relationships/hyperlink" Target="https://fr.wikipedia.org/wiki/Architecture_baroque" TargetMode="External"/><Relationship Id="rId5" Type="http://schemas.openxmlformats.org/officeDocument/2006/relationships/hyperlink" Target="https://fr.wikipedia.org/wiki/Empire_romain" TargetMode="External"/><Relationship Id="rId15" Type="http://schemas.openxmlformats.org/officeDocument/2006/relationships/hyperlink" Target="https://fr.wikipedia.org/wiki/Architecture_n%C3%A9oclassique" TargetMode="External"/><Relationship Id="rId10" Type="http://schemas.openxmlformats.org/officeDocument/2006/relationships/hyperlink" Target="https://fr.wikipedia.org/wiki/Architecture_Renaissance" TargetMode="External"/><Relationship Id="rId4" Type="http://schemas.openxmlformats.org/officeDocument/2006/relationships/hyperlink" Target="https://fr.wikipedia.org/wiki/Histoire_du_Portugal" TargetMode="External"/><Relationship Id="rId9" Type="http://schemas.openxmlformats.org/officeDocument/2006/relationships/hyperlink" Target="https://fr.wikipedia.org/wiki/Architecture_gothique" TargetMode="External"/><Relationship Id="rId14" Type="http://schemas.openxmlformats.org/officeDocument/2006/relationships/hyperlink" Target="https://fr.wikipedia.org/wiki/Style_pombalin" TargetMode="External"/></Relationships>
</file>

<file path=ppt/slides/_rels/slide7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70" y="0"/>
            <a:ext cx="4702122" cy="6858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039" y="0"/>
            <a:ext cx="4178309" cy="685800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9953" y="2199032"/>
            <a:ext cx="1672287" cy="1229968"/>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59953" y="5301208"/>
            <a:ext cx="1298448" cy="1444752"/>
          </a:xfrm>
          <a:prstGeom prst="rect">
            <a:avLst/>
          </a:prstGeom>
        </p:spPr>
      </p:pic>
      <p:pic>
        <p:nvPicPr>
          <p:cNvPr id="5" name="Image 4"/>
          <p:cNvPicPr>
            <a:picLocks noChangeAspect="1"/>
          </p:cNvPicPr>
          <p:nvPr/>
        </p:nvPicPr>
        <p:blipFill>
          <a:blip r:embed="rId7">
            <a:biLevel thresh="75000"/>
            <a:extLst>
              <a:ext uri="{BEBA8EAE-BF5A-486C-A8C5-ECC9F3942E4B}">
                <a14:imgProps xmlns:a14="http://schemas.microsoft.com/office/drawing/2010/main">
                  <a14:imgLayer r:embed="rId8">
                    <a14:imgEffect>
                      <a14:sharpenSoften amount="25000"/>
                    </a14:imgEffect>
                    <a14:imgEffect>
                      <a14:colorTemperature colorTemp="4700"/>
                    </a14:imgEffect>
                    <a14:imgEffect>
                      <a14:saturation sat="0"/>
                    </a14:imgEffect>
                  </a14:imgLayer>
                </a14:imgProps>
              </a:ext>
              <a:ext uri="{28A0092B-C50C-407E-A947-70E740481C1C}">
                <a14:useLocalDpi xmlns:a14="http://schemas.microsoft.com/office/drawing/2010/main" val="0"/>
              </a:ext>
            </a:extLst>
          </a:blip>
          <a:stretch>
            <a:fillRect/>
          </a:stretch>
        </p:blipFill>
        <p:spPr>
          <a:xfrm>
            <a:off x="2383231" y="0"/>
            <a:ext cx="3237257" cy="3237257"/>
          </a:xfrm>
          <a:prstGeom prst="rect">
            <a:avLst/>
          </a:prstGeom>
        </p:spPr>
      </p:pic>
    </p:spTree>
    <p:extLst>
      <p:ext uri="{BB962C8B-B14F-4D97-AF65-F5344CB8AC3E}">
        <p14:creationId xmlns:p14="http://schemas.microsoft.com/office/powerpoint/2010/main" val="11520571"/>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11.Jose.Manuel.Barreto.Fado.Portugues.[Portuguese.Fado].Fado.Portugues.[Portuguese.Fado]-TDG.wav"/>
          </p:stSnd>
        </p:sndAc>
      </p:transition>
    </mc:Choice>
    <mc:Fallback xmlns="">
      <p:transition spd="slow" advTm="5000">
        <p:sndAc>
          <p:stSnd>
            <p:snd r:embed="rId9" name="11.Jose.Manuel.Barreto.Fado.Portugues.[Portuguese.Fado].Fado.Portugues.[Portuguese.Fado]-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26" name="Picture 2" descr="Blason de Batalh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3" y="332656"/>
            <a:ext cx="1728193" cy="2066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30695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2.bp.blogspot.com/-Wr2sDoRoubo/VuVFFVzv0bI/AAAAAAAAqUk/PwGISCv9WD0s_UBAW3EwW3n4u75nWXPqg/s1600/Mosteiro%2Bda%2BBatalha%2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 y="0"/>
            <a:ext cx="913710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5162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4.bp.blogspot.com/-Unhc2yQ5Tew/VuVFij8ksrI/AAAAAAAAqU4/WePLvsI-ExAOybu5SbqpCU0XwS0nK-6HA/s1600/Mosteiro%2Bda%2BBatalha%2B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74855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5825" y="5270"/>
            <a:ext cx="4448175" cy="68527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4" y="-8538"/>
            <a:ext cx="4752975" cy="6866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60869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07" y="188640"/>
            <a:ext cx="4327769" cy="6740307"/>
          </a:xfrm>
          <a:prstGeom prst="rect">
            <a:avLst/>
          </a:prstGeom>
        </p:spPr>
        <p:txBody>
          <a:bodyPr wrap="square">
            <a:spAutoFit/>
          </a:bodyPr>
          <a:lstStyle/>
          <a:p>
            <a:r>
              <a:rPr lang="fr-FR" b="1" dirty="0" smtClean="0"/>
              <a:t>           Monastère </a:t>
            </a:r>
            <a:r>
              <a:rPr lang="fr-FR" b="1" dirty="0"/>
              <a:t>de </a:t>
            </a:r>
            <a:r>
              <a:rPr lang="fr-FR" b="1" dirty="0" smtClean="0"/>
              <a:t>Batalha</a:t>
            </a:r>
          </a:p>
          <a:p>
            <a:endParaRPr lang="fr-FR" b="1" dirty="0"/>
          </a:p>
          <a:p>
            <a:r>
              <a:rPr lang="fr-FR" dirty="0"/>
              <a:t>Édifié pour commémorer la victoire des Portugais sur les Castillans à la bataille d'</a:t>
            </a:r>
            <a:r>
              <a:rPr lang="fr-FR" dirty="0" err="1"/>
              <a:t>Aljubarrota</a:t>
            </a:r>
            <a:r>
              <a:rPr lang="fr-FR" dirty="0"/>
              <a:t> en 1385, le monastère des dominicains de Batalha fut pendant deux siècles le grand chantier de la monarchie portugaise où se développa un style gothique national original, profondément influencé par l'art manuélin, comme le montre le cloître royal, véritable chef-d'œuvre. Près du lieu où s’élève le Monastère de Batalha se déroula, le 14 août 1385, un événement décisif pour la consolidation de la nation portugaise : Dom João, Grand-Maître de l’Ordre d’Avis et futur roi du Portugal, y vainquit les espagnols, au cours de la célèbre bataille d’</a:t>
            </a:r>
            <a:r>
              <a:rPr lang="fr-FR" dirty="0" err="1"/>
              <a:t>Aljubarrota</a:t>
            </a:r>
            <a:r>
              <a:rPr lang="fr-FR" dirty="0"/>
              <a:t>. Cette victoire mit un terme à une crise dynastique qui subsistait depuis 1383, après la mort du roi Dom Fernando, dont la fille unique était mariée au roi de Castille, prétendant au trône du Portugal.</a:t>
            </a:r>
            <a:br>
              <a:rPr lang="fr-FR" dirty="0"/>
            </a:br>
            <a:endParaRPr lang="fr-FR" dirty="0"/>
          </a:p>
        </p:txBody>
      </p:sp>
      <p:pic>
        <p:nvPicPr>
          <p:cNvPr id="2050" name="Picture 2" descr="http://globe-reporters.com/images/3S/Portugal/Batalha/1-Batalha-porte-de-legli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0"/>
            <a:ext cx="460996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58600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737638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74605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1.bp.blogspot.com/-DGU8dG1G_Do/VuVGHQOdw6I/AAAAAAAAqVU/3p8O4ivm_40wyYfd69TcvWgAQYWLOt6Sw/s1600/Mosteiro%2Bda%2BBatalha%2B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00347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397478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2967493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856599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12379"/>
            <a:ext cx="457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8649"/>
            <a:ext cx="4427984" cy="6858000"/>
          </a:xfrm>
          <a:prstGeom prst="rect">
            <a:avLst/>
          </a:prstGeom>
        </p:spPr>
      </p:pic>
    </p:spTree>
    <p:extLst>
      <p:ext uri="{BB962C8B-B14F-4D97-AF65-F5344CB8AC3E}">
        <p14:creationId xmlns:p14="http://schemas.microsoft.com/office/powerpoint/2010/main" val="8612136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3576182" y="3244334"/>
            <a:ext cx="1991635" cy="369332"/>
          </a:xfrm>
          <a:prstGeom prst="rect">
            <a:avLst/>
          </a:prstGeom>
        </p:spPr>
        <p:txBody>
          <a:bodyPr wrap="none">
            <a:spAutoFit/>
          </a:bodyPr>
          <a:lstStyle/>
          <a:p>
            <a:r>
              <a:rPr lang="fr-FR" dirty="0"/>
              <a:t>Tombeau Roi Joao I</a:t>
            </a:r>
          </a:p>
        </p:txBody>
      </p:sp>
    </p:spTree>
    <p:extLst>
      <p:ext uri="{BB962C8B-B14F-4D97-AF65-F5344CB8AC3E}">
        <p14:creationId xmlns:p14="http://schemas.microsoft.com/office/powerpoint/2010/main" val="25898900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415852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136961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824152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483768" y="5661248"/>
            <a:ext cx="4572000" cy="646331"/>
          </a:xfrm>
          <a:prstGeom prst="rect">
            <a:avLst/>
          </a:prstGeom>
        </p:spPr>
        <p:txBody>
          <a:bodyPr>
            <a:spAutoFit/>
          </a:bodyPr>
          <a:lstStyle/>
          <a:p>
            <a:r>
              <a:rPr lang="fr-FR" b="1" dirty="0">
                <a:solidFill>
                  <a:schemeClr val="bg1"/>
                </a:solidFill>
              </a:rPr>
              <a:t>Chapelle du Fondateur, monastère de Batalha, Portugal.</a:t>
            </a:r>
          </a:p>
        </p:txBody>
      </p:sp>
    </p:spTree>
    <p:extLst>
      <p:ext uri="{BB962C8B-B14F-4D97-AF65-F5344CB8AC3E}">
        <p14:creationId xmlns:p14="http://schemas.microsoft.com/office/powerpoint/2010/main" val="16110100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286549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085447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5976" y="0"/>
            <a:ext cx="4788024"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Tree>
    <p:extLst>
      <p:ext uri="{BB962C8B-B14F-4D97-AF65-F5344CB8AC3E}">
        <p14:creationId xmlns:p14="http://schemas.microsoft.com/office/powerpoint/2010/main" val="25621172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507430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0"/>
            <a:ext cx="4499992"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Tree>
    <p:extLst>
      <p:ext uri="{BB962C8B-B14F-4D97-AF65-F5344CB8AC3E}">
        <p14:creationId xmlns:p14="http://schemas.microsoft.com/office/powerpoint/2010/main" val="40859291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776082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6427684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113936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844072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9422657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769912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819088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44570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80218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7750" y="0"/>
            <a:ext cx="428625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826318" cy="6858000"/>
          </a:xfrm>
          <a:prstGeom prst="rect">
            <a:avLst/>
          </a:prstGeom>
        </p:spPr>
      </p:pic>
      <p:pic>
        <p:nvPicPr>
          <p:cNvPr id="5" name="Image 4"/>
          <p:cNvPicPr>
            <a:picLocks noChangeAspect="1"/>
          </p:cNvPicPr>
          <p:nvPr/>
        </p:nvPicPr>
        <p:blipFill>
          <a:blip r:embed="rId4">
            <a:biLevel thresh="75000"/>
            <a:extLst>
              <a:ext uri="{BEBA8EAE-BF5A-486C-A8C5-ECC9F3942E4B}">
                <a14:imgProps xmlns:a14="http://schemas.microsoft.com/office/drawing/2010/main">
                  <a14:imgLayer r:embed="rId5">
                    <a14:imgEffect>
                      <a14:sharpenSoften amount="25000"/>
                    </a14:imgEffect>
                    <a14:imgEffect>
                      <a14:colorTemperature colorTemp="4700"/>
                    </a14:imgEffect>
                    <a14:imgEffect>
                      <a14:saturation sat="0"/>
                    </a14:imgEffect>
                  </a14:imgLayer>
                </a14:imgProps>
              </a:ext>
              <a:ext uri="{28A0092B-C50C-407E-A947-70E740481C1C}">
                <a14:useLocalDpi xmlns:a14="http://schemas.microsoft.com/office/drawing/2010/main" val="0"/>
              </a:ext>
            </a:extLst>
          </a:blip>
          <a:stretch>
            <a:fillRect/>
          </a:stretch>
        </p:blipFill>
        <p:spPr>
          <a:xfrm>
            <a:off x="3347864" y="-387424"/>
            <a:ext cx="3237257" cy="3237257"/>
          </a:xfrm>
          <a:prstGeom prst="rect">
            <a:avLst/>
          </a:prstGeom>
        </p:spPr>
      </p:pic>
    </p:spTree>
    <p:extLst>
      <p:ext uri="{BB962C8B-B14F-4D97-AF65-F5344CB8AC3E}">
        <p14:creationId xmlns:p14="http://schemas.microsoft.com/office/powerpoint/2010/main" val="14421017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2879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79712" y="260648"/>
            <a:ext cx="5873146" cy="923330"/>
          </a:xfrm>
          <a:prstGeom prst="rect">
            <a:avLst/>
          </a:prstGeom>
          <a:noFill/>
        </p:spPr>
        <p:txBody>
          <a:bodyPr wrap="none" lIns="91440" tIns="45720" rIns="91440" bIns="45720">
            <a:spAutoFit/>
          </a:bodyPr>
          <a:lstStyle/>
          <a:p>
            <a:pPr algn="ctr"/>
            <a:r>
              <a:rPr lang="fr-FR" sz="54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Mosterio</a:t>
            </a:r>
            <a:r>
              <a:rPr lang="fr-FR"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d’Alcobaça</a:t>
            </a:r>
            <a:endParaRPr lang="fr-FR" sz="5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147400653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2" y="0"/>
            <a:ext cx="4321784" cy="685399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lan du monastè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0"/>
            <a:ext cx="47880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050684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3.bp.blogspot.com/-ygu0iy1Zn9Y/VuHSsHaQILI/AAAAAAAAqL4/YVNJ_Oeix6w/s1600/Mosteiro%2Bde%2BAlcoba%25C3%25A7a%2B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4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09117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1.bp.blogspot.com/-7TCQDVk5DEo/VuHTLm9Y4SI/AAAAAAAAqME/28Hg3XATvpY/s1600/Mosteiro%2Bde%2BAlcoba%25C3%25A7a%2B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3252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835696" y="6021288"/>
            <a:ext cx="6552728" cy="646331"/>
          </a:xfrm>
          <a:prstGeom prst="rect">
            <a:avLst/>
          </a:prstGeom>
        </p:spPr>
        <p:txBody>
          <a:bodyPr wrap="square">
            <a:spAutoFit/>
          </a:bodyPr>
          <a:lstStyle/>
          <a:p>
            <a:r>
              <a:rPr lang="fr-FR" b="1" dirty="0"/>
              <a:t>Le monastère fut créé en 1153, par le 1er roi du Portugal Alphonse </a:t>
            </a:r>
            <a:r>
              <a:rPr lang="fr-FR" b="1" dirty="0" err="1"/>
              <a:t>Henriques</a:t>
            </a:r>
            <a:r>
              <a:rPr lang="fr-FR" b="1" dirty="0"/>
              <a:t>, après la reconquête de Santarem en 1147. </a:t>
            </a:r>
          </a:p>
        </p:txBody>
      </p:sp>
      <p:pic>
        <p:nvPicPr>
          <p:cNvPr id="3074" name="Picture 2" descr="Alcobaç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188640"/>
            <a:ext cx="1264915" cy="1368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4454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4427984" y="6211669"/>
            <a:ext cx="4572000" cy="646331"/>
          </a:xfrm>
          <a:prstGeom prst="rect">
            <a:avLst/>
          </a:prstGeom>
        </p:spPr>
        <p:txBody>
          <a:bodyPr>
            <a:spAutoFit/>
          </a:bodyPr>
          <a:lstStyle/>
          <a:p>
            <a:r>
              <a:rPr lang="fr-FR" b="1" dirty="0"/>
              <a:t>Le monastère est sur une grande place au centre de la ville. </a:t>
            </a:r>
          </a:p>
        </p:txBody>
      </p:sp>
    </p:spTree>
    <p:extLst>
      <p:ext uri="{BB962C8B-B14F-4D97-AF65-F5344CB8AC3E}">
        <p14:creationId xmlns:p14="http://schemas.microsoft.com/office/powerpoint/2010/main" val="4370205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899592" y="692696"/>
            <a:ext cx="3259482" cy="369332"/>
          </a:xfrm>
          <a:prstGeom prst="rect">
            <a:avLst/>
          </a:prstGeom>
        </p:spPr>
        <p:txBody>
          <a:bodyPr wrap="none">
            <a:spAutoFit/>
          </a:bodyPr>
          <a:lstStyle/>
          <a:p>
            <a:r>
              <a:rPr lang="fr-FR" dirty="0"/>
              <a:t>La façade de l'abbaye d'Alcobaça</a:t>
            </a:r>
          </a:p>
        </p:txBody>
      </p:sp>
    </p:spTree>
    <p:extLst>
      <p:ext uri="{BB962C8B-B14F-4D97-AF65-F5344CB8AC3E}">
        <p14:creationId xmlns:p14="http://schemas.microsoft.com/office/powerpoint/2010/main" val="25080402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65994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572589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23528" y="4941168"/>
            <a:ext cx="4572000" cy="923330"/>
          </a:xfrm>
          <a:prstGeom prst="rect">
            <a:avLst/>
          </a:prstGeom>
        </p:spPr>
        <p:txBody>
          <a:bodyPr>
            <a:spAutoFit/>
          </a:bodyPr>
          <a:lstStyle/>
          <a:p>
            <a:r>
              <a:rPr lang="fr-FR" b="1" dirty="0"/>
              <a:t>Les azulejos retracent les épisodes de la construction du cloître. </a:t>
            </a:r>
            <a:r>
              <a:rPr lang="fr-FR" dirty="0"/>
              <a:t/>
            </a:r>
            <a:br>
              <a:rPr lang="fr-FR" dirty="0"/>
            </a:br>
            <a:endParaRPr lang="fr-FR" dirty="0"/>
          </a:p>
        </p:txBody>
      </p:sp>
    </p:spTree>
    <p:extLst>
      <p:ext uri="{BB962C8B-B14F-4D97-AF65-F5344CB8AC3E}">
        <p14:creationId xmlns:p14="http://schemas.microsoft.com/office/powerpoint/2010/main" val="2379190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411760" y="332656"/>
            <a:ext cx="4572000" cy="646331"/>
          </a:xfrm>
          <a:prstGeom prst="rect">
            <a:avLst/>
          </a:prstGeom>
        </p:spPr>
        <p:txBody>
          <a:bodyPr>
            <a:spAutoFit/>
          </a:bodyPr>
          <a:lstStyle/>
          <a:p>
            <a:r>
              <a:rPr lang="fr-FR" b="1" i="1" dirty="0" smtClean="0"/>
              <a:t>Un </a:t>
            </a:r>
            <a:r>
              <a:rPr lang="fr-FR" b="1" i="1" dirty="0"/>
              <a:t>des azulejos de la salle des Rois du monastère de Santa Maria de Alcobaça.</a:t>
            </a:r>
            <a:endParaRPr lang="fr-FR" b="1" dirty="0"/>
          </a:p>
        </p:txBody>
      </p:sp>
    </p:spTree>
    <p:extLst>
      <p:ext uri="{BB962C8B-B14F-4D97-AF65-F5344CB8AC3E}">
        <p14:creationId xmlns:p14="http://schemas.microsoft.com/office/powerpoint/2010/main" val="152771214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5482853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164109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314207" y="332656"/>
            <a:ext cx="4572000" cy="646331"/>
          </a:xfrm>
          <a:prstGeom prst="rect">
            <a:avLst/>
          </a:prstGeom>
        </p:spPr>
        <p:txBody>
          <a:bodyPr>
            <a:spAutoFit/>
          </a:bodyPr>
          <a:lstStyle/>
          <a:p>
            <a:r>
              <a:rPr lang="fr-FR" dirty="0"/>
              <a:t>Finalement, nous nous retrouvons dans le cloître du silence. De nombreux arbres fruitiers </a:t>
            </a:r>
          </a:p>
        </p:txBody>
      </p:sp>
    </p:spTree>
    <p:extLst>
      <p:ext uri="{BB962C8B-B14F-4D97-AF65-F5344CB8AC3E}">
        <p14:creationId xmlns:p14="http://schemas.microsoft.com/office/powerpoint/2010/main" val="10124229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94945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7448554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0"/>
            <a:ext cx="4644008"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
        <p:nvSpPr>
          <p:cNvPr id="4" name="Rectangle 3"/>
          <p:cNvSpPr/>
          <p:nvPr/>
        </p:nvSpPr>
        <p:spPr>
          <a:xfrm>
            <a:off x="323528" y="116632"/>
            <a:ext cx="4572000" cy="1200329"/>
          </a:xfrm>
          <a:prstGeom prst="rect">
            <a:avLst/>
          </a:prstGeom>
        </p:spPr>
        <p:txBody>
          <a:bodyPr>
            <a:spAutoFit/>
          </a:bodyPr>
          <a:lstStyle/>
          <a:p>
            <a:r>
              <a:rPr lang="fr-FR" b="1" dirty="0" smtClean="0">
                <a:solidFill>
                  <a:schemeClr val="bg1"/>
                </a:solidFill>
              </a:rPr>
              <a:t>La nef est longue de 106m et large de 23m seulement.</a:t>
            </a:r>
            <a:br>
              <a:rPr lang="fr-FR" b="1" dirty="0" smtClean="0">
                <a:solidFill>
                  <a:schemeClr val="bg1"/>
                </a:solidFill>
              </a:rPr>
            </a:br>
            <a:r>
              <a:rPr lang="fr-FR" b="1" dirty="0" smtClean="0">
                <a:solidFill>
                  <a:schemeClr val="bg1"/>
                </a:solidFill>
              </a:rPr>
              <a:t>Le plan reproduit celui de l'abbaye de Clairvaux, en France. </a:t>
            </a:r>
            <a:endParaRPr lang="fr-FR" b="1" dirty="0">
              <a:solidFill>
                <a:schemeClr val="bg1"/>
              </a:solidFill>
            </a:endParaRPr>
          </a:p>
        </p:txBody>
      </p:sp>
    </p:spTree>
    <p:extLst>
      <p:ext uri="{BB962C8B-B14F-4D97-AF65-F5344CB8AC3E}">
        <p14:creationId xmlns:p14="http://schemas.microsoft.com/office/powerpoint/2010/main" val="2427739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4427984" y="0"/>
            <a:ext cx="4716016" cy="68580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4716016" cy="6858000"/>
          </a:xfrm>
          <a:prstGeom prst="rect">
            <a:avLst/>
          </a:prstGeom>
        </p:spPr>
      </p:pic>
    </p:spTree>
    <p:extLst>
      <p:ext uri="{BB962C8B-B14F-4D97-AF65-F5344CB8AC3E}">
        <p14:creationId xmlns:p14="http://schemas.microsoft.com/office/powerpoint/2010/main" val="11038431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285430" y="1772816"/>
            <a:ext cx="2619628" cy="369332"/>
          </a:xfrm>
          <a:prstGeom prst="rect">
            <a:avLst/>
          </a:prstGeom>
        </p:spPr>
        <p:txBody>
          <a:bodyPr wrap="none">
            <a:spAutoFit/>
          </a:bodyPr>
          <a:lstStyle/>
          <a:p>
            <a:r>
              <a:rPr lang="fr-FR" b="1" dirty="0"/>
              <a:t>la cuisine du XVIIIe siècle </a:t>
            </a:r>
          </a:p>
        </p:txBody>
      </p:sp>
    </p:spTree>
    <p:extLst>
      <p:ext uri="{BB962C8B-B14F-4D97-AF65-F5344CB8AC3E}">
        <p14:creationId xmlns:p14="http://schemas.microsoft.com/office/powerpoint/2010/main" val="10941718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0" y="5805264"/>
            <a:ext cx="9033120" cy="923330"/>
          </a:xfrm>
          <a:prstGeom prst="rect">
            <a:avLst/>
          </a:prstGeom>
        </p:spPr>
        <p:txBody>
          <a:bodyPr wrap="square">
            <a:spAutoFit/>
          </a:bodyPr>
          <a:lstStyle/>
          <a:p>
            <a:r>
              <a:rPr lang="fr-FR" b="1" dirty="0"/>
              <a:t>Continuant notre visite, nous arrivons dans la grande salle de l’alimentation où on conservait, préparait et cuisinait la nourriture. Une table et un foyer de dimension géante occupent la salle. </a:t>
            </a:r>
          </a:p>
        </p:txBody>
      </p:sp>
    </p:spTree>
    <p:extLst>
      <p:ext uri="{BB962C8B-B14F-4D97-AF65-F5344CB8AC3E}">
        <p14:creationId xmlns:p14="http://schemas.microsoft.com/office/powerpoint/2010/main" val="111855840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088325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60032" y="0"/>
            <a:ext cx="4283968"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644008" cy="6858000"/>
          </a:xfrm>
          <a:prstGeom prst="rect">
            <a:avLst/>
          </a:prstGeom>
        </p:spPr>
      </p:pic>
      <p:sp>
        <p:nvSpPr>
          <p:cNvPr id="4" name="Rectangle 3"/>
          <p:cNvSpPr/>
          <p:nvPr/>
        </p:nvSpPr>
        <p:spPr>
          <a:xfrm>
            <a:off x="4860032" y="5733256"/>
            <a:ext cx="4572000" cy="923330"/>
          </a:xfrm>
          <a:prstGeom prst="rect">
            <a:avLst/>
          </a:prstGeom>
        </p:spPr>
        <p:txBody>
          <a:bodyPr>
            <a:spAutoFit/>
          </a:bodyPr>
          <a:lstStyle/>
          <a:p>
            <a:r>
              <a:rPr lang="fr-FR" b="1" dirty="0">
                <a:solidFill>
                  <a:schemeClr val="bg1"/>
                </a:solidFill>
              </a:rPr>
              <a:t>l'immense cuisine date du 18eme siècle, la non moins immense cheminée surprend par sa taille.</a:t>
            </a:r>
          </a:p>
        </p:txBody>
      </p:sp>
    </p:spTree>
    <p:extLst>
      <p:ext uri="{BB962C8B-B14F-4D97-AF65-F5344CB8AC3E}">
        <p14:creationId xmlns:p14="http://schemas.microsoft.com/office/powerpoint/2010/main" val="964312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852731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5581700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3203848" y="4149080"/>
            <a:ext cx="4572000" cy="923330"/>
          </a:xfrm>
          <a:prstGeom prst="rect">
            <a:avLst/>
          </a:prstGeom>
        </p:spPr>
        <p:txBody>
          <a:bodyPr>
            <a:spAutoFit/>
          </a:bodyPr>
          <a:lstStyle/>
          <a:p>
            <a:r>
              <a:rPr lang="fr-FR" b="1" dirty="0">
                <a:solidFill>
                  <a:schemeClr val="bg1"/>
                </a:solidFill>
              </a:rPr>
              <a:t>au 1er étage se trouve, pour le plus remarquable, les statues des évêques ainsi que le grand dortoir voûté. </a:t>
            </a:r>
          </a:p>
        </p:txBody>
      </p:sp>
    </p:spTree>
    <p:extLst>
      <p:ext uri="{BB962C8B-B14F-4D97-AF65-F5344CB8AC3E}">
        <p14:creationId xmlns:p14="http://schemas.microsoft.com/office/powerpoint/2010/main" val="315746040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203848" y="5373216"/>
            <a:ext cx="4572000" cy="646331"/>
          </a:xfrm>
          <a:prstGeom prst="rect">
            <a:avLst/>
          </a:prstGeom>
        </p:spPr>
        <p:txBody>
          <a:bodyPr>
            <a:spAutoFit/>
          </a:bodyPr>
          <a:lstStyle/>
          <a:p>
            <a:r>
              <a:rPr lang="fr-FR" b="1" dirty="0">
                <a:solidFill>
                  <a:schemeClr val="bg1"/>
                </a:solidFill>
              </a:rPr>
              <a:t>La salle du Chapitre où avait lieu la lecture de </a:t>
            </a:r>
            <a:r>
              <a:rPr lang="fr-FR" b="1" dirty="0" smtClean="0">
                <a:solidFill>
                  <a:schemeClr val="bg1"/>
                </a:solidFill>
              </a:rPr>
              <a:t>l'Evangile</a:t>
            </a:r>
            <a:endParaRPr lang="fr-FR" b="1" dirty="0">
              <a:solidFill>
                <a:schemeClr val="bg1"/>
              </a:solidFill>
            </a:endParaRPr>
          </a:p>
        </p:txBody>
      </p:sp>
    </p:spTree>
    <p:extLst>
      <p:ext uri="{BB962C8B-B14F-4D97-AF65-F5344CB8AC3E}">
        <p14:creationId xmlns:p14="http://schemas.microsoft.com/office/powerpoint/2010/main" val="11756796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ZoneTexte 3"/>
          <p:cNvSpPr txBox="1"/>
          <p:nvPr/>
        </p:nvSpPr>
        <p:spPr>
          <a:xfrm>
            <a:off x="3635896" y="5877272"/>
            <a:ext cx="2448272" cy="369332"/>
          </a:xfrm>
          <a:prstGeom prst="rect">
            <a:avLst/>
          </a:prstGeom>
          <a:noFill/>
        </p:spPr>
        <p:txBody>
          <a:bodyPr wrap="square" rtlCol="0">
            <a:spAutoFit/>
          </a:bodyPr>
          <a:lstStyle/>
          <a:p>
            <a:r>
              <a:rPr lang="fr-FR" b="1" dirty="0" smtClean="0">
                <a:solidFill>
                  <a:schemeClr val="bg1"/>
                </a:solidFill>
              </a:rPr>
              <a:t>Réfectoire</a:t>
            </a:r>
            <a:endParaRPr lang="fr-FR" b="1" dirty="0">
              <a:solidFill>
                <a:schemeClr val="bg1"/>
              </a:solidFill>
            </a:endParaRPr>
          </a:p>
        </p:txBody>
      </p:sp>
      <p:sp>
        <p:nvSpPr>
          <p:cNvPr id="5" name="Flèche gauche 4"/>
          <p:cNvSpPr/>
          <p:nvPr/>
        </p:nvSpPr>
        <p:spPr>
          <a:xfrm>
            <a:off x="323528" y="4437112"/>
            <a:ext cx="720080" cy="216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323528" y="5589240"/>
            <a:ext cx="1728192" cy="646331"/>
          </a:xfrm>
          <a:prstGeom prst="rect">
            <a:avLst/>
          </a:prstGeom>
          <a:noFill/>
        </p:spPr>
        <p:txBody>
          <a:bodyPr wrap="square" rtlCol="0">
            <a:spAutoFit/>
          </a:bodyPr>
          <a:lstStyle/>
          <a:p>
            <a:r>
              <a:rPr lang="fr-FR" b="1" dirty="0" smtClean="0">
                <a:solidFill>
                  <a:schemeClr val="bg1"/>
                </a:solidFill>
              </a:rPr>
              <a:t>La porte du régime .</a:t>
            </a:r>
            <a:endParaRPr lang="fr-FR" b="1" dirty="0">
              <a:solidFill>
                <a:schemeClr val="bg1"/>
              </a:solidFill>
            </a:endParaRPr>
          </a:p>
        </p:txBody>
      </p:sp>
    </p:spTree>
    <p:extLst>
      <p:ext uri="{BB962C8B-B14F-4D97-AF65-F5344CB8AC3E}">
        <p14:creationId xmlns:p14="http://schemas.microsoft.com/office/powerpoint/2010/main" val="32129393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8333" y="771938"/>
            <a:ext cx="3131840" cy="2308324"/>
          </a:xfrm>
          <a:prstGeom prst="rect">
            <a:avLst/>
          </a:prstGeom>
        </p:spPr>
        <p:txBody>
          <a:bodyPr wrap="square">
            <a:spAutoFit/>
          </a:bodyPr>
          <a:lstStyle/>
          <a:p>
            <a:r>
              <a:rPr lang="fr-FR" dirty="0"/>
              <a:t>Une fois par mois, les moines ont dû passer par la porte avec une largeur de 32 cm. S'ils ne pouvaient pas, ils ont été soumis au régime de pain et </a:t>
            </a:r>
            <a:r>
              <a:rPr lang="fr-FR" dirty="0" smtClean="0"/>
              <a:t>d'eau »en rentrant chez nous je me met au régime je ne passe pas la porte…!!</a:t>
            </a:r>
            <a:endParaRPr lang="fr-FR" dirty="0"/>
          </a:p>
        </p:txBody>
      </p:sp>
      <p:sp>
        <p:nvSpPr>
          <p:cNvPr id="3" name="Rectangle 2"/>
          <p:cNvSpPr/>
          <p:nvPr/>
        </p:nvSpPr>
        <p:spPr>
          <a:xfrm>
            <a:off x="16899" y="116632"/>
            <a:ext cx="4387291" cy="646331"/>
          </a:xfrm>
          <a:prstGeom prst="rect">
            <a:avLst/>
          </a:prstGeom>
        </p:spPr>
        <p:txBody>
          <a:bodyPr wrap="none">
            <a:spAutoFit/>
          </a:bodyPr>
          <a:lstStyle/>
          <a:p>
            <a:r>
              <a:rPr lang="pt-BR" dirty="0"/>
              <a:t>A porta pega-gordo do Mosteiro de </a:t>
            </a:r>
            <a:r>
              <a:rPr lang="pt-BR" dirty="0" smtClean="0"/>
              <a:t>Alcobaça</a:t>
            </a:r>
          </a:p>
          <a:p>
            <a:r>
              <a:rPr lang="fr-FR" dirty="0"/>
              <a:t>La porte catch-graisse Monastère d'Alcobaça</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16" y="0"/>
            <a:ext cx="4410299"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40968"/>
            <a:ext cx="4572000" cy="3717032"/>
          </a:xfrm>
          <a:prstGeom prst="rect">
            <a:avLst/>
          </a:prstGeom>
        </p:spPr>
      </p:pic>
    </p:spTree>
    <p:extLst>
      <p:ext uri="{BB962C8B-B14F-4D97-AF65-F5344CB8AC3E}">
        <p14:creationId xmlns:p14="http://schemas.microsoft.com/office/powerpoint/2010/main" val="3810595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2.bp.blogspot.com/-b9MRBEQRsm0/VuHTTk88vJI/AAAAAAAAqMM/6_C6Kifs_j4/s1600/Mosteiro%2Bde%2BAlcoba%25C3%25A7a%2B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1150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707904" y="260648"/>
            <a:ext cx="1045671" cy="369332"/>
          </a:xfrm>
          <a:prstGeom prst="rect">
            <a:avLst/>
          </a:prstGeom>
        </p:spPr>
        <p:txBody>
          <a:bodyPr wrap="none">
            <a:spAutoFit/>
          </a:bodyPr>
          <a:lstStyle/>
          <a:p>
            <a:r>
              <a:rPr lang="fr-FR" dirty="0"/>
              <a:t>Le cloître</a:t>
            </a:r>
          </a:p>
        </p:txBody>
      </p:sp>
    </p:spTree>
    <p:extLst>
      <p:ext uri="{BB962C8B-B14F-4D97-AF65-F5344CB8AC3E}">
        <p14:creationId xmlns:p14="http://schemas.microsoft.com/office/powerpoint/2010/main" val="24079600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55491066"/>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09.Goncalo.Salgueiro.Tunel.De.Saudade.Tunel.De.Saudade-TDG.wav"/>
          </p:stSnd>
        </p:sndAc>
      </p:transition>
    </mc:Choice>
    <mc:Fallback xmlns="">
      <p:transition spd="slow" advTm="5000">
        <p:sndAc>
          <p:stSnd>
            <p:snd r:embed="rId4" name="09.Goncalo.Salgueiro.Tunel.De.Saudade.Tunel.De.Saudade-TDG.wav"/>
          </p:stSnd>
        </p:sndAc>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rot="10800000" flipV="1">
            <a:off x="0" y="61173"/>
            <a:ext cx="5796136" cy="6740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On trouve dans l’église </a:t>
            </a:r>
            <a:r>
              <a:rPr kumimoji="0" lang="fr-FR" sz="1800" b="0" i="0" u="none" strike="noStrike" cap="none" normalizeH="0" baseline="0" dirty="0" smtClean="0">
                <a:ln>
                  <a:noFill/>
                </a:ln>
                <a:solidFill>
                  <a:schemeClr val="tx1"/>
                </a:solidFill>
                <a:effectLst/>
                <a:latin typeface="Arial" charset="0"/>
                <a:hlinkClick r:id="rId2" tooltip="Abbatiale"/>
              </a:rPr>
              <a:t>abbatiale</a:t>
            </a:r>
            <a:r>
              <a:rPr kumimoji="0" lang="fr-FR" sz="1800" b="0" i="0" u="none" strike="noStrike" cap="none" normalizeH="0" baseline="0" dirty="0" smtClean="0">
                <a:ln>
                  <a:noFill/>
                </a:ln>
                <a:solidFill>
                  <a:schemeClr val="tx1"/>
                </a:solidFill>
                <a:effectLst/>
                <a:latin typeface="Arial" charset="0"/>
              </a:rPr>
              <a:t> les tombeaux du roi </a:t>
            </a:r>
            <a:r>
              <a:rPr kumimoji="0" lang="fr-FR" sz="1800" b="0" i="0" u="none" strike="noStrike" cap="none" normalizeH="0" baseline="0" dirty="0" smtClean="0">
                <a:ln>
                  <a:noFill/>
                </a:ln>
                <a:solidFill>
                  <a:schemeClr val="tx1"/>
                </a:solidFill>
                <a:effectLst/>
                <a:latin typeface="Arial" charset="0"/>
                <a:hlinkClick r:id="rId3" tooltip="Pierre Ier de Portugal"/>
              </a:rPr>
              <a:t>Pierre I</a:t>
            </a:r>
            <a:r>
              <a:rPr kumimoji="0" lang="fr-FR" sz="1800" b="0" i="0" u="none" strike="noStrike" cap="none" normalizeH="0" baseline="30000" dirty="0" smtClean="0">
                <a:ln>
                  <a:noFill/>
                </a:ln>
                <a:solidFill>
                  <a:schemeClr val="tx1"/>
                </a:solidFill>
                <a:effectLst/>
                <a:latin typeface="Arial" charset="0"/>
                <a:hlinkClick r:id="rId3" tooltip="Pierre Ier de Portugal"/>
              </a:rPr>
              <a:t>er</a:t>
            </a:r>
            <a:r>
              <a:rPr kumimoji="0" lang="fr-FR" sz="1800" b="0" i="0" u="none" strike="noStrike" cap="none" normalizeH="0" baseline="0" dirty="0" smtClean="0">
                <a:ln>
                  <a:noFill/>
                </a:ln>
                <a:solidFill>
                  <a:schemeClr val="tx1"/>
                </a:solidFill>
                <a:effectLst/>
                <a:latin typeface="Arial" charset="0"/>
              </a:rPr>
              <a:t> (Pedro I</a:t>
            </a:r>
            <a:r>
              <a:rPr kumimoji="0" lang="fr-FR" sz="1800" b="0" i="0" u="none" strike="noStrike" cap="none" normalizeH="0" baseline="30000" dirty="0" smtClean="0">
                <a:ln>
                  <a:noFill/>
                </a:ln>
                <a:solidFill>
                  <a:schemeClr val="tx1"/>
                </a:solidFill>
                <a:effectLst/>
                <a:latin typeface="Arial" charset="0"/>
              </a:rPr>
              <a:t>er</a:t>
            </a:r>
            <a:r>
              <a:rPr kumimoji="0" lang="fr-FR" sz="1800" b="0" i="0" u="none" strike="noStrike" cap="none" normalizeH="0" baseline="0" dirty="0" smtClean="0">
                <a:ln>
                  <a:noFill/>
                </a:ln>
                <a:solidFill>
                  <a:schemeClr val="tx1"/>
                </a:solidFill>
                <a:effectLst/>
                <a:latin typeface="Arial" charset="0"/>
              </a:rPr>
              <a:t>) et sa maîtresse assassinée </a:t>
            </a:r>
            <a:r>
              <a:rPr kumimoji="0" lang="fr-FR" sz="1800" b="0" i="0" u="none" strike="noStrike" cap="none" normalizeH="0" baseline="0" dirty="0" err="1" smtClean="0">
                <a:ln>
                  <a:noFill/>
                </a:ln>
                <a:solidFill>
                  <a:schemeClr val="tx1"/>
                </a:solidFill>
                <a:effectLst/>
                <a:latin typeface="Arial" charset="0"/>
                <a:hlinkClick r:id="rId4" tooltip="Inês de Castro"/>
              </a:rPr>
              <a:t>Inês</a:t>
            </a:r>
            <a:r>
              <a:rPr kumimoji="0" lang="fr-FR" sz="1800" b="0" i="0" u="none" strike="noStrike" cap="none" normalizeH="0" baseline="0" dirty="0" smtClean="0">
                <a:ln>
                  <a:noFill/>
                </a:ln>
                <a:solidFill>
                  <a:schemeClr val="tx1"/>
                </a:solidFill>
                <a:effectLst/>
                <a:latin typeface="Arial" charset="0"/>
                <a:hlinkClick r:id="rId4" tooltip="Inês de Castro"/>
              </a:rPr>
              <a:t> de Castro</a:t>
            </a:r>
            <a:r>
              <a:rPr kumimoji="0" lang="fr-FR" sz="1800" b="0" i="0" u="none" strike="noStrike" cap="none" normalizeH="0" baseline="0" dirty="0" smtClean="0">
                <a:ln>
                  <a:noFill/>
                </a:ln>
                <a:solidFill>
                  <a:schemeClr val="tx1"/>
                </a:solidFill>
                <a:effectLst/>
                <a:latin typeface="Arial" charset="0"/>
              </a:rPr>
              <a:t>. Très jeune Pedro avait dû épouser </a:t>
            </a:r>
            <a:r>
              <a:rPr kumimoji="0" lang="fr-FR" sz="1800" b="0" i="0" u="none" strike="noStrike" cap="none" normalizeH="0" baseline="0" dirty="0" err="1" smtClean="0">
                <a:ln>
                  <a:noFill/>
                </a:ln>
                <a:solidFill>
                  <a:schemeClr val="tx1"/>
                </a:solidFill>
                <a:effectLst/>
                <a:latin typeface="Arial" charset="0"/>
              </a:rPr>
              <a:t>Constanza</a:t>
            </a:r>
            <a:r>
              <a:rPr kumimoji="0" lang="fr-FR" sz="1800" b="0" i="0" u="none" strike="noStrike" cap="none" normalizeH="0" baseline="0" dirty="0" smtClean="0">
                <a:ln>
                  <a:noFill/>
                </a:ln>
                <a:solidFill>
                  <a:schemeClr val="tx1"/>
                </a:solidFill>
                <a:effectLst/>
                <a:latin typeface="Arial" charset="0"/>
              </a:rPr>
              <a:t>, l’infante de Castille. Cette dernière mourut cependant peu après le mariage, ce qui permit à Dom Pedro de s’évader avec sa maîtresse dans la ville de </a:t>
            </a:r>
            <a:r>
              <a:rPr kumimoji="0" lang="fr-FR" sz="1800" b="0" i="0" u="none" strike="noStrike" cap="none" normalizeH="0" baseline="0" dirty="0" smtClean="0">
                <a:ln>
                  <a:noFill/>
                </a:ln>
                <a:solidFill>
                  <a:schemeClr val="tx1"/>
                </a:solidFill>
                <a:effectLst/>
                <a:latin typeface="Arial" charset="0"/>
                <a:hlinkClick r:id="rId5" tooltip="Coimbra"/>
              </a:rPr>
              <a:t>Coimbra</a:t>
            </a:r>
            <a:r>
              <a:rPr kumimoji="0" lang="fr-FR" sz="1800" b="0" i="0" u="none" strike="noStrike" cap="none" normalizeH="0" baseline="0" dirty="0" smtClean="0">
                <a:ln>
                  <a:noFill/>
                </a:ln>
                <a:solidFill>
                  <a:schemeClr val="tx1"/>
                </a:solidFill>
                <a:effectLst/>
                <a:latin typeface="Arial" charset="0"/>
              </a:rPr>
              <a:t>. Son père, le roi Alfonso IV, croyant que la famille d’</a:t>
            </a:r>
            <a:r>
              <a:rPr kumimoji="0" lang="fr-FR" sz="1800" b="0" i="0" u="none" strike="noStrike" cap="none" normalizeH="0" baseline="0" dirty="0" err="1" smtClean="0">
                <a:ln>
                  <a:noFill/>
                </a:ln>
                <a:solidFill>
                  <a:schemeClr val="tx1"/>
                </a:solidFill>
                <a:effectLst/>
                <a:latin typeface="Arial" charset="0"/>
              </a:rPr>
              <a:t>Inês</a:t>
            </a:r>
            <a:r>
              <a:rPr kumimoji="0" lang="fr-FR" sz="1800" b="0" i="0" u="none" strike="noStrike" cap="none" normalizeH="0" baseline="0" dirty="0" smtClean="0">
                <a:ln>
                  <a:noFill/>
                </a:ln>
                <a:solidFill>
                  <a:schemeClr val="tx1"/>
                </a:solidFill>
                <a:effectLst/>
                <a:latin typeface="Arial" charset="0"/>
              </a:rPr>
              <a:t> était une menace pour son royaume, la fit assassiner le </a:t>
            </a:r>
            <a:r>
              <a:rPr kumimoji="0" lang="fr-FR" sz="1800" b="0" i="0" u="none" strike="noStrike" cap="none" normalizeH="0" baseline="0" dirty="0" smtClean="0">
                <a:ln>
                  <a:noFill/>
                </a:ln>
                <a:solidFill>
                  <a:schemeClr val="tx1"/>
                </a:solidFill>
                <a:effectLst/>
                <a:latin typeface="Arial" charset="0"/>
                <a:hlinkClick r:id="rId6" tooltip="7 janvier"/>
              </a:rPr>
              <a:t>7 janvier</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7" tooltip="1355"/>
              </a:rPr>
              <a:t>1355</a:t>
            </a:r>
            <a:r>
              <a:rPr kumimoji="0" lang="fr-FR" sz="1800" b="0" i="0" u="none" strike="noStrike" cap="none" normalizeH="0" baseline="0" dirty="0" smtClean="0">
                <a:ln>
                  <a:noFill/>
                </a:ln>
                <a:solidFill>
                  <a:schemeClr val="tx1"/>
                </a:solidFill>
                <a:effectLst/>
                <a:latin typeface="Arial" charset="0"/>
              </a:rPr>
              <a:t>. Dom Pedro attendit la mort de son père et se vengea des assassins en leur faisant arracher le cœur en sa présence. Puis, il déclara qu’il avait épousé </a:t>
            </a:r>
            <a:r>
              <a:rPr kumimoji="0" lang="fr-FR" sz="1800" b="0" i="0" u="none" strike="noStrike" cap="none" normalizeH="0" baseline="0" dirty="0" err="1" smtClean="0">
                <a:ln>
                  <a:noFill/>
                </a:ln>
                <a:solidFill>
                  <a:schemeClr val="tx1"/>
                </a:solidFill>
                <a:effectLst/>
                <a:latin typeface="Arial" charset="0"/>
              </a:rPr>
              <a:t>Inês</a:t>
            </a:r>
            <a:r>
              <a:rPr kumimoji="0" lang="fr-FR" sz="1800" b="0" i="0" u="none" strike="noStrike" cap="none" normalizeH="0" baseline="0" dirty="0" smtClean="0">
                <a:ln>
                  <a:noFill/>
                </a:ln>
                <a:solidFill>
                  <a:schemeClr val="tx1"/>
                </a:solidFill>
                <a:effectLst/>
                <a:latin typeface="Arial" charset="0"/>
              </a:rPr>
              <a:t> lors d’une cérémonie secrète précédant son assassinat à </a:t>
            </a:r>
            <a:r>
              <a:rPr kumimoji="0" lang="fr-FR" sz="1800" b="0" i="0" u="none" strike="noStrike" cap="none" normalizeH="0" baseline="0" dirty="0" err="1" smtClean="0">
                <a:ln>
                  <a:noFill/>
                </a:ln>
                <a:solidFill>
                  <a:schemeClr val="tx1"/>
                </a:solidFill>
                <a:effectLst/>
                <a:latin typeface="Arial" charset="0"/>
                <a:hlinkClick r:id="rId8" tooltip="Bragance (Portugal)"/>
              </a:rPr>
              <a:t>Bragança</a:t>
            </a:r>
            <a:r>
              <a:rPr kumimoji="0" lang="fr-FR" sz="1800" b="0" i="0" u="none" strike="noStrike" cap="none" normalizeH="0" baseline="0" dirty="0" smtClean="0">
                <a:ln>
                  <a:noFill/>
                </a:ln>
                <a:solidFill>
                  <a:schemeClr val="tx1"/>
                </a:solidFill>
                <a:effectLst/>
                <a:latin typeface="Arial" charset="0"/>
              </a:rPr>
              <a:t> et exhuma le corps de sa maîtresse afin qu’elle fut reconnue comme reine. Il présenta le corps embaumé d’</a:t>
            </a:r>
            <a:r>
              <a:rPr kumimoji="0" lang="fr-FR" sz="1800" b="0" i="0" u="none" strike="noStrike" cap="none" normalizeH="0" baseline="0" dirty="0" err="1" smtClean="0">
                <a:ln>
                  <a:noFill/>
                </a:ln>
                <a:solidFill>
                  <a:schemeClr val="tx1"/>
                </a:solidFill>
                <a:effectLst/>
                <a:latin typeface="Arial" charset="0"/>
              </a:rPr>
              <a:t>Inês</a:t>
            </a:r>
            <a:r>
              <a:rPr kumimoji="0" lang="fr-FR" sz="1800" b="0" i="0" u="none" strike="noStrike" cap="none" normalizeH="0" baseline="0" dirty="0" smtClean="0">
                <a:ln>
                  <a:noFill/>
                </a:ln>
                <a:solidFill>
                  <a:schemeClr val="tx1"/>
                </a:solidFill>
                <a:effectLst/>
                <a:latin typeface="Arial" charset="0"/>
              </a:rPr>
              <a:t> avec une couronne sur la tête et demanda que tous les courtisans s’agenouillent individuellement et baisent la main de sa reine. Aujourd’hui, leurs pierres tombales dont les décors sculptés sont d'une rare beauté, se font face dans le </a:t>
            </a:r>
            <a:r>
              <a:rPr kumimoji="0" lang="fr-FR" sz="1800" b="0" i="0" u="none" strike="noStrike" cap="none" normalizeH="0" baseline="0" dirty="0" smtClean="0">
                <a:ln>
                  <a:noFill/>
                </a:ln>
                <a:solidFill>
                  <a:schemeClr val="tx1"/>
                </a:solidFill>
                <a:effectLst/>
                <a:latin typeface="Arial" charset="0"/>
                <a:hlinkClick r:id="rId9" tooltip="Transept"/>
              </a:rPr>
              <a:t>transept</a:t>
            </a:r>
            <a:r>
              <a:rPr kumimoji="0" lang="fr-FR" sz="1800" b="0" i="0" u="none" strike="noStrike" cap="none" normalizeH="0" baseline="0" dirty="0" smtClean="0">
                <a:ln>
                  <a:noFill/>
                </a:ln>
                <a:solidFill>
                  <a:schemeClr val="tx1"/>
                </a:solidFill>
                <a:effectLst/>
                <a:latin typeface="Arial" charset="0"/>
              </a:rPr>
              <a:t> de l’église d’Alcobaça, de telle manière, dit-on, que le jour du jugement dernier, la première vision du roi Pedro soit celle de sa bien-aimée </a:t>
            </a:r>
            <a:r>
              <a:rPr kumimoji="0" lang="fr-FR" sz="1800" b="0" i="0" u="none" strike="noStrike" cap="none" normalizeH="0" baseline="0" dirty="0" err="1" smtClean="0">
                <a:ln>
                  <a:noFill/>
                </a:ln>
                <a:solidFill>
                  <a:schemeClr val="tx1"/>
                </a:solidFill>
                <a:effectLst/>
                <a:latin typeface="Arial" charset="0"/>
              </a:rPr>
              <a:t>Inês</a:t>
            </a:r>
            <a:r>
              <a:rPr kumimoji="0" lang="fr-FR" sz="1800" b="0" i="0" u="none" strike="noStrike" cap="none" normalizeH="0" baseline="0" dirty="0" smtClean="0">
                <a:ln>
                  <a:noFill/>
                </a:ln>
                <a:solidFill>
                  <a:schemeClr val="tx1"/>
                </a:solidFill>
                <a:effectLst/>
                <a:latin typeface="Arial" charset="0"/>
              </a:rPr>
              <a:t>. Leurs amours tragiques ont inspiré toute une tradition littéraire, </a:t>
            </a:r>
          </a:p>
        </p:txBody>
      </p:sp>
      <p:pic>
        <p:nvPicPr>
          <p:cNvPr id="3" name="Imag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796136" y="23169"/>
            <a:ext cx="3344620" cy="6858000"/>
          </a:xfrm>
          <a:prstGeom prst="rect">
            <a:avLst/>
          </a:prstGeom>
        </p:spPr>
      </p:pic>
    </p:spTree>
    <p:extLst>
      <p:ext uri="{BB962C8B-B14F-4D97-AF65-F5344CB8AC3E}">
        <p14:creationId xmlns:p14="http://schemas.microsoft.com/office/powerpoint/2010/main" val="34593641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248163" y="476672"/>
            <a:ext cx="2602444" cy="369332"/>
          </a:xfrm>
          <a:prstGeom prst="rect">
            <a:avLst/>
          </a:prstGeom>
        </p:spPr>
        <p:txBody>
          <a:bodyPr wrap="none">
            <a:spAutoFit/>
          </a:bodyPr>
          <a:lstStyle/>
          <a:p>
            <a:r>
              <a:rPr lang="fr-FR" dirty="0"/>
              <a:t>Tombeau d'</a:t>
            </a:r>
            <a:r>
              <a:rPr lang="fr-FR" dirty="0" err="1"/>
              <a:t>Inês</a:t>
            </a:r>
            <a:r>
              <a:rPr lang="fr-FR" dirty="0"/>
              <a:t> de Castro</a:t>
            </a:r>
          </a:p>
        </p:txBody>
      </p:sp>
    </p:spTree>
    <p:extLst>
      <p:ext uri="{BB962C8B-B14F-4D97-AF65-F5344CB8AC3E}">
        <p14:creationId xmlns:p14="http://schemas.microsoft.com/office/powerpoint/2010/main" val="26240716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688768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78035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491880" y="404664"/>
            <a:ext cx="2651816" cy="369332"/>
          </a:xfrm>
          <a:prstGeom prst="rect">
            <a:avLst/>
          </a:prstGeom>
        </p:spPr>
        <p:txBody>
          <a:bodyPr wrap="none">
            <a:spAutoFit/>
          </a:bodyPr>
          <a:lstStyle/>
          <a:p>
            <a:r>
              <a:rPr lang="fr-FR" b="1" dirty="0">
                <a:solidFill>
                  <a:schemeClr val="bg1"/>
                </a:solidFill>
              </a:rPr>
              <a:t>roi Pierre 1er, dit le cruel, </a:t>
            </a:r>
          </a:p>
        </p:txBody>
      </p:sp>
    </p:spTree>
    <p:extLst>
      <p:ext uri="{BB962C8B-B14F-4D97-AF65-F5344CB8AC3E}">
        <p14:creationId xmlns:p14="http://schemas.microsoft.com/office/powerpoint/2010/main" val="177876702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5469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717083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622655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7838713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3412"/>
            <a:ext cx="5143500" cy="6858000"/>
          </a:xfrm>
          <a:prstGeom prst="rect">
            <a:avLst/>
          </a:prstGeom>
        </p:spPr>
      </p:pic>
      <p:sp>
        <p:nvSpPr>
          <p:cNvPr id="4" name="Rectangle 3"/>
          <p:cNvSpPr/>
          <p:nvPr/>
        </p:nvSpPr>
        <p:spPr>
          <a:xfrm>
            <a:off x="17292" y="692696"/>
            <a:ext cx="4000500" cy="5909310"/>
          </a:xfrm>
          <a:prstGeom prst="rect">
            <a:avLst/>
          </a:prstGeom>
        </p:spPr>
        <p:txBody>
          <a:bodyPr wrap="square">
            <a:spAutoFit/>
          </a:bodyPr>
          <a:lstStyle/>
          <a:p>
            <a:r>
              <a:rPr lang="fr-FR" dirty="0"/>
              <a:t>L'architecture portugaise, à l'instar de tous les aspects de la </a:t>
            </a:r>
            <a:r>
              <a:rPr lang="fr-FR" dirty="0">
                <a:hlinkClick r:id="rId3" tooltip="Culture portugaise"/>
              </a:rPr>
              <a:t>culture portugaise</a:t>
            </a:r>
            <a:r>
              <a:rPr lang="fr-FR" dirty="0"/>
              <a:t>, est marquée par l'</a:t>
            </a:r>
            <a:r>
              <a:rPr lang="fr-FR" dirty="0">
                <a:hlinkClick r:id="rId4" tooltip="Histoire du Portugal"/>
              </a:rPr>
              <a:t>Histoire du pays</a:t>
            </a:r>
            <a:r>
              <a:rPr lang="fr-FR" dirty="0"/>
              <a:t> et des peuples qui se sont installés avec leur culture sur le territoire actuel portugais. On compte parmi eux les </a:t>
            </a:r>
            <a:r>
              <a:rPr lang="fr-FR" dirty="0">
                <a:hlinkClick r:id="rId5" tooltip="Empire romain"/>
              </a:rPr>
              <a:t>Romains</a:t>
            </a:r>
            <a:r>
              <a:rPr lang="fr-FR" dirty="0"/>
              <a:t>, les </a:t>
            </a:r>
            <a:r>
              <a:rPr lang="fr-FR" dirty="0">
                <a:hlinkClick r:id="rId6" tooltip="Grandes invasions"/>
              </a:rPr>
              <a:t>Germains</a:t>
            </a:r>
            <a:r>
              <a:rPr lang="fr-FR" dirty="0"/>
              <a:t>, les </a:t>
            </a:r>
            <a:r>
              <a:rPr lang="fr-FR" dirty="0">
                <a:hlinkClick r:id="rId7" tooltip="Al-Andalus"/>
              </a:rPr>
              <a:t>Arabes</a:t>
            </a:r>
            <a:r>
              <a:rPr lang="fr-FR" dirty="0"/>
              <a:t>, mais aussi l'influence des principaux centres artistiques européens qui a introduit dans le pays les différents styles architecturaux aussi bien </a:t>
            </a:r>
            <a:r>
              <a:rPr lang="fr-FR" dirty="0">
                <a:hlinkClick r:id="rId8" tooltip="Architecture romane"/>
              </a:rPr>
              <a:t>roman</a:t>
            </a:r>
            <a:r>
              <a:rPr lang="fr-FR" dirty="0"/>
              <a:t>, </a:t>
            </a:r>
            <a:r>
              <a:rPr lang="fr-FR" dirty="0">
                <a:hlinkClick r:id="rId9" tooltip="Architecture gothique"/>
              </a:rPr>
              <a:t>gothique</a:t>
            </a:r>
            <a:r>
              <a:rPr lang="fr-FR" dirty="0"/>
              <a:t>, </a:t>
            </a:r>
            <a:r>
              <a:rPr lang="fr-FR" dirty="0">
                <a:hlinkClick r:id="rId10" tooltip="Architecture Renaissance"/>
              </a:rPr>
              <a:t>Renaissance</a:t>
            </a:r>
            <a:r>
              <a:rPr lang="fr-FR" dirty="0"/>
              <a:t>, </a:t>
            </a:r>
            <a:r>
              <a:rPr lang="fr-FR" dirty="0">
                <a:hlinkClick r:id="rId11" tooltip="Architecture baroque"/>
              </a:rPr>
              <a:t>baroque</a:t>
            </a:r>
            <a:r>
              <a:rPr lang="fr-FR" dirty="0"/>
              <a:t> que </a:t>
            </a:r>
            <a:r>
              <a:rPr lang="fr-FR" dirty="0">
                <a:hlinkClick r:id="rId12" tooltip="Architecture classique"/>
              </a:rPr>
              <a:t>classique</a:t>
            </a:r>
            <a:r>
              <a:rPr lang="fr-FR" dirty="0"/>
              <a:t>. On peut citer comme principales manifestations de l'architecture portugaise, le </a:t>
            </a:r>
            <a:r>
              <a:rPr lang="fr-FR" dirty="0">
                <a:hlinkClick r:id="rId13" tooltip="Style manuélin"/>
              </a:rPr>
              <a:t>style manuélin</a:t>
            </a:r>
            <a:r>
              <a:rPr lang="fr-FR" dirty="0"/>
              <a:t> qui est une version locale du </a:t>
            </a:r>
            <a:r>
              <a:rPr lang="fr-FR" dirty="0">
                <a:hlinkClick r:id="rId9" tooltip="Architecture gothique"/>
              </a:rPr>
              <a:t>gothique</a:t>
            </a:r>
            <a:r>
              <a:rPr lang="fr-FR" dirty="0"/>
              <a:t> tardif, et le </a:t>
            </a:r>
            <a:r>
              <a:rPr lang="fr-FR" dirty="0">
                <a:hlinkClick r:id="rId14" tooltip="Style pombalin"/>
              </a:rPr>
              <a:t>style pombalin</a:t>
            </a:r>
            <a:r>
              <a:rPr lang="fr-FR" dirty="0"/>
              <a:t> qui est un mélange de </a:t>
            </a:r>
            <a:r>
              <a:rPr lang="fr-FR" dirty="0">
                <a:hlinkClick r:id="rId11" tooltip="Architecture baroque"/>
              </a:rPr>
              <a:t>baroque</a:t>
            </a:r>
            <a:r>
              <a:rPr lang="fr-FR" dirty="0"/>
              <a:t> tardif et de </a:t>
            </a:r>
            <a:r>
              <a:rPr lang="fr-FR" dirty="0">
                <a:hlinkClick r:id="rId15" tooltip="Architecture néoclassique"/>
              </a:rPr>
              <a:t>néoclassicisme</a:t>
            </a:r>
            <a:r>
              <a:rPr lang="fr-FR" dirty="0"/>
              <a:t> qui s'est développé après le </a:t>
            </a:r>
            <a:r>
              <a:rPr lang="fr-FR" dirty="0">
                <a:hlinkClick r:id="rId16" tooltip="Tremblement de terre de Lisbonne"/>
              </a:rPr>
              <a:t>tremblement de terre de Lisbonne</a:t>
            </a:r>
            <a:r>
              <a:rPr lang="fr-FR" dirty="0"/>
              <a:t> en 1755.</a:t>
            </a:r>
          </a:p>
        </p:txBody>
      </p:sp>
    </p:spTree>
    <p:extLst>
      <p:ext uri="{BB962C8B-B14F-4D97-AF65-F5344CB8AC3E}">
        <p14:creationId xmlns:p14="http://schemas.microsoft.com/office/powerpoint/2010/main" val="249874520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5182477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4288" y="4869160"/>
            <a:ext cx="1298448" cy="1444752"/>
          </a:xfrm>
          <a:prstGeom prst="rect">
            <a:avLst/>
          </a:prstGeom>
        </p:spPr>
      </p:pic>
      <p:sp>
        <p:nvSpPr>
          <p:cNvPr id="3" name="Rectangle 2"/>
          <p:cNvSpPr/>
          <p:nvPr/>
        </p:nvSpPr>
        <p:spPr>
          <a:xfrm>
            <a:off x="539552" y="443568"/>
            <a:ext cx="4049185" cy="923330"/>
          </a:xfrm>
          <a:prstGeom prst="rect">
            <a:avLst/>
          </a:prstGeom>
          <a:noFill/>
        </p:spPr>
        <p:txBody>
          <a:bodyPr wrap="none" lIns="91440" tIns="45720" rIns="91440" bIns="45720">
            <a:spAutoFit/>
          </a:bodyPr>
          <a:lstStyle/>
          <a:p>
            <a:pPr algn="ctr"/>
            <a:r>
              <a:rPr lang="fr-FR"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glow rad="228600">
                    <a:schemeClr val="accent5">
                      <a:satMod val="175000"/>
                      <a:alpha val="40000"/>
                    </a:schemeClr>
                  </a:glow>
                  <a:outerShdw blurRad="50800" dist="40000" dir="5400000" algn="tl" rotWithShape="0">
                    <a:srgbClr val="000000">
                      <a:shade val="5000"/>
                      <a:satMod val="120000"/>
                      <a:alpha val="33000"/>
                    </a:srgbClr>
                  </a:outerShdw>
                </a:effectLst>
              </a:rPr>
              <a:t>A Bientôt…!!!</a:t>
            </a:r>
            <a:endParaRPr lang="fr-FR"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glow rad="228600">
                  <a:schemeClr val="accent5">
                    <a:satMod val="175000"/>
                    <a:alpha val="40000"/>
                  </a:schemeClr>
                </a:glow>
                <a:outerShdw blurRad="50800" dist="40000" dir="5400000" algn="tl" rotWithShape="0">
                  <a:srgbClr val="000000">
                    <a:shade val="5000"/>
                    <a:satMod val="120000"/>
                    <a:alpha val="33000"/>
                  </a:srgbClr>
                </a:outerShdw>
              </a:effectLst>
            </a:endParaRPr>
          </a:p>
        </p:txBody>
      </p:sp>
      <p:sp>
        <p:nvSpPr>
          <p:cNvPr id="4" name="ZoneTexte 3"/>
          <p:cNvSpPr txBox="1"/>
          <p:nvPr/>
        </p:nvSpPr>
        <p:spPr>
          <a:xfrm>
            <a:off x="539552" y="2924944"/>
            <a:ext cx="4824536"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36937911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TotalTime>
  <Words>825</Words>
  <Application>Microsoft Office PowerPoint</Application>
  <PresentationFormat>Affichage à l'écran (4:3)</PresentationFormat>
  <Paragraphs>30</Paragraphs>
  <Slides>76</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76</vt:i4>
      </vt:variant>
    </vt:vector>
  </HeadingPairs>
  <TitlesOfParts>
    <vt:vector size="79"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23</cp:revision>
  <dcterms:created xsi:type="dcterms:W3CDTF">2016-10-01T14:16:44Z</dcterms:created>
  <dcterms:modified xsi:type="dcterms:W3CDTF">2026-01-24T19:23:03Z</dcterms:modified>
</cp:coreProperties>
</file>