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lliGKeHUpo5m/5amrsyxA==" hashData="6PsQesoQYLDwIaPsz2EqvezkZgmSS1LOvySregUgdTTuZjjYWQNnOIdVBE50xyHEY+PMFSjTKPFZe6K9f9MJy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6D6B"/>
    <a:srgbClr val="8D92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3776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733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53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6210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9839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079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4405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589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761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260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957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404E4-17A0-4262-A1CE-B6FFCD2D3903}" type="datetimeFigureOut">
              <a:rPr lang="fr-FR" smtClean="0"/>
              <a:t>18/02/2026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0FE33-AC82-4F3C-962F-22E1E206E7F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6886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05000" y="1837778"/>
            <a:ext cx="8978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Courgette" panose="02000603070400060004" pitchFamily="2" charset="0"/>
              </a:rPr>
              <a:t>Mon Vieux…À mon père !</a:t>
            </a:r>
            <a:endParaRPr lang="fr-FR" sz="6000" b="1" dirty="0">
              <a:solidFill>
                <a:schemeClr val="bg1"/>
              </a:solidFill>
              <a:latin typeface="Courgette" panose="02000603070400060004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9609">
            <a:off x="7556832" y="3697140"/>
            <a:ext cx="4438244" cy="227672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376" y="5094224"/>
            <a:ext cx="1298448" cy="1444752"/>
          </a:xfrm>
          <a:prstGeom prst="rect">
            <a:avLst/>
          </a:prstGeom>
        </p:spPr>
      </p:pic>
      <p:pic>
        <p:nvPicPr>
          <p:cNvPr id="6" name="Mon-vieux-_Instrumental_-_160kbit_Opus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4999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844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161" y="293180"/>
            <a:ext cx="5004000" cy="316414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4200" y="2632978"/>
            <a:ext cx="371316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avait quitté l’Espagne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avec une valise en carton.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Pas pour fuir.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Pour travailler.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Pour nourrir les siens.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4200" y="2109758"/>
            <a:ext cx="10477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fr-FR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L’exil</a:t>
            </a:r>
            <a:endParaRPr lang="fr-FR" sz="28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500" y="3505200"/>
            <a:ext cx="5724000" cy="32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45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000" y="2272828"/>
            <a:ext cx="7848000" cy="45851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08" r="50253" b="23190"/>
          <a:stretch/>
        </p:blipFill>
        <p:spPr>
          <a:xfrm>
            <a:off x="6451600" y="88900"/>
            <a:ext cx="5003800" cy="3530600"/>
          </a:xfrm>
          <a:prstGeom prst="rect">
            <a:avLst/>
          </a:prstGeom>
        </p:spPr>
      </p:pic>
      <p:sp>
        <p:nvSpPr>
          <p:cNvPr id="4" name="Étoile à 5 branches 3"/>
          <p:cNvSpPr/>
          <p:nvPr/>
        </p:nvSpPr>
        <p:spPr>
          <a:xfrm>
            <a:off x="8420100" y="660400"/>
            <a:ext cx="241300" cy="254000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5257800" y="61157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i="0" dirty="0" smtClean="0">
                <a:solidFill>
                  <a:srgbClr val="330099"/>
                </a:solidFill>
                <a:effectLst/>
                <a:latin typeface="Arial" panose="020B0604020202020204" pitchFamily="34" charset="0"/>
              </a:rPr>
              <a:t>1959 - barrage de </a:t>
            </a:r>
            <a:r>
              <a:rPr lang="fr-FR" b="1" i="0" dirty="0" err="1" smtClean="0">
                <a:solidFill>
                  <a:srgbClr val="330099"/>
                </a:solidFill>
                <a:effectLst/>
                <a:latin typeface="Arial" panose="020B0604020202020204" pitchFamily="34" charset="0"/>
              </a:rPr>
              <a:t>Matemale</a:t>
            </a:r>
            <a:r>
              <a:rPr lang="fr-FR" b="1" i="0" dirty="0" smtClean="0">
                <a:solidFill>
                  <a:srgbClr val="330099"/>
                </a:solidFill>
                <a:effectLst/>
                <a:latin typeface="Arial" panose="020B0604020202020204" pitchFamily="34" charset="0"/>
              </a:rPr>
              <a:t>, construction du masque d'étanchéité en dalles de béton,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95250" y="3091163"/>
            <a:ext cx="41471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 smtClean="0">
                <a:latin typeface="Courgette" panose="02000603070400060004" pitchFamily="2" charset="0"/>
                <a:ea typeface="Times New Roman" panose="02020603050405020304" pitchFamily="18" charset="0"/>
              </a:rPr>
              <a:t>Maçon </a:t>
            </a: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espagnol.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Les mains dures comme la pierre.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Le dos cassé avant l’heure.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construisait des maisons pour les autres…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88900"/>
            <a:ext cx="2772000" cy="27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50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8384"/>
            <a:ext cx="8172000" cy="338647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000" y="101616"/>
            <a:ext cx="4860000" cy="331676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5300" y="790504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 smtClean="0">
                <a:latin typeface="Courgette" panose="02000603070400060004" pitchFamily="2" charset="0"/>
                <a:ea typeface="Times New Roman" panose="02020603050405020304" pitchFamily="18" charset="0"/>
              </a:rPr>
              <a:t>Il </a:t>
            </a: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ne disait pas « je t’aime ».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le montrait en se levant avant l’aube.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le montrait en rentrant brisé de fatigue.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le montrait en posant sa paie sur la table, sans jamais rien garder pour lui.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95300" y="4188293"/>
            <a:ext cx="35374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Son français n’était pas parfait, mais son courage, lui, était immense.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70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2" t="8148" r="6111" b="5926"/>
          <a:stretch/>
        </p:blipFill>
        <p:spPr>
          <a:xfrm>
            <a:off x="406400" y="190541"/>
            <a:ext cx="5328000" cy="379752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06400" y="4239736"/>
            <a:ext cx="57277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D’une gentillesse rare.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Serviable avec tout le monde.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Toujours prêt à aider, même quand lui n’avait plus de forces.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avait la dignité des hommes simples et la bonté de ceux qui ont connu la dureté.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000" y="1219200"/>
            <a:ext cx="5976000" cy="448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8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9300" y="1815237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Et puis…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est parti trop tôt.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À 68 ans.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Un cancer l’a emporté.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Comme si, après toute une vie à tenir debout pour les autres, son corps avait fini par céder.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800" y="595292"/>
            <a:ext cx="4212000" cy="577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9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7800" y="1583520"/>
            <a:ext cx="3761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Et moi… son fils…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Je ne lui ai jamais dit « je t’aime ».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Jamais.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Chaque fois que j’aurais voulu le dire,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les mots restaient coincés.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Bloqués dans la gorge.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Impossible de les sortir.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7"/>
          <a:stretch/>
        </p:blipFill>
        <p:spPr>
          <a:xfrm>
            <a:off x="4140200" y="1234272"/>
            <a:ext cx="7899400" cy="4480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59"/>
          <a:stretch/>
        </p:blipFill>
        <p:spPr>
          <a:xfrm>
            <a:off x="7151687" y="165100"/>
            <a:ext cx="3857625" cy="65659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8800" y="1286639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Je ne sais pas pourquoi.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La pudeur.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L’habitude du silence.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Cette manière qu’on avait d’aimer sans le dire.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Aujourd’hui, ces mots me brûlent.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Ils me manquent plus que tout.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J’aurais voulu lui dire que j’étais fier.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Fier de lui.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Fier d’être son fils.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Fier de cet homme droit, courageux, immense.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2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4700" y="1413639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Il n’était pas riche.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Mais il nous a donné l’essentiel :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le travail,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le respect,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la droiture,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et un amour silencieux mais solide comme le béton qu’il coulait.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Mon vieux…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Si tu m’entends quelque part,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sache que je t’aime.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>
                <a:latin typeface="Courgette" panose="02000603070400060004" pitchFamily="2" charset="0"/>
                <a:ea typeface="Times New Roman" panose="02020603050405020304" pitchFamily="18" charset="0"/>
              </a:rPr>
              <a:t>Même si je n’ai jamais su le dire</a:t>
            </a:r>
            <a:r>
              <a:rPr lang="fr-FR" sz="2400" dirty="0" smtClean="0">
                <a:latin typeface="Courgette" panose="02000603070400060004" pitchFamily="2" charset="0"/>
                <a:ea typeface="Times New Roman" panose="02020603050405020304" pitchFamily="18" charset="0"/>
              </a:rPr>
              <a:t>.</a:t>
            </a:r>
          </a:p>
          <a:p>
            <a:pPr>
              <a:spcAft>
                <a:spcPts val="0"/>
              </a:spcAft>
            </a:pP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fr-FR" sz="2400" dirty="0" smtClean="0">
                <a:latin typeface="Courgette" panose="02000603070400060004" pitchFamily="2" charset="0"/>
                <a:ea typeface="Calibri" panose="020F0502020204030204" pitchFamily="34" charset="0"/>
              </a:rPr>
              <a:t>Merci papa.</a:t>
            </a:r>
            <a:endParaRPr lang="fr-FR" sz="2400" dirty="0">
              <a:latin typeface="Courgette" panose="02000603070400060004" pitchFamily="2" charset="0"/>
              <a:ea typeface="Calibri" panose="020F050202020403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04"/>
          <a:stretch/>
        </p:blipFill>
        <p:spPr>
          <a:xfrm>
            <a:off x="7456487" y="389086"/>
            <a:ext cx="3857625" cy="591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9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563" y="0"/>
            <a:ext cx="4562874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4522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369</Words>
  <Application>Microsoft Office PowerPoint</Application>
  <PresentationFormat>Grand écran</PresentationFormat>
  <Paragraphs>55</Paragraphs>
  <Slides>10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Courgette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18</cp:revision>
  <dcterms:created xsi:type="dcterms:W3CDTF">2026-02-17T18:48:44Z</dcterms:created>
  <dcterms:modified xsi:type="dcterms:W3CDTF">2026-02-18T12:29:15Z</dcterms:modified>
</cp:coreProperties>
</file>