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8"/>
  </p:notesMasterIdLst>
  <p:sldIdLst>
    <p:sldId id="366" r:id="rId2"/>
    <p:sldId id="258" r:id="rId3"/>
    <p:sldId id="296" r:id="rId4"/>
    <p:sldId id="368" r:id="rId5"/>
    <p:sldId id="260" r:id="rId6"/>
    <p:sldId id="263" r:id="rId7"/>
    <p:sldId id="287" r:id="rId8"/>
    <p:sldId id="308" r:id="rId9"/>
    <p:sldId id="307" r:id="rId10"/>
    <p:sldId id="264" r:id="rId11"/>
    <p:sldId id="319" r:id="rId12"/>
    <p:sldId id="305" r:id="rId13"/>
    <p:sldId id="297" r:id="rId14"/>
    <p:sldId id="306" r:id="rId15"/>
    <p:sldId id="265" r:id="rId16"/>
    <p:sldId id="289" r:id="rId17"/>
    <p:sldId id="367" r:id="rId18"/>
    <p:sldId id="317" r:id="rId19"/>
    <p:sldId id="270" r:id="rId20"/>
    <p:sldId id="271" r:id="rId21"/>
    <p:sldId id="273" r:id="rId22"/>
    <p:sldId id="324" r:id="rId23"/>
    <p:sldId id="272" r:id="rId24"/>
    <p:sldId id="318" r:id="rId25"/>
    <p:sldId id="320" r:id="rId26"/>
    <p:sldId id="329" r:id="rId27"/>
  </p:sldIdLst>
  <p:sldSz cx="9720263" cy="3600450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20B0604020202020204" charset="0"/>
      <p:regular r:id="rId30"/>
      <p:bold r:id="rId31"/>
    </p:embeddedFont>
    <p:embeddedFont>
      <p:font typeface="Aria Script SSi" panose="0202050000000000000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Microsoft YaHei Light" panose="020B0502040204020203" pitchFamily="34" charset="-122"/>
      <p:regular r:id="rId39"/>
    </p:embeddedFont>
    <p:embeddedFont>
      <p:font typeface="Script12 BT" panose="03080709030305060304" pitchFamily="65" charset="0"/>
      <p:regular r:id="rId4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vFefRE1j/qPn/RMvLkQw==" hashData="985SzRe+lovPEuTjfYb7SwQBhhlLhCOYnGC7p0hw4XRJH2ksVs7KeQRi9av1J2Qzewz5foqE/IjzUnj4tjH2W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2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4" y="18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02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p:transition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p:transition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p:transition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p:transition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p:transition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p:transition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p:transition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p:transition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p:transition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p:transition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p:transition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Click="0" advTm="11000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g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79999" y="0"/>
            <a:ext cx="7589215" cy="1384300"/>
          </a:xfrm>
          <a:prstGeom prst="rect">
            <a:avLst/>
          </a:prstGeom>
          <a:noFill/>
          <a:ln>
            <a:noFill/>
          </a:ln>
        </p:spPr>
        <p:txBody>
          <a:bodyPr wrap="square" lIns="70542" tIns="35271" rIns="70542" bIns="35271" numCol="1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5541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 Script SSi" panose="02020500000000000000"/>
                <a:ea typeface="Microsoft YaHei Light" panose="020B0502040204020203" pitchFamily="34" charset="-122"/>
              </a:rPr>
              <a:t>Quelques paysages de Québec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3096000"/>
            <a:ext cx="2524857" cy="5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5271" rIns="70542" bIns="3527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Musique folklorique du Québec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Musique-Folklorique-du-Québec-2.wav"/>
          </p:stSnd>
        </p:sndAc>
      </p:transition>
    </mc:Choice>
    <mc:Fallback>
      <p:transition advClick="0" advTm="12000">
        <p:sndAc>
          <p:stSnd>
            <p:snd r:embed="rId3" name="Musique-Folklorique-du-Québec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38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302531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160000" y="0"/>
            <a:ext cx="54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Le Vieux-Québec avec le célèbre Château Frontenac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0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20000" y="1"/>
            <a:ext cx="82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Vue panoramique du centre-ville depuis le parc Cartier-Brébeuf et la rivière Saint-Charles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7B44002-1060-4330-B560-286087424FC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"/>
            <a:ext cx="9720000" cy="3599999"/>
          </a:xfrm>
          <a:prstGeom prst="rect">
            <a:avLst/>
          </a:prstGeom>
        </p:spPr>
      </p:pic>
      <p:sp>
        <p:nvSpPr>
          <p:cNvPr id="7" name="AutoShape 5" descr="coupl101">
            <a:extLst>
              <a:ext uri="{FF2B5EF4-FFF2-40B4-BE49-F238E27FC236}">
                <a16:creationId xmlns:a16="http://schemas.microsoft.com/office/drawing/2014/main" id="{B13C52EA-6D72-4CC4-8BA1-6AB2216C6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8" name="AutoShape 7" descr="coupl101">
            <a:extLst>
              <a:ext uri="{FF2B5EF4-FFF2-40B4-BE49-F238E27FC236}">
                <a16:creationId xmlns:a16="http://schemas.microsoft.com/office/drawing/2014/main" id="{2CB8F484-C5E3-4FDC-92CF-BEA38B516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AutoShape 8" descr="coupl101">
            <a:extLst>
              <a:ext uri="{FF2B5EF4-FFF2-40B4-BE49-F238E27FC236}">
                <a16:creationId xmlns:a16="http://schemas.microsoft.com/office/drawing/2014/main" id="{D20AE0FC-5FB8-4645-9DCE-B64B947C5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0" name="AutoShape 9" descr="coupl101">
            <a:extLst>
              <a:ext uri="{FF2B5EF4-FFF2-40B4-BE49-F238E27FC236}">
                <a16:creationId xmlns:a16="http://schemas.microsoft.com/office/drawing/2014/main" id="{C7721DDC-05BE-41B2-87BA-828B2C655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1" name="AutoShape 10" descr="coupl101">
            <a:extLst>
              <a:ext uri="{FF2B5EF4-FFF2-40B4-BE49-F238E27FC236}">
                <a16:creationId xmlns:a16="http://schemas.microsoft.com/office/drawing/2014/main" id="{ED7E2491-6F3F-43B6-8778-12FFBD8D4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2" name="AutoShape 11" descr="coupl101">
            <a:extLst>
              <a:ext uri="{FF2B5EF4-FFF2-40B4-BE49-F238E27FC236}">
                <a16:creationId xmlns:a16="http://schemas.microsoft.com/office/drawing/2014/main" id="{0FDCB3A8-DA45-4CD5-8534-C63F18E0D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E1DB89-6E13-4DFE-9D10-12118ACE1FB4}"/>
              </a:ext>
            </a:extLst>
          </p:cNvPr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Château du Domaine de </a:t>
            </a:r>
            <a:r>
              <a:rPr lang="fr-FR" sz="1400" b="1" dirty="0" err="1">
                <a:latin typeface="Script12 BT" panose="03080709030305060304" pitchFamily="65" charset="0"/>
              </a:rPr>
              <a:t>Maizerets</a:t>
            </a:r>
            <a:endParaRPr lang="fr-FR" sz="14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256179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139441" y="1840276"/>
            <a:ext cx="1742158" cy="1570014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134057" y="180000"/>
            <a:ext cx="1742156" cy="157001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839375" y="1834755"/>
            <a:ext cx="1742158" cy="1570008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18595" y="180000"/>
            <a:ext cx="1742156" cy="157001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50452" y="0"/>
            <a:ext cx="1819096" cy="1665944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50452" y="1950806"/>
            <a:ext cx="1819096" cy="1667282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1563" y="-13844"/>
            <a:ext cx="9382538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Colline Parlementaire abritant l'hôtel du Parlement et le siège de l'Assemblée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335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938249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7092" y="1723481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2520000" y="0"/>
            <a:ext cx="46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Consulat général des États-Unis à Québec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5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5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5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" y="0"/>
            <a:ext cx="9719997" cy="3599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240000" y="0"/>
            <a:ext cx="32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Fortifications de Québec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23532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5583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61220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66609" y="1006127"/>
            <a:ext cx="1259704" cy="128516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0796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313358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6018749" y="1649207"/>
            <a:ext cx="1259704" cy="1285160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0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Gare du Palais de Québec</a:t>
            </a:r>
          </a:p>
        </p:txBody>
      </p:sp>
    </p:spTree>
    <p:extLst>
      <p:ext uri="{BB962C8B-B14F-4D97-AF65-F5344CB8AC3E}">
        <p14:creationId xmlns:p14="http://schemas.microsoft.com/office/powerpoint/2010/main" val="271896074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8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800000" y="1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L’Hôtel du Parlement, siège de l’Assemblée nationale du Québec</a:t>
            </a:r>
          </a:p>
        </p:txBody>
      </p:sp>
    </p:spTree>
    <p:extLst>
      <p:ext uri="{BB962C8B-B14F-4D97-AF65-F5344CB8AC3E}">
        <p14:creationId xmlns:p14="http://schemas.microsoft.com/office/powerpoint/2010/main" val="2276408937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" y="1"/>
            <a:ext cx="9721202" cy="360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1800000" y="0"/>
            <a:ext cx="61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Le Consulat général de France à Québec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7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2642875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5414446" y="1384174"/>
            <a:ext cx="1612954" cy="794100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4324575" y="294302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4324574" y="2109528"/>
            <a:ext cx="1021128" cy="1158617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3970716" y="1188633"/>
            <a:ext cx="1730939" cy="117576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520000" y="0"/>
            <a:ext cx="468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château de Frontenac</a:t>
            </a:r>
          </a:p>
        </p:txBody>
      </p:sp>
    </p:spTree>
    <p:extLst>
      <p:ext uri="{BB962C8B-B14F-4D97-AF65-F5344CB8AC3E}">
        <p14:creationId xmlns:p14="http://schemas.microsoft.com/office/powerpoint/2010/main" val="147991907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8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3132338" y="104837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3384501" y="1237394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3636664" y="1426418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3888827" y="1615441"/>
            <a:ext cx="1612954" cy="121015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parc national de Jacques Cartier</a:t>
            </a:r>
          </a:p>
        </p:txBody>
      </p:sp>
    </p:spTree>
    <p:extLst>
      <p:ext uri="{BB962C8B-B14F-4D97-AF65-F5344CB8AC3E}">
        <p14:creationId xmlns:p14="http://schemas.microsoft.com/office/powerpoint/2010/main" val="289599401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spect="1" noChangeArrowheads="1"/>
          </p:cNvSpPr>
          <p:nvPr/>
        </p:nvSpPr>
        <p:spPr bwMode="auto">
          <a:xfrm rot="1220583">
            <a:off x="3045526" y="545983"/>
            <a:ext cx="3224798" cy="2446241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CC"/>
            </a:extrusionClr>
          </a:sp3d>
        </p:spPr>
        <p:txBody>
          <a:bodyPr wrap="none" lIns="61528" tIns="30763" rIns="61528" bIns="30763" anchor="ctr">
            <a:flatTx/>
          </a:bodyPr>
          <a:lstStyle/>
          <a:p>
            <a:pPr>
              <a:defRPr/>
            </a:pPr>
            <a:endParaRPr lang="fr-FR" sz="941"/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700000" y="0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pont surplombant le fleuve Saint-Laurent</a:t>
            </a:r>
          </a:p>
        </p:txBody>
      </p:sp>
    </p:spTree>
    <p:extLst>
      <p:ext uri="{BB962C8B-B14F-4D97-AF65-F5344CB8AC3E}">
        <p14:creationId xmlns:p14="http://schemas.microsoft.com/office/powerpoint/2010/main" val="24522836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702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2372296" y="1079976"/>
            <a:ext cx="1440000" cy="144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926656" y="1458422"/>
            <a:ext cx="1800000" cy="180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320000" y="415431"/>
            <a:ext cx="1080000" cy="1080000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00000" y="-3600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Queen Mary 2 dans le Port de Québec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1902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5189" y="82570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0004" y="1181802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3484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0258" y="1632025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3357" y="1745327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2700000" y="0"/>
            <a:ext cx="43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L'Hôtel de ville et l'Édifice Price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 flipH="1">
            <a:off x="2042921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6" name="Losange 5"/>
          <p:cNvSpPr/>
          <p:nvPr/>
        </p:nvSpPr>
        <p:spPr>
          <a:xfrm flipH="1">
            <a:off x="3941409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7" name="Losange 6"/>
          <p:cNvSpPr/>
          <p:nvPr/>
        </p:nvSpPr>
        <p:spPr>
          <a:xfrm flipH="1">
            <a:off x="5840106" y="-19236"/>
            <a:ext cx="1886237" cy="358339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4" tIns="28202" rIns="56404" bIns="28202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5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700000" y="1"/>
            <a:ext cx="43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Parc de la Chute Montmorency</a:t>
            </a:r>
          </a:p>
        </p:txBody>
      </p:sp>
    </p:spTree>
    <p:extLst>
      <p:ext uri="{BB962C8B-B14F-4D97-AF65-F5344CB8AC3E}">
        <p14:creationId xmlns:p14="http://schemas.microsoft.com/office/powerpoint/2010/main" val="619136133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E396BA-A761-4B0B-A8A4-87284A518E0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" y="0"/>
            <a:ext cx="9720000" cy="3600000"/>
          </a:xfrm>
          <a:prstGeom prst="rect">
            <a:avLst/>
          </a:prstGeom>
        </p:spPr>
      </p:pic>
      <p:sp>
        <p:nvSpPr>
          <p:cNvPr id="4" name="Oval 7">
            <a:extLst>
              <a:ext uri="{FF2B5EF4-FFF2-40B4-BE49-F238E27FC236}">
                <a16:creationId xmlns:a16="http://schemas.microsoft.com/office/drawing/2014/main" id="{35DA7CD8-6E53-48A1-916C-294D636FF3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0713" y="477061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Oval 8" descr="cascades-quatre-bornes-">
            <a:extLst>
              <a:ext uri="{FF2B5EF4-FFF2-40B4-BE49-F238E27FC236}">
                <a16:creationId xmlns:a16="http://schemas.microsoft.com/office/drawing/2014/main" id="{9B8550F7-5647-4101-A3FC-4DA4F31CF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2504" y="553070"/>
            <a:ext cx="1460767" cy="1927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Oval 9">
            <a:extLst>
              <a:ext uri="{FF2B5EF4-FFF2-40B4-BE49-F238E27FC236}">
                <a16:creationId xmlns:a16="http://schemas.microsoft.com/office/drawing/2014/main" id="{35DF2D4A-6C11-4A9B-A0C1-34525F70A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3655" y="704088"/>
            <a:ext cx="1460768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Oval 10" descr="cascades-quatre-bornes-">
            <a:extLst>
              <a:ext uri="{FF2B5EF4-FFF2-40B4-BE49-F238E27FC236}">
                <a16:creationId xmlns:a16="http://schemas.microsoft.com/office/drawing/2014/main" id="{14D9290B-30DF-4215-9B45-BB70D6AC7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119" y="779098"/>
            <a:ext cx="1460768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8" name="Oval 11">
            <a:extLst>
              <a:ext uri="{FF2B5EF4-FFF2-40B4-BE49-F238E27FC236}">
                <a16:creationId xmlns:a16="http://schemas.microsoft.com/office/drawing/2014/main" id="{E9ADA1E3-47B7-42E9-A889-6F43CAB41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6598" y="968122"/>
            <a:ext cx="1460767" cy="204125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9" name="Oval 12" descr="cascades-quatre-bornes-">
            <a:extLst>
              <a:ext uri="{FF2B5EF4-FFF2-40B4-BE49-F238E27FC236}">
                <a16:creationId xmlns:a16="http://schemas.microsoft.com/office/drawing/2014/main" id="{8CE336E6-54CA-477C-8FBD-247A72715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3273" y="1044131"/>
            <a:ext cx="1460767" cy="192824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FCCBE1F-FDFC-44BA-8DF6-456AF1184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00" y="0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Place des Canotiers, secteur du Vieux-Port</a:t>
            </a:r>
          </a:p>
        </p:txBody>
      </p:sp>
    </p:spTree>
    <p:extLst>
      <p:ext uri="{BB962C8B-B14F-4D97-AF65-F5344CB8AC3E}">
        <p14:creationId xmlns:p14="http://schemas.microsoft.com/office/powerpoint/2010/main" val="2909392209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66263" y="500920"/>
            <a:ext cx="3387103" cy="2381297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66262" y="523227"/>
            <a:ext cx="3375873" cy="234329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29366" y="1071795"/>
            <a:ext cx="1662943" cy="1246156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80000" y="1"/>
            <a:ext cx="39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La place Royale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78744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" y="451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308958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90391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40161"/>
            <a:ext cx="1800000" cy="20183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2340000" y="0"/>
            <a:ext cx="50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/>
              </a:rPr>
              <a:t>Plaines d’Abraham, parc des Champs-de-Bataille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589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3316327" y="43766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Triangle isocèle 5"/>
          <p:cNvSpPr/>
          <p:nvPr/>
        </p:nvSpPr>
        <p:spPr>
          <a:xfrm rot="2150333">
            <a:off x="4141382" y="425843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Triangle isocèle 6"/>
          <p:cNvSpPr/>
          <p:nvPr/>
        </p:nvSpPr>
        <p:spPr>
          <a:xfrm rot="2150333">
            <a:off x="4892850" y="756154"/>
            <a:ext cx="1911122" cy="2324199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3240000" y="0"/>
            <a:ext cx="324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Promenade Samuel De Champlain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2463250" y="1189892"/>
            <a:ext cx="2908507" cy="1077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4442773" y="1223087"/>
            <a:ext cx="2908507" cy="1077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1526651" y="0"/>
            <a:ext cx="5520083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Résidence du Gouverneur général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44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197188" y="514874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157212" y="408018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40953" y="1152000"/>
            <a:ext cx="1836000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40000" y="0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Rue de la Couronne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89" cy="3599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455261" y="335261"/>
            <a:ext cx="1926831" cy="1878414"/>
          </a:xfrm>
          <a:prstGeom prst="flowChart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458488" y="447569"/>
            <a:ext cx="1886135" cy="1903260"/>
          </a:xfrm>
          <a:prstGeom prst="flowChartConnec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3375641" y="1462309"/>
            <a:ext cx="1805630" cy="1878414"/>
          </a:xfrm>
          <a:prstGeom prst="flowChartConnec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578806" y="1581303"/>
            <a:ext cx="1886135" cy="1878414"/>
          </a:xfrm>
          <a:prstGeom prst="flowChartConnec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97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Sanctuaire de Sainte Anne de Beaupré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2275652" y="594151"/>
            <a:ext cx="3010759" cy="2258069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4420650" y="584141"/>
            <a:ext cx="3010759" cy="2258069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540000" y="0"/>
            <a:ext cx="86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Vue, depuis la terrasse Dufferin, sur le quartier Petit Champlain et le fleuve St Laurent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5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240000" y="252000"/>
            <a:ext cx="3240000" cy="3240000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80000" y="1"/>
            <a:ext cx="57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La Terrasse Pierre </a:t>
            </a:r>
            <a:r>
              <a:rPr lang="fr-FR" sz="1400" b="1" dirty="0" err="1">
                <a:latin typeface="Script12 BT" pitchFamily="65" charset="0"/>
              </a:rPr>
              <a:t>Dugua</a:t>
            </a:r>
            <a:r>
              <a:rPr lang="fr-FR" sz="1400" b="1" dirty="0">
                <a:latin typeface="Script12 BT" pitchFamily="65" charset="0"/>
              </a:rPr>
              <a:t> de Mons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96901021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2827</TotalTime>
  <Words>182</Words>
  <Application>Microsoft Office PowerPoint</Application>
  <PresentationFormat>Personnalisé</PresentationFormat>
  <Paragraphs>32</Paragraphs>
  <Slides>26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5" baseType="lpstr">
      <vt:lpstr>Arial</vt:lpstr>
      <vt:lpstr>Andy</vt:lpstr>
      <vt:lpstr>Calibri Light</vt:lpstr>
      <vt:lpstr>Aria Script SSi</vt:lpstr>
      <vt:lpstr>Algerian</vt:lpstr>
      <vt:lpstr>Calibri</vt:lpstr>
      <vt:lpstr>Script12 BT</vt:lpstr>
      <vt:lpstr>Microsoft YaHei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341</cp:revision>
  <dcterms:created xsi:type="dcterms:W3CDTF">2016-02-24T09:25:33Z</dcterms:created>
  <dcterms:modified xsi:type="dcterms:W3CDTF">2026-02-13T08:17:31Z</dcterms:modified>
</cp:coreProperties>
</file>