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81" r:id="rId3"/>
    <p:sldId id="275" r:id="rId4"/>
    <p:sldId id="263" r:id="rId5"/>
    <p:sldId id="257" r:id="rId6"/>
    <p:sldId id="259" r:id="rId7"/>
    <p:sldId id="279" r:id="rId8"/>
    <p:sldId id="261" r:id="rId9"/>
    <p:sldId id="260" r:id="rId10"/>
    <p:sldId id="266" r:id="rId11"/>
    <p:sldId id="280" r:id="rId12"/>
    <p:sldId id="268" r:id="rId13"/>
    <p:sldId id="265" r:id="rId14"/>
    <p:sldId id="273" r:id="rId15"/>
    <p:sldId id="264" r:id="rId16"/>
    <p:sldId id="269" r:id="rId17"/>
    <p:sldId id="270" r:id="rId18"/>
    <p:sldId id="272" r:id="rId19"/>
    <p:sldId id="262" r:id="rId20"/>
    <p:sldId id="271" r:id="rId21"/>
    <p:sldId id="267" r:id="rId22"/>
    <p:sldId id="274" r:id="rId23"/>
    <p:sldId id="277" r:id="rId24"/>
    <p:sldId id="276" r:id="rId25"/>
    <p:sldId id="278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qpj27Wjc5tVqFgTglWCZQ==" hashData="ue/ywnDBVih/Nt3GPQCIw0d9lmuKci7ctue+fDAsmuYs0KgZsszDYvgxu7wd2FMufnqhws5yYyF22yGRgdlkq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8B62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1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44654-1FC6-45DF-A10C-4109506D3D8C}" type="datetimeFigureOut">
              <a:rPr lang="fr-FR" smtClean="0"/>
              <a:t>14/02/2026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A42EE-F242-4720-9E1B-332403FB100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06242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44654-1FC6-45DF-A10C-4109506D3D8C}" type="datetimeFigureOut">
              <a:rPr lang="fr-FR" smtClean="0"/>
              <a:t>14/02/2026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A42EE-F242-4720-9E1B-332403FB100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56821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44654-1FC6-45DF-A10C-4109506D3D8C}" type="datetimeFigureOut">
              <a:rPr lang="fr-FR" smtClean="0"/>
              <a:t>14/02/2026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A42EE-F242-4720-9E1B-332403FB100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23717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44654-1FC6-45DF-A10C-4109506D3D8C}" type="datetimeFigureOut">
              <a:rPr lang="fr-FR" smtClean="0"/>
              <a:t>14/02/2026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A42EE-F242-4720-9E1B-332403FB100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98389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44654-1FC6-45DF-A10C-4109506D3D8C}" type="datetimeFigureOut">
              <a:rPr lang="fr-FR" smtClean="0"/>
              <a:t>14/02/2026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A42EE-F242-4720-9E1B-332403FB100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11720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44654-1FC6-45DF-A10C-4109506D3D8C}" type="datetimeFigureOut">
              <a:rPr lang="fr-FR" smtClean="0"/>
              <a:t>14/02/2026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A42EE-F242-4720-9E1B-332403FB100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53565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44654-1FC6-45DF-A10C-4109506D3D8C}" type="datetimeFigureOut">
              <a:rPr lang="fr-FR" smtClean="0"/>
              <a:t>14/02/2026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A42EE-F242-4720-9E1B-332403FB100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50353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44654-1FC6-45DF-A10C-4109506D3D8C}" type="datetimeFigureOut">
              <a:rPr lang="fr-FR" smtClean="0"/>
              <a:t>14/02/2026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A42EE-F242-4720-9E1B-332403FB100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75829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44654-1FC6-45DF-A10C-4109506D3D8C}" type="datetimeFigureOut">
              <a:rPr lang="fr-FR" smtClean="0"/>
              <a:t>14/02/2026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A42EE-F242-4720-9E1B-332403FB100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02422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44654-1FC6-45DF-A10C-4109506D3D8C}" type="datetimeFigureOut">
              <a:rPr lang="fr-FR" smtClean="0"/>
              <a:t>14/02/2026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A42EE-F242-4720-9E1B-332403FB100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54439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44654-1FC6-45DF-A10C-4109506D3D8C}" type="datetimeFigureOut">
              <a:rPr lang="fr-FR" smtClean="0"/>
              <a:t>14/02/2026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A42EE-F242-4720-9E1B-332403FB100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42140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">
              <a:srgbClr val="78B62A"/>
            </a:gs>
            <a:gs pos="76000">
              <a:schemeClr val="accent1">
                <a:lumMod val="30000"/>
                <a:lumOff val="7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444654-1FC6-45DF-A10C-4109506D3D8C}" type="datetimeFigureOut">
              <a:rPr lang="fr-FR" smtClean="0"/>
              <a:t>14/02/2026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BA42EE-F242-4720-9E1B-332403FB100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01695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5" Type="http://schemas.openxmlformats.org/officeDocument/2006/relationships/image" Target="../media/image3.gif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9.png"/><Relationship Id="rId2" Type="http://schemas.microsoft.com/office/2007/relationships/media" Target="../media/media2.wav"/><Relationship Id="rId1" Type="http://schemas.openxmlformats.org/officeDocument/2006/relationships/audio" Target="NULL" TargetMode="External"/><Relationship Id="rId6" Type="http://schemas.openxmlformats.org/officeDocument/2006/relationships/image" Target="../media/image8.jpeg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g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7" Type="http://schemas.openxmlformats.org/officeDocument/2006/relationships/image" Target="../media/image21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g"/><Relationship Id="rId5" Type="http://schemas.openxmlformats.org/officeDocument/2006/relationships/image" Target="../media/image25.jpg"/><Relationship Id="rId4" Type="http://schemas.openxmlformats.org/officeDocument/2006/relationships/image" Target="../media/image24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jpg"/><Relationship Id="rId3" Type="http://schemas.openxmlformats.org/officeDocument/2006/relationships/image" Target="../media/image43.jpeg"/><Relationship Id="rId7" Type="http://schemas.openxmlformats.org/officeDocument/2006/relationships/image" Target="../media/image47.jp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jpg"/><Relationship Id="rId5" Type="http://schemas.openxmlformats.org/officeDocument/2006/relationships/image" Target="../media/image45.jpg"/><Relationship Id="rId4" Type="http://schemas.openxmlformats.org/officeDocument/2006/relationships/image" Target="../media/image44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6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8241" b="54907" l="65313" r="7494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4215" t="37906" r="24711" b="45051"/>
          <a:stretch/>
        </p:blipFill>
        <p:spPr>
          <a:xfrm>
            <a:off x="4006732" y="2286000"/>
            <a:ext cx="2916000" cy="2524288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016" y="2680200"/>
            <a:ext cx="2340000" cy="14976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0464" y="2680200"/>
            <a:ext cx="1298448" cy="1444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6762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vlc-record-2026-02-14-17h31m52s-Leroy Merlin, histoire dune entreprise de passionnés- (1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344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4000"/>
    </mc:Choice>
    <mc:Fallback xmlns="">
      <p:transition spd="slow" advTm="16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34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"/>
            <a:ext cx="12192000" cy="6842557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394"/>
          <a:stretch/>
        </p:blipFill>
        <p:spPr>
          <a:xfrm>
            <a:off x="497610" y="349154"/>
            <a:ext cx="8244000" cy="5369736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37"/>
          <a:stretch/>
        </p:blipFill>
        <p:spPr>
          <a:xfrm>
            <a:off x="8900805" y="349154"/>
            <a:ext cx="3132000" cy="2385410"/>
          </a:xfrm>
          <a:prstGeom prst="rect">
            <a:avLst/>
          </a:prstGeom>
        </p:spPr>
      </p:pic>
      <p:pic>
        <p:nvPicPr>
          <p:cNvPr id="5" name="golden-days-ambient-saxophone-music-430220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5536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9700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"/>
            <a:ext cx="12192000" cy="6841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1453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104842"/>
            <a:ext cx="3564000" cy="6616486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6600" y="104842"/>
            <a:ext cx="4140000" cy="5746697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8600" y="5759931"/>
            <a:ext cx="4248000" cy="96139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886946" y="5080011"/>
            <a:ext cx="3160872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b="1" dirty="0">
                <a:latin typeface="Arial" panose="020B0604020202020204" pitchFamily="34" charset="0"/>
              </a:rPr>
              <a:t>104 rue Nationale à </a:t>
            </a:r>
            <a:r>
              <a:rPr lang="fr-FR" sz="1600" b="1" dirty="0" err="1">
                <a:latin typeface="Arial" panose="020B0604020202020204" pitchFamily="34" charset="0"/>
              </a:rPr>
              <a:t>Bruay</a:t>
            </a:r>
            <a:r>
              <a:rPr lang="fr-FR" sz="1600" b="1" dirty="0">
                <a:latin typeface="Arial" panose="020B0604020202020204" pitchFamily="34" charset="0"/>
              </a:rPr>
              <a:t> la Buissière</a:t>
            </a:r>
            <a:r>
              <a:rPr lang="fr-FR" dirty="0">
                <a:solidFill>
                  <a:srgbClr val="514549"/>
                </a:solidFill>
                <a:latin typeface="Arial" panose="020B0604020202020204" pitchFamily="34" charset="0"/>
              </a:rPr>
              <a:t>.</a:t>
            </a:r>
            <a:endParaRPr lang="fr-FR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6944" y="2873355"/>
            <a:ext cx="3060000" cy="2136984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2600" y="104842"/>
            <a:ext cx="3276000" cy="2530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6852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00" y="223804"/>
            <a:ext cx="12168000" cy="3814796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2100" y="4038600"/>
            <a:ext cx="6223000" cy="12065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210934" y="4755634"/>
            <a:ext cx="113845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400" b="1" dirty="0" smtClean="0">
                <a:solidFill>
                  <a:srgbClr val="222222"/>
                </a:solidFill>
                <a:latin typeface="Arial" panose="020B0604020202020204" pitchFamily="34" charset="0"/>
              </a:rPr>
              <a:t>1930 - 2003</a:t>
            </a:r>
            <a:endParaRPr lang="fr-FR" sz="1400" b="1" dirty="0"/>
          </a:p>
        </p:txBody>
      </p:sp>
      <p:sp>
        <p:nvSpPr>
          <p:cNvPr id="4" name="Rectangle 3"/>
          <p:cNvSpPr/>
          <p:nvPr/>
        </p:nvSpPr>
        <p:spPr>
          <a:xfrm>
            <a:off x="8322434" y="4755634"/>
            <a:ext cx="113845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400" b="1" dirty="0" smtClean="0">
                <a:solidFill>
                  <a:srgbClr val="222222"/>
                </a:solidFill>
                <a:latin typeface="Arial" panose="020B0604020202020204" pitchFamily="34" charset="0"/>
              </a:rPr>
              <a:t>1935 - 1981</a:t>
            </a:r>
            <a:endParaRPr lang="fr-FR" sz="1400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524" t="70000" r="14759"/>
          <a:stretch/>
        </p:blipFill>
        <p:spPr>
          <a:xfrm>
            <a:off x="8891660" y="2973017"/>
            <a:ext cx="756000" cy="9494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21" t="75851" r="60542"/>
          <a:stretch/>
        </p:blipFill>
        <p:spPr>
          <a:xfrm>
            <a:off x="3269830" y="2973017"/>
            <a:ext cx="792000" cy="986193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07" t="4195" r="64545" b="64511"/>
          <a:stretch/>
        </p:blipFill>
        <p:spPr>
          <a:xfrm>
            <a:off x="7458221" y="4317484"/>
            <a:ext cx="850901" cy="87630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471" t="14626" r="10674" b="55895"/>
          <a:stretch/>
        </p:blipFill>
        <p:spPr>
          <a:xfrm>
            <a:off x="4212017" y="4342883"/>
            <a:ext cx="889000" cy="825501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07" t="7565" r="60176" b="47979"/>
          <a:stretch/>
        </p:blipFill>
        <p:spPr>
          <a:xfrm>
            <a:off x="1188720" y="1627230"/>
            <a:ext cx="738842" cy="1007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431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2661" y="0"/>
            <a:ext cx="4702867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310" y="0"/>
            <a:ext cx="4208680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5990" y="5218228"/>
            <a:ext cx="2654474" cy="1049569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5990" y="393296"/>
            <a:ext cx="2626671" cy="1069744"/>
          </a:xfrm>
          <a:prstGeom prst="rect">
            <a:avLst/>
          </a:prstGeom>
        </p:spPr>
      </p:pic>
      <p:sp>
        <p:nvSpPr>
          <p:cNvPr id="6" name="Flèche gauche 5"/>
          <p:cNvSpPr/>
          <p:nvPr/>
        </p:nvSpPr>
        <p:spPr>
          <a:xfrm>
            <a:off x="5910349" y="1230284"/>
            <a:ext cx="532015" cy="166254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Flèche droite 6"/>
          <p:cNvSpPr/>
          <p:nvPr/>
        </p:nvSpPr>
        <p:spPr>
          <a:xfrm>
            <a:off x="6001789" y="6076604"/>
            <a:ext cx="573578" cy="133003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4349" y="1547639"/>
            <a:ext cx="2412000" cy="3585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8672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19100" y="625545"/>
            <a:ext cx="6096000" cy="563231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1" i="0" dirty="0" smtClean="0">
                <a:solidFill>
                  <a:srgbClr val="252525"/>
                </a:solidFill>
                <a:effectLst/>
                <a:latin typeface="LeroyMerlinSans-Web-Regular"/>
              </a:rPr>
              <a:t>Découvrez comment Leroy Merlin a évolué avec une qualité irréprochable depuis 1918.</a:t>
            </a:r>
          </a:p>
          <a:p>
            <a:r>
              <a:rPr lang="fr-FR" b="1" i="0" dirty="0" smtClean="0">
                <a:solidFill>
                  <a:srgbClr val="252525"/>
                </a:solidFill>
                <a:effectLst/>
                <a:latin typeface="LeroyMerlinSans-Web-Regular"/>
              </a:rPr>
              <a:t>1918</a:t>
            </a:r>
            <a:endParaRPr lang="fr-FR" b="0" i="0" dirty="0" smtClean="0">
              <a:solidFill>
                <a:srgbClr val="252525"/>
              </a:solidFill>
              <a:effectLst/>
              <a:latin typeface="LeroyMerlinSans-Web-Regular"/>
            </a:endParaRPr>
          </a:p>
          <a:p>
            <a:r>
              <a:rPr lang="fr-FR" b="0" i="0" dirty="0" smtClean="0">
                <a:solidFill>
                  <a:srgbClr val="252525"/>
                </a:solidFill>
                <a:effectLst/>
                <a:latin typeface="LeroyMerlinSans-Web-Regular"/>
              </a:rPr>
              <a:t>La Première Guerre mondiale s'achève et Adolphe Séraphin Leroy père se lance dans le commerce ambulant en France, vendant les surplus de l'armée américaine. À cette époque, tout ce qui touchait aux produits américains suscitait une grande curiosité.</a:t>
            </a:r>
          </a:p>
          <a:p>
            <a:r>
              <a:rPr lang="fr-FR" b="1" i="0" dirty="0" smtClean="0">
                <a:solidFill>
                  <a:srgbClr val="252525"/>
                </a:solidFill>
                <a:effectLst/>
                <a:latin typeface="LeroyMerlinSans-Web-Regular"/>
              </a:rPr>
              <a:t>1921</a:t>
            </a:r>
            <a:endParaRPr lang="fr-FR" b="0" i="0" dirty="0" smtClean="0">
              <a:solidFill>
                <a:srgbClr val="252525"/>
              </a:solidFill>
              <a:effectLst/>
              <a:latin typeface="LeroyMerlinSans-Web-Regular"/>
            </a:endParaRPr>
          </a:p>
          <a:p>
            <a:r>
              <a:rPr lang="fr-FR" b="0" i="0" dirty="0" smtClean="0">
                <a:solidFill>
                  <a:srgbClr val="252525"/>
                </a:solidFill>
                <a:effectLst/>
                <a:latin typeface="LeroyMerlinSans-Web-Regular"/>
              </a:rPr>
              <a:t>Adolphe Leroy ouvre le premier Au Stock Américain dans le Pas-de-Calais.</a:t>
            </a:r>
          </a:p>
          <a:p>
            <a:r>
              <a:rPr lang="fr-FR" b="1" i="0" dirty="0" smtClean="0">
                <a:solidFill>
                  <a:srgbClr val="252525"/>
                </a:solidFill>
                <a:effectLst/>
                <a:latin typeface="LeroyMerlinSans-Web-Regular"/>
              </a:rPr>
              <a:t>1923 à 1930</a:t>
            </a:r>
            <a:endParaRPr lang="fr-FR" b="0" i="0" dirty="0" smtClean="0">
              <a:solidFill>
                <a:srgbClr val="252525"/>
              </a:solidFill>
              <a:effectLst/>
              <a:latin typeface="LeroyMerlinSans-Web-Regular"/>
            </a:endParaRPr>
          </a:p>
          <a:p>
            <a:r>
              <a:rPr lang="fr-FR" b="0" i="0" dirty="0" smtClean="0">
                <a:solidFill>
                  <a:srgbClr val="252525"/>
                </a:solidFill>
                <a:effectLst/>
                <a:latin typeface="LeroyMerlinSans-Web-Regular"/>
              </a:rPr>
              <a:t>Adolphe Leroy confie la gestion de l'entreprise à son fils, </a:t>
            </a:r>
            <a:r>
              <a:rPr lang="fr-FR" dirty="0">
                <a:latin typeface="LeroyMerlinSans-Web-Regular"/>
              </a:rPr>
              <a:t>À la fin de la première guerre mondiale, Adolphe LEROY père commercialise des surplus de matériel américain. Son fils </a:t>
            </a:r>
            <a:r>
              <a:rPr lang="fr-FR" b="1" dirty="0">
                <a:latin typeface="LeroyMerlinSans-Web-Regular"/>
              </a:rPr>
              <a:t>Adolphe LEROY</a:t>
            </a:r>
            <a:r>
              <a:rPr lang="fr-FR" dirty="0">
                <a:latin typeface="LeroyMerlinSans-Web-Regular"/>
              </a:rPr>
              <a:t> épouse en 1923 </a:t>
            </a:r>
            <a:r>
              <a:rPr lang="fr-FR" b="1" dirty="0">
                <a:latin typeface="LeroyMerlinSans-Web-Regular"/>
              </a:rPr>
              <a:t>Rose MERLIN</a:t>
            </a:r>
            <a:r>
              <a:rPr lang="fr-FR" dirty="0">
                <a:latin typeface="LeroyMerlinSans-Web-Regular"/>
              </a:rPr>
              <a:t> : le couple ouvre un magasin « </a:t>
            </a:r>
            <a:r>
              <a:rPr lang="fr-FR" i="1" dirty="0">
                <a:latin typeface="LeroyMerlinSans-Web-Regular"/>
              </a:rPr>
              <a:t>Le Stock Américain</a:t>
            </a:r>
            <a:r>
              <a:rPr lang="fr-FR" dirty="0">
                <a:latin typeface="LeroyMerlinSans-Web-Regular"/>
              </a:rPr>
              <a:t> » à </a:t>
            </a:r>
            <a:r>
              <a:rPr lang="fr-FR" dirty="0" err="1">
                <a:latin typeface="LeroyMerlinSans-Web-Regular"/>
              </a:rPr>
              <a:t>Noeux-les-Mines</a:t>
            </a:r>
            <a:r>
              <a:rPr lang="fr-FR" dirty="0">
                <a:latin typeface="LeroyMerlinSans-Web-Regular"/>
              </a:rPr>
              <a:t> dans le Pas-de-Calais et vend des matériaux de construction. L’enseigne change de nom en 1960 pour devenir </a:t>
            </a:r>
            <a:r>
              <a:rPr lang="fr-FR" b="1" dirty="0">
                <a:latin typeface="LeroyMerlinSans-Web-Regular"/>
              </a:rPr>
              <a:t>Leroy-Merlin</a:t>
            </a:r>
            <a:r>
              <a:rPr lang="fr-FR" dirty="0">
                <a:latin typeface="LeroyMerlinSans-Web-Regular"/>
              </a:rPr>
              <a:t>.</a:t>
            </a:r>
            <a:endParaRPr lang="fr-FR" b="0" i="0" dirty="0">
              <a:solidFill>
                <a:srgbClr val="252525"/>
              </a:solidFill>
              <a:effectLst/>
              <a:latin typeface="LeroyMerlinSans-Web-Regular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7500" y="157161"/>
            <a:ext cx="5508000" cy="3612378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5500" y="3927551"/>
            <a:ext cx="4572000" cy="2795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400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661" y="182561"/>
            <a:ext cx="10584000" cy="6657934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591661" y="5820370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0" i="1" dirty="0" smtClean="0">
                <a:solidFill>
                  <a:srgbClr val="333333"/>
                </a:solidFill>
                <a:effectLst/>
                <a:latin typeface="Montserrat" panose="02000505000000020004" pitchFamily="2" charset="0"/>
              </a:rPr>
              <a:t>Photo prise vers 1930, Adolphe Séraphin Leroy Fils est le 3e en partant de la gauche, Rose Merlin se tient à ses côtés 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12091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1475" y="35318"/>
            <a:ext cx="9756000" cy="6739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501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0187" y="76200"/>
            <a:ext cx="9191625" cy="670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1290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0"/>
            <a:ext cx="12168000" cy="6858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2445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3500" y="76200"/>
            <a:ext cx="9525000" cy="670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1328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07"/>
          <a:stretch/>
        </p:blipFill>
        <p:spPr>
          <a:xfrm>
            <a:off x="368200" y="361950"/>
            <a:ext cx="6012000" cy="415721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68200" y="4817795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1" dirty="0">
                <a:solidFill>
                  <a:srgbClr val="21486D"/>
                </a:solidFill>
                <a:latin typeface="Helvetica" panose="020B0604020202020204" pitchFamily="34" charset="0"/>
              </a:rPr>
              <a:t>Carte Postale 62. </a:t>
            </a:r>
            <a:r>
              <a:rPr lang="fr-FR" b="1" dirty="0" err="1">
                <a:solidFill>
                  <a:srgbClr val="21486D"/>
                </a:solidFill>
                <a:latin typeface="Helvetica" panose="020B0604020202020204" pitchFamily="34" charset="0"/>
              </a:rPr>
              <a:t>Noeux-les-Mines</a:t>
            </a:r>
            <a:r>
              <a:rPr lang="fr-FR" b="1" dirty="0">
                <a:solidFill>
                  <a:srgbClr val="21486D"/>
                </a:solidFill>
                <a:latin typeface="Helvetica" panose="020B0604020202020204" pitchFamily="34" charset="0"/>
              </a:rPr>
              <a:t> maison Leroy-Merlin</a:t>
            </a:r>
            <a:endParaRPr lang="fr-FR" b="1" i="0" dirty="0">
              <a:solidFill>
                <a:srgbClr val="21486D"/>
              </a:solidFill>
              <a:effectLst/>
              <a:latin typeface="Helvetica" panose="020B0604020202020204" pitchFamily="34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7862" y="361950"/>
            <a:ext cx="4714875" cy="52959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7027862" y="5860534"/>
            <a:ext cx="487203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b="1" dirty="0">
                <a:latin typeface="LeroyMerlinSans-Web-Regular"/>
              </a:rPr>
              <a:t>Adolphe LEROY</a:t>
            </a:r>
            <a:r>
              <a:rPr lang="fr-FR" sz="1600" dirty="0">
                <a:latin typeface="LeroyMerlinSans-Web-Regular"/>
              </a:rPr>
              <a:t> épouse en </a:t>
            </a:r>
            <a:r>
              <a:rPr lang="fr-FR" sz="1600" dirty="0" smtClean="0">
                <a:latin typeface="LeroyMerlinSans-Web-Regular"/>
              </a:rPr>
              <a:t>1924</a:t>
            </a:r>
            <a:r>
              <a:rPr lang="fr-FR" sz="1600" dirty="0">
                <a:latin typeface="LeroyMerlinSans-Web-Regular"/>
              </a:rPr>
              <a:t> </a:t>
            </a:r>
            <a:r>
              <a:rPr lang="fr-FR" sz="1600" b="1" dirty="0">
                <a:latin typeface="LeroyMerlinSans-Web-Regular"/>
              </a:rPr>
              <a:t>Rose MERLIN</a:t>
            </a:r>
            <a:endParaRPr lang="fr-FR" sz="1600" dirty="0"/>
          </a:p>
        </p:txBody>
      </p:sp>
    </p:spTree>
    <p:extLst>
      <p:ext uri="{BB962C8B-B14F-4D97-AF65-F5344CB8AC3E}">
        <p14:creationId xmlns:p14="http://schemas.microsoft.com/office/powerpoint/2010/main" val="2414047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66" b="2719"/>
          <a:stretch/>
        </p:blipFill>
        <p:spPr>
          <a:xfrm>
            <a:off x="192532" y="132073"/>
            <a:ext cx="4464000" cy="6621181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6532" y="1549358"/>
            <a:ext cx="7344000" cy="5114535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6532" y="241299"/>
            <a:ext cx="7344000" cy="1420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7506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375" y="265112"/>
            <a:ext cx="9848850" cy="6429375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95403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7411" y="152918"/>
            <a:ext cx="2844000" cy="657145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123" y="152919"/>
            <a:ext cx="4788000" cy="6589155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62085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7350" y="133999"/>
            <a:ext cx="4824000" cy="3005412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713" t="2778" r="3329" b="27222"/>
          <a:stretch/>
        </p:blipFill>
        <p:spPr>
          <a:xfrm>
            <a:off x="173393" y="162663"/>
            <a:ext cx="4032000" cy="5953495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22"/>
          <a:stretch/>
        </p:blipFill>
        <p:spPr>
          <a:xfrm>
            <a:off x="7271350" y="3362968"/>
            <a:ext cx="4716000" cy="331723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7613050" y="3362968"/>
            <a:ext cx="45789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200" b="1" dirty="0">
                <a:latin typeface="Helvetica" panose="020B0604020202020204" pitchFamily="34" charset="0"/>
              </a:rPr>
              <a:t>62 NOEUX LES MINES ROUTE NATIONALE MAGASIN LEROY </a:t>
            </a:r>
            <a:r>
              <a:rPr lang="fr-FR" sz="1200" b="1" dirty="0" smtClean="0">
                <a:latin typeface="Helvetica" panose="020B0604020202020204" pitchFamily="34" charset="0"/>
              </a:rPr>
              <a:t>MERLIN  1964</a:t>
            </a:r>
            <a:endParaRPr lang="fr-FR" sz="1200" b="1" dirty="0">
              <a:latin typeface="Helvetica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6881" y="5556529"/>
            <a:ext cx="406502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b="1" dirty="0" err="1"/>
              <a:t>Merlimont</a:t>
            </a:r>
            <a:r>
              <a:rPr lang="fr-FR" sz="1600" b="1" dirty="0"/>
              <a:t> Vue aérienne </a:t>
            </a:r>
            <a:r>
              <a:rPr lang="fr-FR" sz="1600" b="1" dirty="0" smtClean="0"/>
              <a:t>des </a:t>
            </a:r>
            <a:r>
              <a:rPr lang="fr-FR" sz="1600" b="1" dirty="0"/>
              <a:t>Ets Leroy Merlin et Fils </a:t>
            </a:r>
            <a:r>
              <a:rPr lang="fr-FR" sz="1600" b="1" dirty="0" smtClean="0"/>
              <a:t>Etablissements en1950 Pas </a:t>
            </a:r>
            <a:r>
              <a:rPr lang="fr-FR" sz="1600" b="1" dirty="0"/>
              <a:t>de Calais</a:t>
            </a: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890" b="20712"/>
          <a:stretch/>
        </p:blipFill>
        <p:spPr>
          <a:xfrm>
            <a:off x="4053126" y="2136059"/>
            <a:ext cx="3365500" cy="249668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4700" y="142118"/>
            <a:ext cx="3024000" cy="1974283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248" t="8619"/>
          <a:stretch/>
        </p:blipFill>
        <p:spPr>
          <a:xfrm>
            <a:off x="4532551" y="2383949"/>
            <a:ext cx="2406650" cy="252413"/>
          </a:xfrm>
          <a:prstGeom prst="rect">
            <a:avLst/>
          </a:prstGeom>
        </p:spPr>
      </p:pic>
      <p:pic>
        <p:nvPicPr>
          <p:cNvPr id="15" name="Image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4876" y="2817728"/>
            <a:ext cx="2628000" cy="1759624"/>
          </a:xfrm>
          <a:prstGeom prst="rect">
            <a:avLst/>
          </a:prstGeom>
        </p:spPr>
      </p:pic>
      <p:sp>
        <p:nvSpPr>
          <p:cNvPr id="16" name="ZoneTexte 15"/>
          <p:cNvSpPr txBox="1"/>
          <p:nvPr/>
        </p:nvSpPr>
        <p:spPr>
          <a:xfrm>
            <a:off x="8628611" y="224444"/>
            <a:ext cx="6899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1950</a:t>
            </a:r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6876" y="4650107"/>
            <a:ext cx="2160000" cy="2030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311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41300" y="1395443"/>
            <a:ext cx="6096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/>
            <a:r>
              <a:rPr lang="fr-FR" b="0" i="0" dirty="0" smtClean="0">
                <a:solidFill>
                  <a:srgbClr val="000000"/>
                </a:solidFill>
                <a:effectLst/>
                <a:latin typeface="Source Sans Pro"/>
              </a:rPr>
              <a:t>- 1933: Forts de leurs succès, les deux époux proposent dans leur magasin des maisons vendues en kit et d'autres matériaux de construction. </a:t>
            </a:r>
          </a:p>
          <a:p>
            <a:pPr fontAlgn="base"/>
            <a:r>
              <a:rPr lang="fr-FR" b="0" i="0" dirty="0" smtClean="0">
                <a:solidFill>
                  <a:srgbClr val="000000"/>
                </a:solidFill>
                <a:effectLst/>
                <a:latin typeface="Source Sans Pro"/>
              </a:rPr>
              <a:t/>
            </a:r>
            <a:br>
              <a:rPr lang="fr-FR" b="0" i="0" dirty="0" smtClean="0">
                <a:solidFill>
                  <a:srgbClr val="000000"/>
                </a:solidFill>
                <a:effectLst/>
                <a:latin typeface="Source Sans Pro"/>
              </a:rPr>
            </a:br>
            <a:endParaRPr lang="fr-FR" b="0" i="0" dirty="0" smtClean="0">
              <a:solidFill>
                <a:srgbClr val="000000"/>
              </a:solidFill>
              <a:effectLst/>
              <a:latin typeface="Source Sans Pro"/>
            </a:endParaRPr>
          </a:p>
          <a:p>
            <a:pPr fontAlgn="base"/>
            <a:r>
              <a:rPr lang="fr-FR" b="0" i="0" dirty="0" smtClean="0">
                <a:solidFill>
                  <a:srgbClr val="000000"/>
                </a:solidFill>
                <a:effectLst/>
                <a:latin typeface="Source Sans Pro"/>
              </a:rPr>
              <a:t>- 1947: Poursuivant son aventure, le "stock américain" ouvre des dépôts supplémentaires dans le Nord de la France. </a:t>
            </a:r>
          </a:p>
          <a:p>
            <a:pPr fontAlgn="base"/>
            <a:r>
              <a:rPr lang="fr-FR" b="0" i="0" dirty="0" smtClean="0">
                <a:solidFill>
                  <a:srgbClr val="000000"/>
                </a:solidFill>
                <a:effectLst/>
                <a:latin typeface="Source Sans Pro"/>
              </a:rPr>
              <a:t/>
            </a:r>
            <a:br>
              <a:rPr lang="fr-FR" b="0" i="0" dirty="0" smtClean="0">
                <a:solidFill>
                  <a:srgbClr val="000000"/>
                </a:solidFill>
                <a:effectLst/>
                <a:latin typeface="Source Sans Pro"/>
              </a:rPr>
            </a:br>
            <a:endParaRPr lang="fr-FR" b="0" i="0" dirty="0" smtClean="0">
              <a:solidFill>
                <a:srgbClr val="000000"/>
              </a:solidFill>
              <a:effectLst/>
              <a:latin typeface="Source Sans Pro"/>
            </a:endParaRPr>
          </a:p>
          <a:p>
            <a:pPr fontAlgn="base"/>
            <a:r>
              <a:rPr lang="fr-FR" b="0" i="0" dirty="0" smtClean="0">
                <a:solidFill>
                  <a:srgbClr val="000000"/>
                </a:solidFill>
                <a:effectLst/>
                <a:latin typeface="Source Sans Pro"/>
              </a:rPr>
              <a:t>- 1960: L'enseigne "stock américain" change de nom pour "Leroy Merlin". </a:t>
            </a:r>
          </a:p>
          <a:p>
            <a:pPr fontAlgn="base"/>
            <a:r>
              <a:rPr lang="fr-FR" b="0" i="0" dirty="0" smtClean="0">
                <a:solidFill>
                  <a:srgbClr val="000000"/>
                </a:solidFill>
                <a:effectLst/>
                <a:latin typeface="Source Sans Pro"/>
              </a:rPr>
              <a:t/>
            </a:r>
            <a:br>
              <a:rPr lang="fr-FR" b="0" i="0" dirty="0" smtClean="0">
                <a:solidFill>
                  <a:srgbClr val="000000"/>
                </a:solidFill>
                <a:effectLst/>
                <a:latin typeface="Source Sans Pro"/>
              </a:rPr>
            </a:br>
            <a:endParaRPr lang="fr-FR" b="0" i="0" dirty="0" smtClean="0">
              <a:solidFill>
                <a:srgbClr val="000000"/>
              </a:solidFill>
              <a:effectLst/>
              <a:latin typeface="Source Sans Pro"/>
            </a:endParaRPr>
          </a:p>
          <a:p>
            <a:pPr fontAlgn="base"/>
            <a:r>
              <a:rPr lang="fr-FR" b="0" i="0" dirty="0" smtClean="0">
                <a:solidFill>
                  <a:srgbClr val="000000"/>
                </a:solidFill>
                <a:effectLst/>
                <a:latin typeface="Source Sans Pro"/>
              </a:rPr>
              <a:t>- 1968: Leroy Merlin crée le premier libre-service de bricolage-quincaillerie en France, à </a:t>
            </a:r>
            <a:r>
              <a:rPr lang="fr-FR" b="0" i="0" dirty="0" err="1" smtClean="0">
                <a:solidFill>
                  <a:srgbClr val="000000"/>
                </a:solidFill>
                <a:effectLst/>
                <a:latin typeface="Source Sans Pro"/>
              </a:rPr>
              <a:t>Noeux-les-Mines</a:t>
            </a:r>
            <a:r>
              <a:rPr lang="fr-FR" b="0" i="0" dirty="0" smtClean="0">
                <a:solidFill>
                  <a:srgbClr val="000000"/>
                </a:solidFill>
                <a:effectLst/>
                <a:latin typeface="Source Sans Pro"/>
              </a:rPr>
              <a:t>.</a:t>
            </a:r>
            <a:endParaRPr lang="fr-FR" b="0" i="0" dirty="0">
              <a:solidFill>
                <a:srgbClr val="000000"/>
              </a:solidFill>
              <a:effectLst/>
              <a:latin typeface="Source Sans Pro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509" y="0"/>
            <a:ext cx="533349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9559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9779000" y="5955611"/>
            <a:ext cx="2413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rgbClr val="222222"/>
                </a:solidFill>
                <a:latin typeface="Arial" panose="020B0604020202020204" pitchFamily="34" charset="0"/>
              </a:rPr>
              <a:t>Leroy 1930-2003</a:t>
            </a:r>
            <a:r>
              <a:rPr lang="fr-FR" dirty="0">
                <a:solidFill>
                  <a:srgbClr val="222222"/>
                </a:solidFill>
                <a:latin typeface="Arial" panose="020B0604020202020204" pitchFamily="34" charset="0"/>
              </a:rPr>
              <a:t/>
            </a:r>
            <a:br>
              <a:rPr lang="fr-FR" dirty="0">
                <a:solidFill>
                  <a:srgbClr val="222222"/>
                </a:solidFill>
                <a:latin typeface="Arial" panose="020B0604020202020204" pitchFamily="34" charset="0"/>
              </a:rPr>
            </a:br>
            <a:r>
              <a:rPr lang="fr-FR" dirty="0">
                <a:solidFill>
                  <a:srgbClr val="222222"/>
                </a:solidFill>
                <a:latin typeface="Arial" panose="020B0604020202020204" pitchFamily="34" charset="0"/>
              </a:rPr>
              <a:t>Lionel Henri Richard</a:t>
            </a:r>
            <a:endParaRPr lang="fr-FR" b="0" i="0" dirty="0">
              <a:solidFill>
                <a:srgbClr val="222222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385050" y="5955612"/>
            <a:ext cx="27305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rgbClr val="222222"/>
                </a:solidFill>
                <a:latin typeface="Arial" panose="020B0604020202020204" pitchFamily="34" charset="0"/>
              </a:rPr>
              <a:t>Leroy 1935-1981</a:t>
            </a:r>
            <a:r>
              <a:rPr lang="fr-FR" dirty="0"/>
              <a:t/>
            </a:r>
            <a:br>
              <a:rPr lang="fr-FR" dirty="0"/>
            </a:br>
            <a:r>
              <a:rPr lang="fr-FR" dirty="0" smtClean="0">
                <a:solidFill>
                  <a:srgbClr val="222222"/>
                </a:solidFill>
                <a:latin typeface="Arial" panose="020B0604020202020204" pitchFamily="34" charset="0"/>
              </a:rPr>
              <a:t>Bernard Louis Philippe</a:t>
            </a:r>
            <a:endParaRPr lang="fr-FR" dirty="0"/>
          </a:p>
        </p:txBody>
      </p:sp>
      <p:sp>
        <p:nvSpPr>
          <p:cNvPr id="5" name="Rectangle 4"/>
          <p:cNvSpPr/>
          <p:nvPr/>
        </p:nvSpPr>
        <p:spPr>
          <a:xfrm>
            <a:off x="5359400" y="5955610"/>
            <a:ext cx="20447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rgbClr val="222222"/>
                </a:solidFill>
                <a:latin typeface="Arial" panose="020B0604020202020204" pitchFamily="34" charset="0"/>
              </a:rPr>
              <a:t>Leroy 1901-1978</a:t>
            </a:r>
            <a:r>
              <a:rPr lang="fr-FR" dirty="0"/>
              <a:t/>
            </a:r>
            <a:br>
              <a:rPr lang="fr-FR" dirty="0"/>
            </a:br>
            <a:r>
              <a:rPr lang="fr-FR" dirty="0">
                <a:solidFill>
                  <a:srgbClr val="222222"/>
                </a:solidFill>
                <a:latin typeface="Arial" panose="020B0604020202020204" pitchFamily="34" charset="0"/>
              </a:rPr>
              <a:t>Adolphe Séraphin</a:t>
            </a:r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1155700" y="1149410"/>
            <a:ext cx="35941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>
                <a:latin typeface="Open Sans"/>
              </a:rPr>
              <a:t>Le changement de nom est officiel en 1960, et Leroy Merlin devient ainsi une marque. </a:t>
            </a:r>
            <a:r>
              <a:rPr lang="fr-FR" b="1" dirty="0">
                <a:latin typeface="Open Sans"/>
              </a:rPr>
              <a:t>Les fils d’Adolphe et Rose, Lionel et Bernard Leroy, </a:t>
            </a:r>
            <a:r>
              <a:rPr lang="fr-FR" dirty="0">
                <a:latin typeface="Open Sans"/>
              </a:rPr>
              <a:t>sont à ce moment-là à la tête de l’entreprise familiale. L’idée de démocratisation du bricolage se développe lorsque, en 1968, Leroy Merlin ouvre son premier magasin en libre-service, sur le modèle de la grande distribution. Mais en 1980, la crise oblige la famille à se rapprocher d’une autre grande famille de la région : les </a:t>
            </a:r>
            <a:r>
              <a:rPr lang="fr-FR" dirty="0" err="1">
                <a:latin typeface="Open Sans"/>
              </a:rPr>
              <a:t>Mulliez</a:t>
            </a:r>
            <a:r>
              <a:rPr lang="fr-FR" dirty="0">
                <a:latin typeface="Open Sans"/>
              </a:rPr>
              <a:t>.</a:t>
            </a:r>
            <a:endParaRPr lang="fr-FR" dirty="0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53" t="2594" r="3091" b="28140"/>
          <a:stretch/>
        </p:blipFill>
        <p:spPr>
          <a:xfrm>
            <a:off x="5854701" y="119419"/>
            <a:ext cx="5508000" cy="5836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2891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1" r="2924" b="4374"/>
          <a:stretch/>
        </p:blipFill>
        <p:spPr>
          <a:xfrm>
            <a:off x="6908850" y="3692977"/>
            <a:ext cx="2520000" cy="168423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03400" y="117693"/>
            <a:ext cx="683260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base">
              <a:buFontTx/>
              <a:buChar char="-"/>
            </a:pPr>
            <a:r>
              <a:rPr lang="fr-FR" b="0" i="0" dirty="0" smtClean="0">
                <a:solidFill>
                  <a:srgbClr val="000000"/>
                </a:solidFill>
                <a:effectLst/>
                <a:latin typeface="Source Sans Pro"/>
              </a:rPr>
              <a:t>1989: Leroy Merlin devient internationale avec l'ouverture du premier magasin en Espagne à </a:t>
            </a:r>
            <a:r>
              <a:rPr lang="fr-FR" b="0" i="0" dirty="0" err="1" smtClean="0">
                <a:solidFill>
                  <a:srgbClr val="000000"/>
                </a:solidFill>
                <a:effectLst/>
                <a:latin typeface="Source Sans Pro"/>
              </a:rPr>
              <a:t>leganés</a:t>
            </a:r>
            <a:r>
              <a:rPr lang="fr-FR" b="0" i="0" dirty="0" smtClean="0">
                <a:solidFill>
                  <a:srgbClr val="000000"/>
                </a:solidFill>
                <a:effectLst/>
                <a:latin typeface="Source Sans Pro"/>
              </a:rPr>
              <a:t> au sud de </a:t>
            </a:r>
            <a:r>
              <a:rPr lang="fr-FR" b="0" i="0" dirty="0" err="1" smtClean="0">
                <a:solidFill>
                  <a:srgbClr val="000000"/>
                </a:solidFill>
                <a:effectLst/>
                <a:latin typeface="Source Sans Pro"/>
              </a:rPr>
              <a:t>madrid</a:t>
            </a:r>
            <a:r>
              <a:rPr lang="fr-FR" b="0" i="0" dirty="0" smtClean="0">
                <a:solidFill>
                  <a:srgbClr val="000000"/>
                </a:solidFill>
                <a:effectLst/>
                <a:latin typeface="Source Sans Pro"/>
              </a:rPr>
              <a:t>.</a:t>
            </a:r>
          </a:p>
          <a:p>
            <a:pPr marL="285750" indent="-285750" fontAlgn="base">
              <a:buFontTx/>
              <a:buChar char="-"/>
            </a:pPr>
            <a:endParaRPr lang="fr-FR" b="0" i="0" dirty="0" smtClean="0">
              <a:solidFill>
                <a:srgbClr val="000000"/>
              </a:solidFill>
              <a:effectLst/>
              <a:latin typeface="Source Sans Pro"/>
            </a:endParaRPr>
          </a:p>
          <a:p>
            <a:pPr marL="285750" indent="-285750" fontAlgn="base">
              <a:buFontTx/>
              <a:buChar char="-"/>
            </a:pPr>
            <a:r>
              <a:rPr lang="fr-FR" b="0" i="0" dirty="0" smtClean="0">
                <a:solidFill>
                  <a:srgbClr val="000000"/>
                </a:solidFill>
                <a:effectLst/>
                <a:latin typeface="Source Sans Pro"/>
              </a:rPr>
              <a:t> 1996: Avec la Pologne et l'Italie, l'enseigne se crée de nouveaux lieux de présence. </a:t>
            </a:r>
          </a:p>
          <a:p>
            <a:pPr fontAlgn="base"/>
            <a:endParaRPr lang="fr-FR" b="0" i="0" dirty="0" smtClean="0">
              <a:solidFill>
                <a:srgbClr val="000000"/>
              </a:solidFill>
              <a:effectLst/>
              <a:latin typeface="Source Sans Pro"/>
            </a:endParaRPr>
          </a:p>
          <a:p>
            <a:pPr marL="285750" indent="-285750" fontAlgn="base">
              <a:buFontTx/>
              <a:buChar char="-"/>
            </a:pPr>
            <a:r>
              <a:rPr lang="fr-FR" dirty="0">
                <a:latin typeface="Source Sans Pro"/>
              </a:rPr>
              <a:t>1998 avec le premier magasin à São Paulo</a:t>
            </a:r>
            <a:endParaRPr lang="fr-FR" b="0" i="0" dirty="0" smtClean="0">
              <a:solidFill>
                <a:srgbClr val="000000"/>
              </a:solidFill>
              <a:effectLst/>
              <a:latin typeface="Source Sans Pro"/>
            </a:endParaRPr>
          </a:p>
          <a:p>
            <a:pPr fontAlgn="base"/>
            <a:r>
              <a:rPr lang="fr-FR" b="0" i="0" dirty="0" smtClean="0">
                <a:solidFill>
                  <a:srgbClr val="000000"/>
                </a:solidFill>
                <a:effectLst/>
                <a:latin typeface="Source Sans Pro"/>
              </a:rPr>
              <a:t/>
            </a:r>
            <a:br>
              <a:rPr lang="fr-FR" b="0" i="0" dirty="0" smtClean="0">
                <a:solidFill>
                  <a:srgbClr val="000000"/>
                </a:solidFill>
                <a:effectLst/>
                <a:latin typeface="Source Sans Pro"/>
              </a:rPr>
            </a:br>
            <a:r>
              <a:rPr lang="fr-FR" b="0" i="0" dirty="0" smtClean="0">
                <a:solidFill>
                  <a:srgbClr val="000000"/>
                </a:solidFill>
                <a:effectLst/>
                <a:latin typeface="Source Sans Pro"/>
              </a:rPr>
              <a:t>-   1999 : Création de </a:t>
            </a:r>
            <a:r>
              <a:rPr lang="fr-FR" b="0" i="0" dirty="0" err="1" smtClean="0">
                <a:solidFill>
                  <a:srgbClr val="000000"/>
                </a:solidFill>
                <a:effectLst/>
                <a:latin typeface="Source Sans Pro"/>
              </a:rPr>
              <a:t>bricoman</a:t>
            </a:r>
            <a:r>
              <a:rPr lang="fr-FR" b="0" i="0" dirty="0" smtClean="0">
                <a:solidFill>
                  <a:srgbClr val="000000"/>
                </a:solidFill>
                <a:effectLst/>
                <a:latin typeface="Source Sans Pro"/>
              </a:rPr>
              <a:t> en France par l’entreprise internationale de </a:t>
            </a:r>
            <a:r>
              <a:rPr lang="fr-FR" b="0" i="0" dirty="0" err="1" smtClean="0">
                <a:solidFill>
                  <a:srgbClr val="000000"/>
                </a:solidFill>
                <a:effectLst/>
                <a:latin typeface="Source Sans Pro"/>
              </a:rPr>
              <a:t>leroy</a:t>
            </a:r>
            <a:r>
              <a:rPr lang="fr-FR" b="0" i="0" dirty="0" smtClean="0">
                <a:solidFill>
                  <a:srgbClr val="000000"/>
                </a:solidFill>
                <a:effectLst/>
                <a:latin typeface="Source Sans Pro"/>
              </a:rPr>
              <a:t> merlin </a:t>
            </a:r>
          </a:p>
          <a:p>
            <a:pPr fontAlgn="base"/>
            <a:r>
              <a:rPr lang="fr-FR" b="0" i="0" dirty="0" smtClean="0">
                <a:solidFill>
                  <a:srgbClr val="000000"/>
                </a:solidFill>
                <a:effectLst/>
                <a:latin typeface="Source Sans Pro"/>
              </a:rPr>
              <a:t/>
            </a:r>
            <a:br>
              <a:rPr lang="fr-FR" b="0" i="0" dirty="0" smtClean="0">
                <a:solidFill>
                  <a:srgbClr val="000000"/>
                </a:solidFill>
                <a:effectLst/>
                <a:latin typeface="Source Sans Pro"/>
              </a:rPr>
            </a:br>
            <a:r>
              <a:rPr lang="fr-FR" b="0" i="0" dirty="0" smtClean="0">
                <a:solidFill>
                  <a:srgbClr val="000000"/>
                </a:solidFill>
                <a:effectLst/>
                <a:latin typeface="Source Sans Pro"/>
              </a:rPr>
              <a:t>-   2002 : Le Premier magasin vision ouvre au mans un idée pour être au service du clients </a:t>
            </a:r>
          </a:p>
          <a:p>
            <a:pPr fontAlgn="base"/>
            <a:r>
              <a:rPr lang="fr-FR" b="0" i="0" dirty="0" smtClean="0">
                <a:solidFill>
                  <a:srgbClr val="000000"/>
                </a:solidFill>
                <a:effectLst/>
                <a:latin typeface="Source Sans Pro"/>
              </a:rPr>
              <a:t/>
            </a:r>
            <a:br>
              <a:rPr lang="fr-FR" b="0" i="0" dirty="0" smtClean="0">
                <a:solidFill>
                  <a:srgbClr val="000000"/>
                </a:solidFill>
                <a:effectLst/>
                <a:latin typeface="Source Sans Pro"/>
              </a:rPr>
            </a:br>
            <a:r>
              <a:rPr lang="fr-FR" b="0" i="0" dirty="0" smtClean="0">
                <a:solidFill>
                  <a:srgbClr val="000000"/>
                </a:solidFill>
                <a:effectLst/>
                <a:latin typeface="Source Sans Pro"/>
              </a:rPr>
              <a:t>-  2003 : Leroy merlin compte 24000 collaborateurs dans le monde dont 14000 en France.</a:t>
            </a:r>
          </a:p>
          <a:p>
            <a:pPr fontAlgn="base"/>
            <a:endParaRPr lang="fr-FR" b="0" i="0" dirty="0" smtClean="0">
              <a:solidFill>
                <a:srgbClr val="000000"/>
              </a:solidFill>
              <a:effectLst/>
              <a:latin typeface="Source Sans Pro"/>
            </a:endParaRPr>
          </a:p>
          <a:p>
            <a:pPr fontAlgn="base"/>
            <a:r>
              <a:rPr lang="fr-FR" dirty="0" smtClean="0">
                <a:latin typeface="Source Sans Pro"/>
              </a:rPr>
              <a:t>Leroy </a:t>
            </a:r>
            <a:r>
              <a:rPr lang="fr-FR" dirty="0">
                <a:latin typeface="Source Sans Pro"/>
              </a:rPr>
              <a:t>Merlin fait partie du groupe </a:t>
            </a:r>
            <a:r>
              <a:rPr lang="fr-FR" dirty="0" err="1">
                <a:latin typeface="Source Sans Pro"/>
              </a:rPr>
              <a:t>Adeo</a:t>
            </a:r>
            <a:r>
              <a:rPr lang="fr-FR" dirty="0">
                <a:latin typeface="Source Sans Pro"/>
              </a:rPr>
              <a:t>, dirigé par l’association familiale </a:t>
            </a:r>
            <a:r>
              <a:rPr lang="fr-FR" dirty="0" err="1">
                <a:latin typeface="Source Sans Pro"/>
              </a:rPr>
              <a:t>Mulliez</a:t>
            </a:r>
            <a:r>
              <a:rPr lang="fr-FR" dirty="0">
                <a:latin typeface="Source Sans Pro"/>
              </a:rPr>
              <a:t>, qui est le troisième groupe de vente et de distribution de produits de bricolage</a:t>
            </a:r>
            <a:r>
              <a:rPr lang="fr-FR" dirty="0" smtClean="0">
                <a:latin typeface="Source Sans Pro"/>
              </a:rPr>
              <a:t>.</a:t>
            </a:r>
          </a:p>
          <a:p>
            <a:pPr fontAlgn="base"/>
            <a:endParaRPr lang="fr-FR" dirty="0">
              <a:latin typeface="Source Sans Pro"/>
            </a:endParaRPr>
          </a:p>
          <a:p>
            <a:pPr fontAlgn="base"/>
            <a:r>
              <a:rPr lang="fr-FR" b="1" dirty="0"/>
              <a:t> 2008 à 2023, Leroy Merlin s'adapte aux évolutions et accélère son </a:t>
            </a:r>
            <a:r>
              <a:rPr lang="fr-FR" b="1" dirty="0" smtClean="0"/>
              <a:t>développement.</a:t>
            </a:r>
            <a:endParaRPr lang="fr-FR" b="1" dirty="0"/>
          </a:p>
          <a:p>
            <a:pPr fontAlgn="base"/>
            <a:endParaRPr lang="fr-FR" b="0" i="0" dirty="0">
              <a:solidFill>
                <a:srgbClr val="000000"/>
              </a:solidFill>
              <a:effectLst/>
              <a:latin typeface="Source Sans Pro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5500" y="474661"/>
            <a:ext cx="5256000" cy="340293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9554">
            <a:off x="9439853" y="3652506"/>
            <a:ext cx="2340000" cy="149866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2498" y="5161312"/>
            <a:ext cx="3348000" cy="139374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11812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"/>
            <a:ext cx="12192000" cy="6832844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8725" y="424960"/>
            <a:ext cx="5616000" cy="598288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637510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8"/>
          <a:stretch/>
        </p:blipFill>
        <p:spPr>
          <a:xfrm>
            <a:off x="0" y="0"/>
            <a:ext cx="12192000" cy="6867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2742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45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1245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3889" b="72500" l="50521" r="6244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331" t="52599" r="36198" b="25216"/>
          <a:stretch/>
        </p:blipFill>
        <p:spPr>
          <a:xfrm>
            <a:off x="606827" y="382386"/>
            <a:ext cx="3168000" cy="2934788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2812" y="673330"/>
            <a:ext cx="6552000" cy="5935204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5588" y="5323647"/>
            <a:ext cx="1298448" cy="1444752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947651" y="4987636"/>
            <a:ext cx="3474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Commentaires et images du NET: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12066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839</TotalTime>
  <Words>579</Words>
  <Application>Microsoft Office PowerPoint</Application>
  <PresentationFormat>Grand écran</PresentationFormat>
  <Paragraphs>40</Paragraphs>
  <Slides>25</Slides>
  <Notes>0</Notes>
  <HiddenSlides>0</HiddenSlides>
  <MMClips>2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34" baseType="lpstr">
      <vt:lpstr>Arial</vt:lpstr>
      <vt:lpstr>Calibri</vt:lpstr>
      <vt:lpstr>Calibri Light</vt:lpstr>
      <vt:lpstr>Helvetica</vt:lpstr>
      <vt:lpstr>LeroyMerlinSans-Web-Regular</vt:lpstr>
      <vt:lpstr>Montserrat</vt:lpstr>
      <vt:lpstr>Open Sans</vt:lpstr>
      <vt:lpstr>Source Sans Pro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Admin</dc:creator>
  <cp:lastModifiedBy>Admin</cp:lastModifiedBy>
  <cp:revision>31</cp:revision>
  <dcterms:created xsi:type="dcterms:W3CDTF">2026-02-11T21:20:39Z</dcterms:created>
  <dcterms:modified xsi:type="dcterms:W3CDTF">2026-02-14T17:48:14Z</dcterms:modified>
</cp:coreProperties>
</file>