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6" r:id="rId4"/>
    <p:sldId id="279" r:id="rId5"/>
    <p:sldId id="258" r:id="rId6"/>
    <p:sldId id="260" r:id="rId7"/>
    <p:sldId id="261" r:id="rId8"/>
    <p:sldId id="262" r:id="rId9"/>
    <p:sldId id="265" r:id="rId10"/>
    <p:sldId id="263" r:id="rId11"/>
    <p:sldId id="264" r:id="rId12"/>
    <p:sldId id="267" r:id="rId13"/>
    <p:sldId id="266" r:id="rId14"/>
    <p:sldId id="268" r:id="rId15"/>
    <p:sldId id="269" r:id="rId16"/>
    <p:sldId id="270" r:id="rId17"/>
    <p:sldId id="273" r:id="rId18"/>
    <p:sldId id="272" r:id="rId19"/>
    <p:sldId id="271" r:id="rId20"/>
    <p:sldId id="274" r:id="rId21"/>
    <p:sldId id="275" r:id="rId22"/>
    <p:sldId id="276" r:id="rId23"/>
    <p:sldId id="277" r:id="rId24"/>
    <p:sldId id="278" r:id="rId25"/>
    <p:sldId id="280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750" y="2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532CD7-B64F-D841-57F4-600AE2A9CE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9A6AFE3-D732-BBD7-464E-404304BAD3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45C3250-5E1B-0E12-2D6E-F727E3108C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BED5E-4C7A-4CEF-B778-3B295E05B938}" type="datetimeFigureOut">
              <a:rPr lang="fr-FR" smtClean="0"/>
              <a:t>19/02/2026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EE03E99-75EC-3DE1-7EFD-6289F39DD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B147B4E-869C-75A9-70AB-3B573251D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90C2D-EF50-4C4B-9F61-9917BF55E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886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E515A3-902B-513C-26CF-6DBA2F9BDF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F1264EB-8B19-E22B-40CB-0684865FCE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97679E3-3E4F-C884-93C5-39A7B97697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BED5E-4C7A-4CEF-B778-3B295E05B938}" type="datetimeFigureOut">
              <a:rPr lang="fr-FR" smtClean="0"/>
              <a:t>19/02/2026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2C5989F-38F9-C1A5-AE7D-073963D966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B107346-2ECF-F8C0-4340-099C8F3D1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90C2D-EF50-4C4B-9F61-9917BF55E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836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A2FBFD-E648-E1F0-021D-A7F25B52E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1E148A4-4B33-25F1-A52C-A95707AA30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AFA3663-A6AC-D08F-E9D2-1A91363B4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BED5E-4C7A-4CEF-B778-3B295E05B938}" type="datetimeFigureOut">
              <a:rPr lang="fr-FR" smtClean="0"/>
              <a:t>19/02/2026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A344FB-AE1E-DC06-CB89-58D0CDFD5B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A456436-A3D1-58C3-68C6-8DDAAD9B1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90C2D-EF50-4C4B-9F61-9917BF55E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791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373E74-EBEC-0F73-7035-620069D552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3D01D1B-F358-F636-4DC6-E915A8FA9F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A87008-D2A6-5D1B-0ACC-57CDA8B3A0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B298B38-4658-3A5A-D7D1-79CA36597F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BED5E-4C7A-4CEF-B778-3B295E05B938}" type="datetimeFigureOut">
              <a:rPr lang="fr-FR" smtClean="0"/>
              <a:t>19/02/2026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C01201-2A60-69E6-03CD-04A41D88B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1AC5921-5DB2-8E75-C24A-9A11D1906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90C2D-EF50-4C4B-9F61-9917BF55E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383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6B27EA-A5DA-5D69-8E80-564F1E9A67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486EC11-4C56-6893-06DB-1E4E7E76F3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F91EA20-CC1C-7207-DF70-8E53D3383F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565D8C0-CB85-FA02-74EB-462BA5F6C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6745915-8197-4747-D444-EE72B3CF359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2549A79-2200-502E-CBD1-452DF26F7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BED5E-4C7A-4CEF-B778-3B295E05B938}" type="datetimeFigureOut">
              <a:rPr lang="fr-FR" smtClean="0"/>
              <a:t>19/02/2026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F539993-B5BD-1EF4-544C-D47A9B173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797DFC3-5468-DAE8-9F47-683B56BCD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90C2D-EF50-4C4B-9F61-9917BF55E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405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D758E5-CBD0-2384-CA4D-29062CBDBD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8B98ECD-A543-903F-7C7A-361235FC5D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BED5E-4C7A-4CEF-B778-3B295E05B938}" type="datetimeFigureOut">
              <a:rPr lang="fr-FR" smtClean="0"/>
              <a:t>19/02/2026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1C8637E-CCED-9A48-350E-54F8074DC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E2556E6-5D14-A265-E114-C2F15C69D7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90C2D-EF50-4C4B-9F61-9917BF55E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09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32DFA92-97F8-7CBA-8B46-BE1E20B43D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BED5E-4C7A-4CEF-B778-3B295E05B938}" type="datetimeFigureOut">
              <a:rPr lang="fr-FR" smtClean="0"/>
              <a:t>19/02/2026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4D2251D-D85E-6175-E6D0-B66BAED39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EA7D5DC-908F-AC63-2B67-F11C5E5D4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90C2D-EF50-4C4B-9F61-9917BF55E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027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22AF43-6E81-D0FA-156B-3800D8A2F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0501506-4FC8-8E21-808A-669253A7DD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25E2CB6-A91A-84D3-CAE3-0EFBD841AE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45A6F4-C803-3CB4-918F-D892677F4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BED5E-4C7A-4CEF-B778-3B295E05B938}" type="datetimeFigureOut">
              <a:rPr lang="fr-FR" smtClean="0"/>
              <a:t>19/02/2026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B7010A0-37DF-1384-2276-1FAAE61A1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F84E4FD-BECA-CEF6-B227-1E0C9219C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90C2D-EF50-4C4B-9F61-9917BF55E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5203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960219-B0E6-1160-ABAF-16E69100B6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0F199CA-0503-29EE-8307-4B2C69C86C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C0A07E1-1175-1DF3-F0E0-05DEEAFAA1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17C450F-50AC-A97D-E19B-4F46C5A2F2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BED5E-4C7A-4CEF-B778-3B295E05B938}" type="datetimeFigureOut">
              <a:rPr lang="fr-FR" smtClean="0"/>
              <a:t>19/02/2026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F846516-F0E0-1626-7BE2-388ACA0F56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D7F5537-F646-C5EC-FABA-6C5F7B4C7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90C2D-EF50-4C4B-9F61-9917BF55E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030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E97863-2649-65D3-9864-1D211DD17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B5AB6F7-C0BB-A3CA-67D0-AAF130CAA1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92FE34-48DA-2CC0-2FE9-5B3E50334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BED5E-4C7A-4CEF-B778-3B295E05B938}" type="datetimeFigureOut">
              <a:rPr lang="fr-FR" smtClean="0"/>
              <a:t>19/02/2026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9AFDAE9-28A7-1516-D361-1FED064F2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F65C71-DECF-04E5-B5EB-6CD9CF50B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90C2D-EF50-4C4B-9F61-9917BF55E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9651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B1948BC-6B76-674F-EC9C-86BDB7BE77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49F6D65-DBE0-C267-410B-49CA979A87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3BCD300-2270-F0A3-B5F2-368038FCE6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BED5E-4C7A-4CEF-B778-3B295E05B938}" type="datetimeFigureOut">
              <a:rPr lang="fr-FR" smtClean="0"/>
              <a:t>19/02/2026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3F044B-45F3-26EC-C369-B8DF31992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5FF5529-EE34-372E-746E-0458DC50EB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90C2D-EF50-4C4B-9F61-9917BF55E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144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5956543-841D-1B87-4E47-AF93D0349F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D85A0C4-0388-B798-10D6-ADBC5557B6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20B0886-E9A1-1A6F-88B9-42FD413FBB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0BED5E-4C7A-4CEF-B778-3B295E05B938}" type="datetimeFigureOut">
              <a:rPr lang="fr-FR" smtClean="0"/>
              <a:t>19/02/2026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305BFEC-8670-DE7E-27B6-533D542065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4882800-D8DC-AFDE-CE61-29C89884DA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990C2D-EF50-4C4B-9F61-9917BF55EE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815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A3CD9E5-BA93-DD66-D6B1-FAE6324DB2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8417" y="1973103"/>
            <a:ext cx="9795165" cy="367188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6A298B8-9E24-15CD-13A8-444C6426D50B}"/>
              </a:ext>
            </a:extLst>
          </p:cNvPr>
          <p:cNvSpPr/>
          <p:nvPr/>
        </p:nvSpPr>
        <p:spPr>
          <a:xfrm>
            <a:off x="1771650" y="218777"/>
            <a:ext cx="853883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ANSIGNAN  le Pont-Aqueduc</a:t>
            </a:r>
          </a:p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en Pyrénées Orient</a:t>
            </a:r>
            <a:r>
              <a:rPr lang="fr-FR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ales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34909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  <p:sndAc>
          <p:stSnd>
            <p:snd r:embed="rId2" name="Michel Etcheverry - Pyrénées si belles.wav"/>
          </p:stSnd>
        </p:sndAc>
      </p:transition>
    </mc:Choice>
    <mc:Fallback xmlns="">
      <p:transition spd="slow" advClick="0" advTm="12000">
        <p:fade/>
        <p:sndAc>
          <p:stSnd>
            <p:snd r:embed="rId4" name="Michel Etcheverry - Pyrénées si bell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903E7B8-1AEF-8F44-F99F-E0A416C23C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742" y="721392"/>
            <a:ext cx="10772515" cy="252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D00E169-A486-C15F-9514-C39CB1097569}"/>
              </a:ext>
            </a:extLst>
          </p:cNvPr>
          <p:cNvSpPr txBox="1"/>
          <p:nvPr/>
        </p:nvSpPr>
        <p:spPr>
          <a:xfrm>
            <a:off x="2162743" y="3429000"/>
            <a:ext cx="959510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 ANSIGNAN  dans les Pyrénées orientales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Un pont aqueduc monumental, remontant aux Romains (220 à 270 après JC.)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 remanié au Moyen-âge  pour franchir la rivière Agly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Le bassin de la rivière compte 26 canaux d’irrigation autour de  ESTAGEL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 CASSAGNES -  CAUDIES de Fenouillèdes – SAINT PAUL de Fenouillet   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        villages à visiter, quelques clichés… à suivre…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9252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507F236-5DBD-AD86-5144-A5C4ABBEA3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4281" y="1318125"/>
            <a:ext cx="6654800" cy="44323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DFB560F4-542A-A9AD-307E-86522AE0289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79573" y="1804727"/>
            <a:ext cx="3371088" cy="36576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5372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2C8E4AD-68F5-0ADC-F72B-277B134052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8560" y="369000"/>
            <a:ext cx="9734880" cy="612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08511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289B6F4-00C8-FEE2-7693-542D2ED71B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007" y="1539000"/>
            <a:ext cx="11097986" cy="37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35FCD25-1DBE-DC1A-1219-DACD06B8C42D}"/>
              </a:ext>
            </a:extLst>
          </p:cNvPr>
          <p:cNvSpPr txBox="1"/>
          <p:nvPr/>
        </p:nvSpPr>
        <p:spPr>
          <a:xfrm>
            <a:off x="4121884" y="5393747"/>
            <a:ext cx="61745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vue d’amont – rive droite</a:t>
            </a:r>
          </a:p>
        </p:txBody>
      </p:sp>
    </p:spTree>
    <p:extLst>
      <p:ext uri="{BB962C8B-B14F-4D97-AF65-F5344CB8AC3E}">
        <p14:creationId xmlns:p14="http://schemas.microsoft.com/office/powerpoint/2010/main" val="191185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543BAE0-5EB0-6837-6CE4-B542A60E67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9331" y="1629000"/>
            <a:ext cx="5400000" cy="36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CAFB90-AFC1-C9EB-DBD9-42186A193694}"/>
              </a:ext>
            </a:extLst>
          </p:cNvPr>
          <p:cNvSpPr txBox="1"/>
          <p:nvPr/>
        </p:nvSpPr>
        <p:spPr>
          <a:xfrm>
            <a:off x="1327761" y="5229000"/>
            <a:ext cx="57870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ESTAGEL  centre ville Tour de l’horloge</a:t>
            </a:r>
          </a:p>
          <a:p>
            <a:endParaRPr lang="fr-FR" sz="2400" b="1" dirty="0"/>
          </a:p>
          <a:p>
            <a:r>
              <a:rPr lang="fr-FR" sz="2400" b="1" dirty="0"/>
              <a:t>Ruelle Du village                                                      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DF9AB50-4C21-B2A9-BE37-7BFCFFDED1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7955" y="639000"/>
            <a:ext cx="3785919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8808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3284FA1-076C-1113-473A-E92C6A663C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9434" y="369000"/>
            <a:ext cx="8160000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8A0119-139F-871A-D3B2-AAF29294887D}"/>
              </a:ext>
            </a:extLst>
          </p:cNvPr>
          <p:cNvSpPr txBox="1"/>
          <p:nvPr/>
        </p:nvSpPr>
        <p:spPr>
          <a:xfrm>
            <a:off x="8843786" y="1874728"/>
            <a:ext cx="290809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chemeClr val="bg1"/>
                </a:solidFill>
              </a:rPr>
              <a:t>voûte du sanctuaire</a:t>
            </a:r>
          </a:p>
          <a:p>
            <a:endParaRPr lang="fr-FR" sz="2800" b="1" i="1" dirty="0">
              <a:solidFill>
                <a:schemeClr val="bg1"/>
              </a:solidFill>
            </a:endParaRPr>
          </a:p>
          <a:p>
            <a:r>
              <a:rPr lang="fr-FR" sz="2800" b="1" i="1" dirty="0">
                <a:solidFill>
                  <a:schemeClr val="bg1"/>
                </a:solidFill>
              </a:rPr>
              <a:t> église Saint Etienne et</a:t>
            </a:r>
          </a:p>
          <a:p>
            <a:r>
              <a:rPr lang="fr-FR" sz="2800" b="1" i="1" dirty="0">
                <a:solidFill>
                  <a:schemeClr val="bg1"/>
                </a:solidFill>
              </a:rPr>
              <a:t>Saint Vincent  ESTAGEL</a:t>
            </a:r>
          </a:p>
        </p:txBody>
      </p:sp>
    </p:spTree>
    <p:extLst>
      <p:ext uri="{BB962C8B-B14F-4D97-AF65-F5344CB8AC3E}">
        <p14:creationId xmlns:p14="http://schemas.microsoft.com/office/powerpoint/2010/main" val="410467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5D1DD39-C215-EC52-1CE1-AC058AD5A1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9616" y="297558"/>
            <a:ext cx="5670000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98B993-CC16-CA3C-0B65-74EC7962DD3E}"/>
              </a:ext>
            </a:extLst>
          </p:cNvPr>
          <p:cNvSpPr txBox="1"/>
          <p:nvPr/>
        </p:nvSpPr>
        <p:spPr>
          <a:xfrm>
            <a:off x="6600710" y="4083290"/>
            <a:ext cx="51318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         </a:t>
            </a:r>
            <a:r>
              <a:rPr lang="fr-FR" sz="2800" b="1" i="1" dirty="0">
                <a:solidFill>
                  <a:srgbClr val="FFFF00"/>
                </a:solidFill>
              </a:rPr>
              <a:t>Village de CASSAGNES   vue générale</a:t>
            </a:r>
            <a:endParaRPr lang="fr-FR" b="1" i="1" dirty="0">
              <a:solidFill>
                <a:srgbClr val="FFFF00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1DF25D4-493D-2DCA-9B85-6950A3C3F6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612" y="2646742"/>
            <a:ext cx="5692777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865D504-C798-EBD0-4355-B6F8E66932AB}"/>
              </a:ext>
            </a:extLst>
          </p:cNvPr>
          <p:cNvSpPr txBox="1"/>
          <p:nvPr/>
        </p:nvSpPr>
        <p:spPr>
          <a:xfrm>
            <a:off x="414612" y="2167341"/>
            <a:ext cx="6186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dans le village Château de </a:t>
            </a:r>
            <a:r>
              <a:rPr lang="fr-FR" sz="2800" b="1" i="1" dirty="0" err="1">
                <a:solidFill>
                  <a:srgbClr val="FFFF00"/>
                </a:solidFill>
              </a:rPr>
              <a:t>Cuxous</a:t>
            </a:r>
            <a:endParaRPr lang="fr-FR" sz="28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6561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563C5A5-1E3A-F3A7-12A4-7195AD8AFA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5999" y="639000"/>
            <a:ext cx="9900002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F7FD0F-1E11-7262-4C0D-1AECB77C355B}"/>
              </a:ext>
            </a:extLst>
          </p:cNvPr>
          <p:cNvSpPr txBox="1"/>
          <p:nvPr/>
        </p:nvSpPr>
        <p:spPr>
          <a:xfrm>
            <a:off x="370950" y="6176665"/>
            <a:ext cx="117083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 au milieu des montagnes  CAUDIES de FENOUILLEDES  proche de ANSIGNAN</a:t>
            </a:r>
          </a:p>
        </p:txBody>
      </p:sp>
    </p:spTree>
    <p:extLst>
      <p:ext uri="{BB962C8B-B14F-4D97-AF65-F5344CB8AC3E}">
        <p14:creationId xmlns:p14="http://schemas.microsoft.com/office/powerpoint/2010/main" val="606249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7F21520-9069-993E-2D9B-D14609383F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138" y="342587"/>
            <a:ext cx="5400000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BD3892-1A95-D536-A6FD-D4B63B44E787}"/>
              </a:ext>
            </a:extLst>
          </p:cNvPr>
          <p:cNvSpPr txBox="1"/>
          <p:nvPr/>
        </p:nvSpPr>
        <p:spPr>
          <a:xfrm>
            <a:off x="637926" y="3942587"/>
            <a:ext cx="53315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Pont sur le Boulezane  CAUDIES des Fenouillèdes 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5ADCBAE-B0F9-B131-4172-C2DD3A6D6D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9428" y="2856519"/>
            <a:ext cx="5910434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520D3AD-75C2-D634-488C-F58D6247EE2C}"/>
              </a:ext>
            </a:extLst>
          </p:cNvPr>
          <p:cNvSpPr txBox="1"/>
          <p:nvPr/>
        </p:nvSpPr>
        <p:spPr>
          <a:xfrm>
            <a:off x="5958966" y="1902412"/>
            <a:ext cx="62330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Église Notre-Dame de Laval à Caudiés</a:t>
            </a:r>
          </a:p>
          <a:p>
            <a:r>
              <a:rPr lang="fr-FR" sz="2800" b="1" i="1" dirty="0">
                <a:solidFill>
                  <a:schemeClr val="bg1"/>
                </a:solidFill>
              </a:rPr>
              <a:t>  village médiéval</a:t>
            </a:r>
          </a:p>
        </p:txBody>
      </p:sp>
    </p:spTree>
    <p:extLst>
      <p:ext uri="{BB962C8B-B14F-4D97-AF65-F5344CB8AC3E}">
        <p14:creationId xmlns:p14="http://schemas.microsoft.com/office/powerpoint/2010/main" val="1616955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9B78DF3-DE86-FE5B-B3A5-D59E5974F4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607" y="639000"/>
            <a:ext cx="3720000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EEA1476-1F9A-DF29-6B12-BC37848A39D2}"/>
              </a:ext>
            </a:extLst>
          </p:cNvPr>
          <p:cNvSpPr txBox="1"/>
          <p:nvPr/>
        </p:nvSpPr>
        <p:spPr>
          <a:xfrm>
            <a:off x="1251070" y="6219000"/>
            <a:ext cx="372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Tour du Viguier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13D857F3-19A5-DFA2-5FB5-A0B23FC2B3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4393" y="1449513"/>
            <a:ext cx="5670000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582F9BD-BED9-F9C0-E6C8-182157D3CF8B}"/>
              </a:ext>
            </a:extLst>
          </p:cNvPr>
          <p:cNvSpPr txBox="1"/>
          <p:nvPr/>
        </p:nvSpPr>
        <p:spPr>
          <a:xfrm>
            <a:off x="5734393" y="5229513"/>
            <a:ext cx="56213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Maison à colombages dans le village médiéval de</a:t>
            </a:r>
          </a:p>
          <a:p>
            <a:r>
              <a:rPr lang="fr-FR" sz="2800" b="1" i="1" dirty="0"/>
              <a:t> CAUDIES de Fenouillèdes</a:t>
            </a:r>
          </a:p>
        </p:txBody>
      </p:sp>
    </p:spTree>
    <p:extLst>
      <p:ext uri="{BB962C8B-B14F-4D97-AF65-F5344CB8AC3E}">
        <p14:creationId xmlns:p14="http://schemas.microsoft.com/office/powerpoint/2010/main" val="98643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2AC78EF3-7672-5966-33E8-6271D73193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2596" y="1338003"/>
            <a:ext cx="2520000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87F5D71-D1E9-789D-BB7F-EA5831431ADE}"/>
              </a:ext>
            </a:extLst>
          </p:cNvPr>
          <p:cNvSpPr txBox="1"/>
          <p:nvPr/>
        </p:nvSpPr>
        <p:spPr>
          <a:xfrm>
            <a:off x="292510" y="4917587"/>
            <a:ext cx="4517583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i="1" dirty="0"/>
          </a:p>
          <a:p>
            <a:r>
              <a:rPr lang="fr-FR" sz="2800" b="1" i="1" dirty="0"/>
              <a:t>Eglise du Chapitre Saint Paul</a:t>
            </a:r>
          </a:p>
          <a:p>
            <a:endParaRPr lang="fr-FR" sz="2800" b="1" i="1" dirty="0"/>
          </a:p>
          <a:p>
            <a:r>
              <a:rPr lang="fr-FR" sz="2800" b="1" i="1" dirty="0"/>
              <a:t> à  Saint Paul Fenouillet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5CCC56D7-1CDD-AB95-E23A-791A0CB8EA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0093" y="908999"/>
            <a:ext cx="6702103" cy="504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E367A4A-89AF-C486-7AC8-D513E20D0478}"/>
              </a:ext>
            </a:extLst>
          </p:cNvPr>
          <p:cNvSpPr txBox="1"/>
          <p:nvPr/>
        </p:nvSpPr>
        <p:spPr>
          <a:xfrm>
            <a:off x="5617601" y="5948999"/>
            <a:ext cx="56632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Ermitage Saint Antoine de Galamus</a:t>
            </a:r>
          </a:p>
        </p:txBody>
      </p:sp>
    </p:spTree>
    <p:extLst>
      <p:ext uri="{BB962C8B-B14F-4D97-AF65-F5344CB8AC3E}">
        <p14:creationId xmlns:p14="http://schemas.microsoft.com/office/powerpoint/2010/main" val="1956468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10E8552-4EE9-8ACA-71A6-CDFA2AF971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7714" y="2972250"/>
            <a:ext cx="6387098" cy="36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6A99C2-B80D-32FC-2C01-8FEB0028A428}"/>
              </a:ext>
            </a:extLst>
          </p:cNvPr>
          <p:cNvSpPr txBox="1"/>
          <p:nvPr/>
        </p:nvSpPr>
        <p:spPr>
          <a:xfrm>
            <a:off x="7339842" y="2403650"/>
            <a:ext cx="4092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Pont de la  Fou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40FBC5B-15A8-D720-2712-F07FEFA33F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714" y="290534"/>
            <a:ext cx="5400000" cy="36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F9C4F71-B31C-092A-9CB6-529AD246B9AD}"/>
              </a:ext>
            </a:extLst>
          </p:cNvPr>
          <p:cNvSpPr txBox="1"/>
          <p:nvPr/>
        </p:nvSpPr>
        <p:spPr>
          <a:xfrm>
            <a:off x="1625301" y="4008320"/>
            <a:ext cx="39424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Salle du Musée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6497FBD6-BCFB-A187-617F-637016625BD4}"/>
              </a:ext>
            </a:extLst>
          </p:cNvPr>
          <p:cNvSpPr txBox="1"/>
          <p:nvPr/>
        </p:nvSpPr>
        <p:spPr>
          <a:xfrm>
            <a:off x="1190786" y="4531540"/>
            <a:ext cx="4376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Saint Paul Fenouillet</a:t>
            </a:r>
          </a:p>
        </p:txBody>
      </p:sp>
    </p:spTree>
    <p:extLst>
      <p:ext uri="{BB962C8B-B14F-4D97-AF65-F5344CB8AC3E}">
        <p14:creationId xmlns:p14="http://schemas.microsoft.com/office/powerpoint/2010/main" val="2313903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798B29C-4642-E648-08FE-38A4118FD6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8887" y="678894"/>
            <a:ext cx="3720000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4B2D91F1-8C32-5178-91C5-03060CC43A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4266" y="2152648"/>
            <a:ext cx="5389210" cy="36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15C1597-E990-0250-8AC7-A75A35479D56}"/>
              </a:ext>
            </a:extLst>
          </p:cNvPr>
          <p:cNvSpPr txBox="1"/>
          <p:nvPr/>
        </p:nvSpPr>
        <p:spPr>
          <a:xfrm>
            <a:off x="279129" y="336766"/>
            <a:ext cx="703962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ANSIGNAN  village de 165habitants situé à</a:t>
            </a:r>
          </a:p>
          <a:p>
            <a:r>
              <a:rPr lang="fr-FR" sz="2800" b="1" i="1" dirty="0"/>
              <a:t> 10km de Saint Paul de Fenouillet</a:t>
            </a:r>
          </a:p>
          <a:p>
            <a:endParaRPr lang="fr-FR" sz="2800" b="1" i="1" dirty="0"/>
          </a:p>
          <a:p>
            <a:r>
              <a:rPr lang="fr-FR" sz="2800" b="1" i="1" dirty="0"/>
              <a:t>Pont aqueduc    et église du village</a:t>
            </a:r>
          </a:p>
        </p:txBody>
      </p:sp>
    </p:spTree>
    <p:extLst>
      <p:ext uri="{BB962C8B-B14F-4D97-AF65-F5344CB8AC3E}">
        <p14:creationId xmlns:p14="http://schemas.microsoft.com/office/powerpoint/2010/main" val="188668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5D5164C-4D7B-6613-032D-63B7F756EC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2415" y="186433"/>
            <a:ext cx="7875000" cy="378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B1C7FF-40D2-E78B-E08F-7CBD1E6C3441}"/>
              </a:ext>
            </a:extLst>
          </p:cNvPr>
          <p:cNvSpPr txBox="1"/>
          <p:nvPr/>
        </p:nvSpPr>
        <p:spPr>
          <a:xfrm flipH="1">
            <a:off x="5948967" y="3966433"/>
            <a:ext cx="5738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ANSIGNAN  vue générale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67A866D1-C36D-0E8F-7C77-E01EC2991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295" y="3791567"/>
            <a:ext cx="4320000" cy="28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DCD3CF5-EA61-EF34-5E96-1F6C6FE0D682}"/>
              </a:ext>
            </a:extLst>
          </p:cNvPr>
          <p:cNvSpPr txBox="1"/>
          <p:nvPr/>
        </p:nvSpPr>
        <p:spPr>
          <a:xfrm>
            <a:off x="4771903" y="5344302"/>
            <a:ext cx="5956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Rue principale du village</a:t>
            </a:r>
          </a:p>
        </p:txBody>
      </p:sp>
    </p:spTree>
    <p:extLst>
      <p:ext uri="{BB962C8B-B14F-4D97-AF65-F5344CB8AC3E}">
        <p14:creationId xmlns:p14="http://schemas.microsoft.com/office/powerpoint/2010/main" val="323903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87E0440-F759-8B44-92E3-19F3277F16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8973" y="421123"/>
            <a:ext cx="10054054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E0072F7-5009-AAF6-D5F4-F93F55EA87C2}"/>
              </a:ext>
            </a:extLst>
          </p:cNvPr>
          <p:cNvSpPr txBox="1"/>
          <p:nvPr/>
        </p:nvSpPr>
        <p:spPr>
          <a:xfrm>
            <a:off x="112734" y="6001123"/>
            <a:ext cx="1219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Dimensions de l’ouvrage : 170m de long  29arches  Aqueduc encore en activité</a:t>
            </a:r>
          </a:p>
        </p:txBody>
      </p:sp>
    </p:spTree>
    <p:extLst>
      <p:ext uri="{BB962C8B-B14F-4D97-AF65-F5344CB8AC3E}">
        <p14:creationId xmlns:p14="http://schemas.microsoft.com/office/powerpoint/2010/main" val="1258408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EAA062D-8D20-2170-D3D7-74DD82B2F5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610" y="279000"/>
            <a:ext cx="78855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3100231-0E97-B35A-F24B-6995513D98CB}"/>
              </a:ext>
            </a:extLst>
          </p:cNvPr>
          <p:cNvSpPr txBox="1"/>
          <p:nvPr/>
        </p:nvSpPr>
        <p:spPr>
          <a:xfrm>
            <a:off x="8645699" y="612844"/>
            <a:ext cx="32004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Construction en trois périodes :</a:t>
            </a:r>
          </a:p>
          <a:p>
            <a:endParaRPr lang="fr-FR" b="1" i="1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Au 3eme siècle, un modeste pont sur l’Agly et, un premier aqueduc pour alimenter le village</a:t>
            </a:r>
          </a:p>
          <a:p>
            <a:r>
              <a:rPr lang="fr-FR" b="1" i="1" dirty="0">
                <a:solidFill>
                  <a:srgbClr val="FFFF00"/>
                </a:solidFill>
              </a:rPr>
              <a:t>(vestiges rive droite)</a:t>
            </a:r>
          </a:p>
          <a:p>
            <a:r>
              <a:rPr lang="fr-FR" b="1" i="1" dirty="0">
                <a:solidFill>
                  <a:srgbClr val="FFFF00"/>
                </a:solidFill>
              </a:rPr>
              <a:t>Des voûtes d’arches en briques datées de l’an 220 – 270</a:t>
            </a:r>
          </a:p>
          <a:p>
            <a:endParaRPr lang="fr-FR" b="1" i="1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Le pont date en réalité du 9me avec l’aqueduc;</a:t>
            </a:r>
          </a:p>
          <a:p>
            <a:r>
              <a:rPr lang="fr-FR" b="1" i="1" dirty="0">
                <a:solidFill>
                  <a:srgbClr val="FFFF00"/>
                </a:solidFill>
              </a:rPr>
              <a:t>À partir de la base romaine est aménagé un canal d’irrigation dans la partie supérieure et, à l’intérieur, un tunnel maçonné de 5 à 7m de large pour le passage piéton – bétail et chariots attelés; avec sol pavé en dos d’âne</a:t>
            </a:r>
          </a:p>
        </p:txBody>
      </p:sp>
    </p:spTree>
    <p:extLst>
      <p:ext uri="{BB962C8B-B14F-4D97-AF65-F5344CB8AC3E}">
        <p14:creationId xmlns:p14="http://schemas.microsoft.com/office/powerpoint/2010/main" val="1057752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41F1F94-01CE-4ECF-E97F-C175E73939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7574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41C484D-97FA-2B03-3E22-C6CDABD44597}"/>
              </a:ext>
            </a:extLst>
          </p:cNvPr>
          <p:cNvSpPr txBox="1"/>
          <p:nvPr/>
        </p:nvSpPr>
        <p:spPr>
          <a:xfrm>
            <a:off x="214313" y="1271588"/>
            <a:ext cx="285326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Au 13 et 14eme siècles</a:t>
            </a:r>
          </a:p>
          <a:p>
            <a:r>
              <a:rPr lang="fr-FR" b="1" i="1" dirty="0">
                <a:solidFill>
                  <a:srgbClr val="FFFF00"/>
                </a:solidFill>
              </a:rPr>
              <a:t>4 grandes arches centrales</a:t>
            </a:r>
          </a:p>
          <a:p>
            <a:r>
              <a:rPr lang="fr-FR" b="1" i="1" dirty="0">
                <a:solidFill>
                  <a:srgbClr val="FFFF00"/>
                </a:solidFill>
              </a:rPr>
              <a:t> sur la rivière sont agrandies à cause des crues</a:t>
            </a:r>
          </a:p>
          <a:p>
            <a:endParaRPr lang="fr-FR" b="1" i="1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L’ouvrage a une fonction agricole pour irriguer les jardins potagers, vergers et vignes, grâce à 2 canaux fonctionnant par gravité sur 6km avec, vannes, martellières pour réguler</a:t>
            </a:r>
          </a:p>
          <a:p>
            <a:endParaRPr lang="fr-FR" b="1" i="1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Nombreux petits ouvrages sur le parcours, ponts en pierre ou ponceaux</a:t>
            </a:r>
          </a:p>
        </p:txBody>
      </p:sp>
    </p:spTree>
    <p:extLst>
      <p:ext uri="{BB962C8B-B14F-4D97-AF65-F5344CB8AC3E}">
        <p14:creationId xmlns:p14="http://schemas.microsoft.com/office/powerpoint/2010/main" val="1892948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2D60D98-3D25-B608-6C0D-38A3F99479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952" y="639000"/>
            <a:ext cx="9876600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22CF984-021F-938A-8570-689972936576}"/>
              </a:ext>
            </a:extLst>
          </p:cNvPr>
          <p:cNvSpPr txBox="1"/>
          <p:nvPr/>
        </p:nvSpPr>
        <p:spPr>
          <a:xfrm>
            <a:off x="10371356" y="1207860"/>
            <a:ext cx="192920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Une galerie souterraine de 110m de long sur 0.50 de large comme exutoire de crues avec ancienne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présence d’un moulin..</a:t>
            </a:r>
          </a:p>
        </p:txBody>
      </p:sp>
    </p:spTree>
    <p:extLst>
      <p:ext uri="{BB962C8B-B14F-4D97-AF65-F5344CB8AC3E}">
        <p14:creationId xmlns:p14="http://schemas.microsoft.com/office/powerpoint/2010/main" val="3361268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044DAFC-98C9-5B81-D48B-1AA0A9B969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619" y="207520"/>
            <a:ext cx="5636381" cy="36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A61C3BF1-9512-CA3D-8757-EF76D3E180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1408" y="3719838"/>
            <a:ext cx="5433960" cy="28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FFE0308-0B63-A943-3F6A-1D127E0FA5B6}"/>
              </a:ext>
            </a:extLst>
          </p:cNvPr>
          <p:cNvSpPr txBox="1"/>
          <p:nvPr/>
        </p:nvSpPr>
        <p:spPr>
          <a:xfrm>
            <a:off x="6937917" y="2765731"/>
            <a:ext cx="46110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Vue depuis la route d’amont – rive gauche</a:t>
            </a:r>
          </a:p>
        </p:txBody>
      </p:sp>
    </p:spTree>
    <p:extLst>
      <p:ext uri="{BB962C8B-B14F-4D97-AF65-F5344CB8AC3E}">
        <p14:creationId xmlns:p14="http://schemas.microsoft.com/office/powerpoint/2010/main" val="259439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E36281B-D9BF-EDB7-1E4D-612A4B8CC8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309" y="240040"/>
            <a:ext cx="6976741" cy="36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ECA6E0-A51B-6DCD-C7E3-984840FBCAEB}"/>
              </a:ext>
            </a:extLst>
          </p:cNvPr>
          <p:cNvSpPr txBox="1"/>
          <p:nvPr/>
        </p:nvSpPr>
        <p:spPr>
          <a:xfrm>
            <a:off x="982639" y="3944204"/>
            <a:ext cx="38393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Vue du village  coté aval – rive droite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5302876-A79C-7747-678F-3E4E769FBD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1987" y="3265022"/>
            <a:ext cx="7000000" cy="3352938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E8AFBFE-386E-2E83-EE3D-1D6FF1E024F0}"/>
              </a:ext>
            </a:extLst>
          </p:cNvPr>
          <p:cNvSpPr txBox="1"/>
          <p:nvPr/>
        </p:nvSpPr>
        <p:spPr>
          <a:xfrm>
            <a:off x="7370014" y="2783510"/>
            <a:ext cx="51449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Vue d’aval – rive gauche</a:t>
            </a:r>
          </a:p>
        </p:txBody>
      </p:sp>
    </p:spTree>
    <p:extLst>
      <p:ext uri="{BB962C8B-B14F-4D97-AF65-F5344CB8AC3E}">
        <p14:creationId xmlns:p14="http://schemas.microsoft.com/office/powerpoint/2010/main" val="1921402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230CD4-D456-DF66-3DC5-1E64D5912E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865" y="440441"/>
            <a:ext cx="2335123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DB93B3E-3BAA-DC9A-AD3F-15C30DD6AB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9014" y="1465240"/>
            <a:ext cx="2261786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2F11BB8-3759-56A0-802F-71F220D33278}"/>
              </a:ext>
            </a:extLst>
          </p:cNvPr>
          <p:cNvSpPr txBox="1"/>
          <p:nvPr/>
        </p:nvSpPr>
        <p:spPr>
          <a:xfrm>
            <a:off x="4551609" y="5131150"/>
            <a:ext cx="38032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Vue vers rive droite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9D746D0C-E790-DA51-D287-F37DF86DCD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02740" y="2240441"/>
            <a:ext cx="2047395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7227799A-B1E8-4898-3326-7109F795B64F}"/>
              </a:ext>
            </a:extLst>
          </p:cNvPr>
          <p:cNvSpPr txBox="1"/>
          <p:nvPr/>
        </p:nvSpPr>
        <p:spPr>
          <a:xfrm>
            <a:off x="8990093" y="5750679"/>
            <a:ext cx="3373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Arrivée rive droite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234AAF9F-D75E-D365-CEE9-04E780437422}"/>
              </a:ext>
            </a:extLst>
          </p:cNvPr>
          <p:cNvSpPr txBox="1"/>
          <p:nvPr/>
        </p:nvSpPr>
        <p:spPr>
          <a:xfrm>
            <a:off x="494675" y="4542020"/>
            <a:ext cx="2782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Canaux irrigation</a:t>
            </a:r>
          </a:p>
        </p:txBody>
      </p:sp>
    </p:spTree>
    <p:extLst>
      <p:ext uri="{BB962C8B-B14F-4D97-AF65-F5344CB8AC3E}">
        <p14:creationId xmlns:p14="http://schemas.microsoft.com/office/powerpoint/2010/main" val="3774814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ADA9408-B200-454B-39A7-E40F2BAC54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9370" y="733371"/>
            <a:ext cx="2107312" cy="36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0D9594-AC19-110A-FA46-2BDA5E3481F1}"/>
              </a:ext>
            </a:extLst>
          </p:cNvPr>
          <p:cNvSpPr txBox="1"/>
          <p:nvPr/>
        </p:nvSpPr>
        <p:spPr>
          <a:xfrm>
            <a:off x="0" y="4459471"/>
            <a:ext cx="40709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Passage véhicules tunnel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AF9C0F4-481E-9E83-1B01-982CE3FC8A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7177" y="1621715"/>
            <a:ext cx="2238329" cy="36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5221765-FE12-9F42-DA9D-6821810CCC7F}"/>
              </a:ext>
            </a:extLst>
          </p:cNvPr>
          <p:cNvSpPr txBox="1"/>
          <p:nvPr/>
        </p:nvSpPr>
        <p:spPr>
          <a:xfrm>
            <a:off x="5603311" y="5236285"/>
            <a:ext cx="22383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concrétions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74A40E35-4ACA-BCB5-B96A-842DB10B3D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4824" y="3421715"/>
            <a:ext cx="3523729" cy="252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06416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AF4E7FE-E486-C32F-5EFE-6120702661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7699" y="500186"/>
            <a:ext cx="5710237" cy="408368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0B1AA9-8F7A-51F9-6F14-7FF0AAC4546C}"/>
              </a:ext>
            </a:extLst>
          </p:cNvPr>
          <p:cNvSpPr txBox="1"/>
          <p:nvPr/>
        </p:nvSpPr>
        <p:spPr>
          <a:xfrm>
            <a:off x="983919" y="4583871"/>
            <a:ext cx="673602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Des travaux sont prévus en 2026 pour renforcer l’ouvrage, érodé, fragilisé</a:t>
            </a:r>
          </a:p>
          <a:p>
            <a:r>
              <a:rPr lang="fr-FR" sz="2800" b="1" i="1" dirty="0">
                <a:solidFill>
                  <a:schemeClr val="bg1"/>
                </a:solidFill>
              </a:rPr>
              <a:t> avec l’aide de la Fondation du patrimoine et, d’une souscription </a:t>
            </a:r>
            <a:r>
              <a:rPr lang="fr-FR" sz="2800" b="1" i="1" dirty="0" err="1">
                <a:solidFill>
                  <a:schemeClr val="bg1"/>
                </a:solidFill>
              </a:rPr>
              <a:t>populqire</a:t>
            </a:r>
            <a:endParaRPr lang="fr-FR" sz="2800" b="1" i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5B1580E-D1D2-6911-D5C8-18C0F7F80C80}"/>
              </a:ext>
            </a:extLst>
          </p:cNvPr>
          <p:cNvSpPr txBox="1"/>
          <p:nvPr/>
        </p:nvSpPr>
        <p:spPr>
          <a:xfrm>
            <a:off x="7419691" y="458247"/>
            <a:ext cx="4086225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ANSIGNAN le PONT-AQUEDUC</a:t>
            </a:r>
          </a:p>
          <a:p>
            <a:endParaRPr lang="fr-FR" sz="2800" b="1" i="1" dirty="0">
              <a:solidFill>
                <a:schemeClr val="bg1"/>
              </a:solidFill>
            </a:endParaRPr>
          </a:p>
          <a:p>
            <a:r>
              <a:rPr lang="fr-FR" sz="2800" b="1" i="1" dirty="0">
                <a:solidFill>
                  <a:schemeClr val="bg1"/>
                </a:solidFill>
              </a:rPr>
              <a:t> ouvrage monumental</a:t>
            </a:r>
          </a:p>
          <a:p>
            <a:r>
              <a:rPr lang="fr-FR" sz="2800" b="1" i="1" dirty="0">
                <a:solidFill>
                  <a:schemeClr val="bg1"/>
                </a:solidFill>
              </a:rPr>
              <a:t> situé à ANSIGNAN  dans les</a:t>
            </a:r>
          </a:p>
          <a:p>
            <a:r>
              <a:rPr lang="fr-FR" sz="2800" b="1" i="1" dirty="0">
                <a:solidFill>
                  <a:schemeClr val="bg1"/>
                </a:solidFill>
              </a:rPr>
              <a:t>Pyrénées Orientales</a:t>
            </a:r>
          </a:p>
          <a:p>
            <a:endParaRPr lang="fr-FR" sz="2800" b="1" i="1" dirty="0">
              <a:solidFill>
                <a:schemeClr val="bg1"/>
              </a:solidFill>
            </a:endParaRPr>
          </a:p>
          <a:p>
            <a:r>
              <a:rPr lang="fr-FR" sz="2800" b="1" i="1" dirty="0">
                <a:solidFill>
                  <a:schemeClr val="bg1"/>
                </a:solidFill>
              </a:rPr>
              <a:t>Clichés et informations</a:t>
            </a:r>
          </a:p>
          <a:p>
            <a:endParaRPr lang="fr-FR" sz="2800" b="1" i="1" dirty="0">
              <a:solidFill>
                <a:schemeClr val="bg1"/>
              </a:solidFill>
            </a:endParaRPr>
          </a:p>
          <a:p>
            <a:r>
              <a:rPr lang="fr-FR" sz="2800" b="1" i="1" dirty="0">
                <a:solidFill>
                  <a:schemeClr val="bg1"/>
                </a:solidFill>
              </a:rPr>
              <a:t>Et villages irrigués par les canaux</a:t>
            </a:r>
          </a:p>
          <a:p>
            <a:endParaRPr lang="fr-FR" sz="2000" b="1" i="1" dirty="0"/>
          </a:p>
        </p:txBody>
      </p:sp>
    </p:spTree>
    <p:extLst>
      <p:ext uri="{BB962C8B-B14F-4D97-AF65-F5344CB8AC3E}">
        <p14:creationId xmlns:p14="http://schemas.microsoft.com/office/powerpoint/2010/main" val="1214236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Visage humain, femme, personne&#10;&#10;Le contenu généré par l’IA peut être incorrect.">
            <a:extLst>
              <a:ext uri="{FF2B5EF4-FFF2-40B4-BE49-F238E27FC236}">
                <a16:creationId xmlns:a16="http://schemas.microsoft.com/office/drawing/2014/main" id="{772A43E4-626F-6806-DA34-E25017FC5C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11051" y="116127"/>
            <a:ext cx="2543175" cy="3619500"/>
          </a:xfrm>
          <a:prstGeom prst="rect">
            <a:avLst/>
          </a:prstGeom>
        </p:spPr>
      </p:pic>
      <p:pic>
        <p:nvPicPr>
          <p:cNvPr id="5" name="Image 4" descr="Une image contenant plante, pétale, fleur, Plante annuelle&#10;&#10;Le contenu généré par l’IA peut être incorrect.">
            <a:extLst>
              <a:ext uri="{FF2B5EF4-FFF2-40B4-BE49-F238E27FC236}">
                <a16:creationId xmlns:a16="http://schemas.microsoft.com/office/drawing/2014/main" id="{E850E5EC-FD11-8595-7A9F-F5888BAFA8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0" y="0"/>
            <a:ext cx="3810000" cy="332422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D1D55B7-B5BE-C508-7D82-83508359301E}"/>
              </a:ext>
            </a:extLst>
          </p:cNvPr>
          <p:cNvSpPr txBox="1"/>
          <p:nvPr/>
        </p:nvSpPr>
        <p:spPr>
          <a:xfrm>
            <a:off x="2693095" y="263046"/>
            <a:ext cx="65636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 vous a Présenté Ansignan En Pyrénées - Orientales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1379752-2588-3401-472E-3C2C068DA2BD}"/>
              </a:ext>
            </a:extLst>
          </p:cNvPr>
          <p:cNvSpPr txBox="1"/>
          <p:nvPr/>
        </p:nvSpPr>
        <p:spPr>
          <a:xfrm>
            <a:off x="2693095" y="1480199"/>
            <a:ext cx="5536505" cy="536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Sur Une Suggestion De </a:t>
            </a:r>
            <a:r>
              <a:rPr lang="fr-FR" sz="2800" b="1" dirty="0" err="1">
                <a:solidFill>
                  <a:schemeClr val="bg1"/>
                </a:solidFill>
              </a:rPr>
              <a:t>JackDidier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3126980F-E7E9-3424-9E23-9A0BC201FDB7}"/>
              </a:ext>
            </a:extLst>
          </p:cNvPr>
          <p:cNvSpPr txBox="1"/>
          <p:nvPr/>
        </p:nvSpPr>
        <p:spPr>
          <a:xfrm>
            <a:off x="3152383" y="2232046"/>
            <a:ext cx="58872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4DC7F789-099C-19AB-3AD4-044650CB77E0}"/>
              </a:ext>
            </a:extLst>
          </p:cNvPr>
          <p:cNvSpPr txBox="1"/>
          <p:nvPr/>
        </p:nvSpPr>
        <p:spPr>
          <a:xfrm>
            <a:off x="4680363" y="2990873"/>
            <a:ext cx="45763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894B1848-6DCD-B4F5-A5D3-F2F79BE56F62}"/>
              </a:ext>
            </a:extLst>
          </p:cNvPr>
          <p:cNvSpPr txBox="1"/>
          <p:nvPr/>
        </p:nvSpPr>
        <p:spPr>
          <a:xfrm>
            <a:off x="3968564" y="3587271"/>
            <a:ext cx="5999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WWW.Papy.Net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41BD1919-0BA9-4956-99C7-6751DEAE3B8F}"/>
              </a:ext>
            </a:extLst>
          </p:cNvPr>
          <p:cNvSpPr txBox="1"/>
          <p:nvPr/>
        </p:nvSpPr>
        <p:spPr>
          <a:xfrm>
            <a:off x="3469709" y="4574725"/>
            <a:ext cx="57870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Bienvenue Chez Papy 16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E82129C-DFC2-DB22-C13A-9474584494B7}"/>
              </a:ext>
            </a:extLst>
          </p:cNvPr>
          <p:cNvSpPr/>
          <p:nvPr/>
        </p:nvSpPr>
        <p:spPr>
          <a:xfrm>
            <a:off x="3968564" y="5287812"/>
            <a:ext cx="2868460" cy="113803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4" name="Image 13" descr="Une image contenant Police, Graphique, écriture manuscrite, texte&#10;&#10;Le contenu généré par l’IA peut être incorrect.">
            <a:extLst>
              <a:ext uri="{FF2B5EF4-FFF2-40B4-BE49-F238E27FC236}">
                <a16:creationId xmlns:a16="http://schemas.microsoft.com/office/drawing/2014/main" id="{09906462-7F90-6989-E947-57674EC7E6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8856" y="5546521"/>
            <a:ext cx="2047875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780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510</Words>
  <Application>Microsoft Office PowerPoint</Application>
  <PresentationFormat>Grand écran</PresentationFormat>
  <Paragraphs>86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11</cp:revision>
  <dcterms:created xsi:type="dcterms:W3CDTF">2026-02-17T09:50:42Z</dcterms:created>
  <dcterms:modified xsi:type="dcterms:W3CDTF">2026-02-19T04:43:31Z</dcterms:modified>
</cp:coreProperties>
</file>