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63" r:id="rId7"/>
    <p:sldId id="262" r:id="rId8"/>
    <p:sldId id="264"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iVQpJHHNN/hYMgntiF9Fw==" hashData="udwg0z4IE9cKAoGqPkcg2IrqzD2hfNANXlOYQVs1KukBXPdh68EC4DROAGFej7CKMnOSqx6dfHWVLTccGW3Ka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1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810D8C8A-001D-4533-BD91-BD802B34DDEC}"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3950436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D8C8A-001D-4533-BD91-BD802B34DDEC}"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3071119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810D8C8A-001D-4533-BD91-BD802B34DDEC}"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547714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10D8C8A-001D-4533-BD91-BD802B34DDEC}" type="datetimeFigureOut">
              <a:rPr lang="fr-FR" smtClean="0"/>
              <a:t>17/02/2026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3373407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10D8C8A-001D-4533-BD91-BD802B34DDEC}" type="datetimeFigureOut">
              <a:rPr lang="fr-FR" smtClean="0"/>
              <a:t>17/02/2026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3925414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10D8C8A-001D-4533-BD91-BD802B34DDEC}" type="datetimeFigureOut">
              <a:rPr lang="fr-FR" smtClean="0"/>
              <a:t>17/02/2026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582551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10D8C8A-001D-4533-BD91-BD802B34DDEC}" type="datetimeFigureOut">
              <a:rPr lang="fr-FR" smtClean="0"/>
              <a:t>17/02/2026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1697022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10D8C8A-001D-4533-BD91-BD802B34DDEC}" type="datetimeFigureOut">
              <a:rPr lang="fr-FR" smtClean="0"/>
              <a:t>17/02/2026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2107308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810D8C8A-001D-4533-BD91-BD802B34DDEC}" type="datetimeFigureOut">
              <a:rPr lang="fr-FR" smtClean="0"/>
              <a:t>17/02/2026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9802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D8C8A-001D-4533-BD91-BD802B34DDEC}"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2036138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D8C8A-001D-4533-BD91-BD802B34DDEC}"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830C8D2-7D62-4912-839C-6370CFC5003E}" type="slidenum">
              <a:rPr lang="fr-FR" smtClean="0"/>
              <a:t>‹N°›</a:t>
            </a:fld>
            <a:endParaRPr lang="fr-FR"/>
          </a:p>
        </p:txBody>
      </p:sp>
    </p:spTree>
    <p:extLst>
      <p:ext uri="{BB962C8B-B14F-4D97-AF65-F5344CB8AC3E}">
        <p14:creationId xmlns:p14="http://schemas.microsoft.com/office/powerpoint/2010/main" val="642805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0D8C8A-001D-4533-BD91-BD802B34DDEC}" type="datetimeFigureOut">
              <a:rPr lang="fr-FR" smtClean="0"/>
              <a:t>17/02/2026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30C8D2-7D62-4912-839C-6370CFC5003E}" type="slidenum">
              <a:rPr lang="fr-FR" smtClean="0"/>
              <a:t>‹N°›</a:t>
            </a:fld>
            <a:endParaRPr lang="fr-FR"/>
          </a:p>
        </p:txBody>
      </p:sp>
    </p:spTree>
    <p:extLst>
      <p:ext uri="{BB962C8B-B14F-4D97-AF65-F5344CB8AC3E}">
        <p14:creationId xmlns:p14="http://schemas.microsoft.com/office/powerpoint/2010/main" val="344857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25.gif"/><Relationship Id="rId5" Type="http://schemas.openxmlformats.org/officeDocument/2006/relationships/image" Target="../media/image2.jpg"/><Relationship Id="rId4"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00" y="0"/>
            <a:ext cx="12204000" cy="6858000"/>
          </a:xfrm>
          <a:prstGeom prst="rect">
            <a:avLst/>
          </a:prstGeom>
        </p:spPr>
      </p:pic>
      <p:sp>
        <p:nvSpPr>
          <p:cNvPr id="3" name="Rectangle 2"/>
          <p:cNvSpPr/>
          <p:nvPr/>
        </p:nvSpPr>
        <p:spPr>
          <a:xfrm>
            <a:off x="1853043" y="4705065"/>
            <a:ext cx="8175443" cy="1323439"/>
          </a:xfrm>
          <a:prstGeom prst="rect">
            <a:avLst/>
          </a:prstGeom>
        </p:spPr>
        <p:txBody>
          <a:bodyPr wrap="none">
            <a:spAutoFit/>
          </a:bodyPr>
          <a:lstStyle/>
          <a:p>
            <a:r>
              <a:rPr lang="fr-FR" sz="4000" b="1" dirty="0" smtClean="0">
                <a:solidFill>
                  <a:schemeClr val="bg1"/>
                </a:solidFill>
                <a:latin typeface="Candy Round BTN" panose="020F0604020102040306" pitchFamily="34" charset="0"/>
              </a:rPr>
              <a:t>Te souviens-tu du tablier de ta grand-mère</a:t>
            </a:r>
          </a:p>
          <a:p>
            <a:r>
              <a:rPr lang="fr-FR" sz="4000" b="1" dirty="0" smtClean="0">
                <a:solidFill>
                  <a:schemeClr val="bg1"/>
                </a:solidFill>
                <a:latin typeface="Candy Round BTN" panose="020F0604020102040306" pitchFamily="34" charset="0"/>
              </a:rPr>
              <a:t>                          «  Histoire »</a:t>
            </a:r>
            <a:endParaRPr lang="fr-FR" sz="4000" b="1" dirty="0">
              <a:solidFill>
                <a:schemeClr val="bg1"/>
              </a:solidFill>
              <a:latin typeface="Candy Round BTN" panose="020F0604020102040306" pitchFamily="34" charset="0"/>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41544" y="5306128"/>
            <a:ext cx="1298448" cy="1444752"/>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3656" y="338201"/>
            <a:ext cx="2031792" cy="1300347"/>
          </a:xfrm>
          <a:prstGeom prst="rect">
            <a:avLst/>
          </a:prstGeom>
        </p:spPr>
      </p:pic>
      <p:pic>
        <p:nvPicPr>
          <p:cNvPr id="6" name="Grands-mères-et-soufflets-La-paire-de-Saulxures-_mazurka_-_160kbit_Opus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5139967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934" y="920348"/>
            <a:ext cx="6096000" cy="4462760"/>
          </a:xfrm>
          <a:prstGeom prst="rect">
            <a:avLst/>
          </a:prstGeom>
        </p:spPr>
        <p:txBody>
          <a:bodyPr>
            <a:spAutoFit/>
          </a:bodyPr>
          <a:lstStyle/>
          <a:p>
            <a:pPr>
              <a:spcAft>
                <a:spcPts val="0"/>
              </a:spcAft>
            </a:pPr>
            <a:r>
              <a:rPr lang="fr-FR" sz="2400" dirty="0">
                <a:latin typeface="Candy Round BTN" panose="020F0604020102040306" pitchFamily="34" charset="0"/>
                <a:ea typeface="Times New Roman" panose="02020603050405020304" pitchFamily="18" charset="0"/>
              </a:rPr>
              <a:t>Parfois je me demande si nos enfants savent encore ce que représentait un tablier</a:t>
            </a:r>
            <a:r>
              <a:rPr lang="fr-FR" sz="2400" dirty="0" smtClean="0">
                <a:latin typeface="Candy Round BTN" panose="020F0604020102040306" pitchFamily="34" charset="0"/>
                <a:ea typeface="Times New Roman" panose="02020603050405020304" pitchFamily="18" charset="0"/>
              </a:rPr>
              <a:t>.</a:t>
            </a:r>
          </a:p>
          <a:p>
            <a:pPr>
              <a:spcAft>
                <a:spcPts val="0"/>
              </a:spcAft>
            </a:pP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Chez ma grand-mère, ce n’était pas un accessoire.</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C’était sa deuxième peau, son outil, sa fierté silencieuse</a:t>
            </a:r>
            <a:r>
              <a:rPr lang="fr-FR" sz="2400" dirty="0" smtClean="0">
                <a:latin typeface="Candy Round BTN" panose="020F0604020102040306" pitchFamily="34" charset="0"/>
                <a:ea typeface="Times New Roman" panose="02020603050405020304" pitchFamily="18" charset="0"/>
              </a:rPr>
              <a:t>.</a:t>
            </a:r>
          </a:p>
          <a:p>
            <a:r>
              <a:rPr lang="fr-FR" sz="2400" dirty="0">
                <a:latin typeface="Candy Round BTN" panose="020F0604020102040306" pitchFamily="34" charset="0"/>
              </a:rPr>
              <a:t>Elle n’avait pas beaucoup de vêtements, alors ce tablier protégeait tout :</a:t>
            </a:r>
          </a:p>
          <a:p>
            <a:r>
              <a:rPr lang="fr-FR" sz="2400" dirty="0">
                <a:latin typeface="Candy Round BTN" panose="020F0604020102040306" pitchFamily="34" charset="0"/>
              </a:rPr>
              <a:t>les robes du dimanche, les manches usées, et les petites économies qu’elle essayait de préserver.</a:t>
            </a:r>
          </a:p>
          <a:p>
            <a:r>
              <a:rPr lang="fr-FR" sz="2400" dirty="0">
                <a:latin typeface="Candy Round BTN" panose="020F0604020102040306" pitchFamily="34" charset="0"/>
              </a:rPr>
              <a:t>Facile à laver, facile à recoudre… mais entre ses mains, il valait infiniment plus.</a:t>
            </a:r>
          </a:p>
          <a:p>
            <a:pPr>
              <a:spcAft>
                <a:spcPts val="0"/>
              </a:spcAft>
            </a:pPr>
            <a:endParaRPr lang="fr-FR" sz="2000" dirty="0">
              <a:latin typeface="Candy Round BTN" panose="020F0604020102040306" pitchFamily="34" charset="0"/>
              <a:ea typeface="Calibri" panose="020F0502020204030204" pitchFamily="34" charset="0"/>
            </a:endParaRPr>
          </a:p>
        </p:txBody>
      </p:sp>
      <p:pic>
        <p:nvPicPr>
          <p:cNvPr id="5" name="Image 4"/>
          <p:cNvPicPr>
            <a:picLocks noChangeAspect="1"/>
          </p:cNvPicPr>
          <p:nvPr/>
        </p:nvPicPr>
        <p:blipFill rotWithShape="1">
          <a:blip r:embed="rId2" cstate="print">
            <a:extLst>
              <a:ext uri="{28A0092B-C50C-407E-A947-70E740481C1C}">
                <a14:useLocalDpi xmlns:a14="http://schemas.microsoft.com/office/drawing/2010/main" val="0"/>
              </a:ext>
            </a:extLst>
          </a:blip>
          <a:srcRect b="13242"/>
          <a:stretch/>
        </p:blipFill>
        <p:spPr>
          <a:xfrm>
            <a:off x="6550934" y="3744995"/>
            <a:ext cx="5220000" cy="3113005"/>
          </a:xfrm>
          <a:prstGeom prst="rect">
            <a:avLst/>
          </a:prstGeom>
          <a:effectLst>
            <a:softEdge rad="317500"/>
          </a:effectLst>
        </p:spPr>
      </p:pic>
      <p:pic>
        <p:nvPicPr>
          <p:cNvPr id="6" name="Image 5"/>
          <p:cNvPicPr>
            <a:picLocks noChangeAspect="1"/>
          </p:cNvPicPr>
          <p:nvPr/>
        </p:nvPicPr>
        <p:blipFill rotWithShape="1">
          <a:blip r:embed="rId3" cstate="print">
            <a:extLst>
              <a:ext uri="{28A0092B-C50C-407E-A947-70E740481C1C}">
                <a14:useLocalDpi xmlns:a14="http://schemas.microsoft.com/office/drawing/2010/main" val="0"/>
              </a:ext>
            </a:extLst>
          </a:blip>
          <a:srcRect b="4658"/>
          <a:stretch/>
        </p:blipFill>
        <p:spPr>
          <a:xfrm>
            <a:off x="8151264" y="100239"/>
            <a:ext cx="2520000" cy="3556775"/>
          </a:xfrm>
          <a:prstGeom prst="rect">
            <a:avLst/>
          </a:prstGeom>
        </p:spPr>
      </p:pic>
    </p:spTree>
    <p:extLst>
      <p:ext uri="{BB962C8B-B14F-4D97-AF65-F5344CB8AC3E}">
        <p14:creationId xmlns:p14="http://schemas.microsoft.com/office/powerpoint/2010/main" val="35786877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2386" y="1530165"/>
            <a:ext cx="6096000" cy="3416320"/>
          </a:xfrm>
          <a:prstGeom prst="rect">
            <a:avLst/>
          </a:prstGeom>
        </p:spPr>
        <p:txBody>
          <a:bodyPr>
            <a:spAutoFit/>
          </a:bodyPr>
          <a:lstStyle/>
          <a:p>
            <a:r>
              <a:rPr lang="fr-FR" sz="2400" dirty="0" smtClean="0">
                <a:latin typeface="Candy Round BTN" panose="020F0604020102040306" pitchFamily="34" charset="0"/>
              </a:rPr>
              <a:t>Le tablier servait de gant pour retirer un plat chaud du four. Grand-Mère l'utilisait pour poser la tarte aux pommes sur le rebord de la fenêtre afin qu'elle refroidisse.</a:t>
            </a:r>
          </a:p>
          <a:p>
            <a:r>
              <a:rPr lang="fr-FR" sz="2400" dirty="0" smtClean="0">
                <a:latin typeface="Candy Round BTN" panose="020F0604020102040306" pitchFamily="34" charset="0"/>
              </a:rPr>
              <a:t> De nos jours sa petite fille l’y pose aussi, mais pour la décongeler... Dans le poulailler, le tablier était utilisé pour recueillir les œufs, les poussins difficiles et parfois pour transporter délicatement les œufs à moitié éclos dans le fourneau tiède afin de faciliter leur éclosion. </a:t>
            </a:r>
            <a:endParaRPr lang="fr-FR" sz="2400" dirty="0">
              <a:latin typeface="Candy Round BTN" panose="020F0604020102040306"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4240" y="424381"/>
            <a:ext cx="3852000" cy="321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46240" y="3930534"/>
            <a:ext cx="2160000" cy="2806905"/>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2313" y="3930534"/>
            <a:ext cx="2520000" cy="2782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495902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357" y="715834"/>
            <a:ext cx="8347497" cy="3046988"/>
          </a:xfrm>
          <a:prstGeom prst="rect">
            <a:avLst/>
          </a:prstGeom>
        </p:spPr>
        <p:txBody>
          <a:bodyPr wrap="square">
            <a:spAutoFit/>
          </a:bodyPr>
          <a:lstStyle/>
          <a:p>
            <a:r>
              <a:rPr lang="fr-FR" sz="2400" dirty="0" smtClean="0">
                <a:latin typeface="Candy Round BTN" panose="020F0604020102040306" pitchFamily="34" charset="0"/>
              </a:rPr>
              <a:t>Ce bon vieux tablier faisait office de soufflet, agité au dessus du feu de bois. Quand des visiteurs arrivaient, le tablier servait de cachette à des enfants timides, </a:t>
            </a:r>
          </a:p>
          <a:p>
            <a:r>
              <a:rPr lang="fr-FR" sz="2400" dirty="0" smtClean="0">
                <a:latin typeface="Candy Round BTN" panose="020F0604020102040306" pitchFamily="34" charset="0"/>
              </a:rPr>
              <a:t>et quand le temps était frais,</a:t>
            </a:r>
          </a:p>
          <a:p>
            <a:r>
              <a:rPr lang="fr-FR" sz="2400" dirty="0" smtClean="0">
                <a:latin typeface="Candy Round BTN" panose="020F0604020102040306" pitchFamily="34" charset="0"/>
              </a:rPr>
              <a:t> Grand-Mère s'en emmitouflait les bras. Le coin du tablier était idéal pour sécher les larmes des enfants et à l’occasion,</a:t>
            </a:r>
          </a:p>
          <a:p>
            <a:r>
              <a:rPr lang="fr-FR" sz="2400" dirty="0" smtClean="0">
                <a:latin typeface="Candy Round BTN" panose="020F0604020102040306" pitchFamily="34" charset="0"/>
              </a:rPr>
              <a:t> il était même utilisé pour nettoyer les oreilles sales. Ces anciens tabliers ont essuyé plus d’un front en sueur.</a:t>
            </a:r>
            <a:endParaRPr lang="fr-FR" sz="2400" dirty="0">
              <a:latin typeface="Candy Round BTN" panose="020F0604020102040306"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1616" y="3372342"/>
            <a:ext cx="2772000" cy="3322820"/>
          </a:xfrm>
          <a:prstGeom prst="rect">
            <a:avLst/>
          </a:prstGeom>
          <a:ln>
            <a:noFill/>
          </a:ln>
          <a:effectLst>
            <a:outerShdw blurRad="292100" dist="139700" dir="2700000" algn="tl" rotWithShape="0">
              <a:srgbClr val="333333">
                <a:alpha val="65000"/>
              </a:srgbClr>
            </a:outerShdw>
          </a:effectLst>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4302" t="5663" r="6276" b="18722"/>
          <a:stretch/>
        </p:blipFill>
        <p:spPr>
          <a:xfrm>
            <a:off x="8592854" y="878672"/>
            <a:ext cx="3384000" cy="4881451"/>
          </a:xfrm>
          <a:prstGeom prst="rect">
            <a:avLst/>
          </a:prstGeom>
        </p:spPr>
      </p:pic>
    </p:spTree>
    <p:extLst>
      <p:ext uri="{BB962C8B-B14F-4D97-AF65-F5344CB8AC3E}">
        <p14:creationId xmlns:p14="http://schemas.microsoft.com/office/powerpoint/2010/main" val="17173366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964" y="855885"/>
            <a:ext cx="5100487" cy="4524315"/>
          </a:xfrm>
          <a:prstGeom prst="rect">
            <a:avLst/>
          </a:prstGeom>
        </p:spPr>
        <p:txBody>
          <a:bodyPr wrap="square">
            <a:spAutoFit/>
          </a:bodyPr>
          <a:lstStyle/>
          <a:p>
            <a:r>
              <a:rPr lang="fr-FR" sz="2400" dirty="0" smtClean="0">
                <a:latin typeface="Candy Round BTN" panose="020F0604020102040306" pitchFamily="34" charset="0"/>
              </a:rPr>
              <a:t>Dans le jardin, il servait de panier pour transporter de nombreux légumes. Après que les petits pois aient été récoltés venait le tour des choux. </a:t>
            </a:r>
          </a:p>
          <a:p>
            <a:r>
              <a:rPr lang="fr-FR" sz="2400" dirty="0" smtClean="0">
                <a:latin typeface="Candy Round BTN" panose="020F0604020102040306" pitchFamily="34" charset="0"/>
              </a:rPr>
              <a:t>En fin de saison, il était utilisé pour ramasser les pommes tombées de l'arbre.</a:t>
            </a:r>
          </a:p>
          <a:p>
            <a:r>
              <a:rPr lang="fr-FR" sz="2400" dirty="0" smtClean="0">
                <a:latin typeface="Candy Round BTN" panose="020F0604020102040306" pitchFamily="34" charset="0"/>
              </a:rPr>
              <a:t>Il servait aussi à transporter dans sa nappe le bois d’allumage et les bûches jusqu’à la cuisine.</a:t>
            </a:r>
          </a:p>
          <a:p>
            <a:r>
              <a:rPr lang="fr-FR" sz="2400" dirty="0" smtClean="0">
                <a:latin typeface="Candy Round BTN" panose="020F0604020102040306" pitchFamily="34" charset="0"/>
              </a:rPr>
              <a:t> Quand des visiteurs arrivaient de façon impromptue, c'était surprenant de voir avec quelle rapidité ce vieux tablier pouvait faire la poussière.</a:t>
            </a:r>
            <a:endParaRPr lang="fr-FR" sz="2400" dirty="0">
              <a:latin typeface="Candy Round BTN" panose="020F0604020102040306"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4459" y="303762"/>
            <a:ext cx="2268000" cy="307125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6158"/>
          <a:stretch/>
        </p:blipFill>
        <p:spPr>
          <a:xfrm>
            <a:off x="8891848" y="3633008"/>
            <a:ext cx="2880000" cy="29841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7977" y="3633008"/>
            <a:ext cx="2222500" cy="3109502"/>
          </a:xfrm>
          <a:prstGeom prst="rect">
            <a:avLst/>
          </a:prstGeom>
          <a:ln>
            <a:noFill/>
          </a:ln>
          <a:effectLst>
            <a:softEdge rad="112500"/>
          </a:effectLst>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l="4886" t="16074" b="4109"/>
          <a:stretch/>
        </p:blipFill>
        <p:spPr>
          <a:xfrm>
            <a:off x="5927977" y="100910"/>
            <a:ext cx="2628000" cy="3476954"/>
          </a:xfrm>
          <a:prstGeom prst="rect">
            <a:avLst/>
          </a:prstGeom>
        </p:spPr>
      </p:pic>
    </p:spTree>
    <p:extLst>
      <p:ext uri="{BB962C8B-B14F-4D97-AF65-F5344CB8AC3E}">
        <p14:creationId xmlns:p14="http://schemas.microsoft.com/office/powerpoint/2010/main" val="25109830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69" y="307311"/>
            <a:ext cx="5239789" cy="6001643"/>
          </a:xfrm>
          <a:prstGeom prst="rect">
            <a:avLst/>
          </a:prstGeom>
        </p:spPr>
        <p:txBody>
          <a:bodyPr wrap="square">
            <a:spAutoFit/>
          </a:bodyPr>
          <a:lstStyle/>
          <a:p>
            <a:pPr>
              <a:spcAft>
                <a:spcPts val="0"/>
              </a:spcAft>
            </a:pPr>
            <a:r>
              <a:rPr lang="fr-FR" sz="2400" dirty="0">
                <a:latin typeface="Candy Round BTN" panose="020F0604020102040306" pitchFamily="34" charset="0"/>
                <a:ea typeface="Times New Roman" panose="02020603050405020304" pitchFamily="18" charset="0"/>
              </a:rPr>
              <a:t>Difficile de croire qu’on puisse un jour remplacer ce vieux tablier.</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Elle y posait ses tartes aux pommes pour les laisser refroidir…</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et aujourd’hui, ses petites-filles y déposent parfois des gâteaux encore emballés du supermarché.</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 </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On dirait qu’aujourd’hui, beaucoup se demanderaient combien de microbes vivaient dans ce tablier.</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Moi je sais juste une chose :</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il ne m’a jamais transmis une maladie.</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 </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Seulement de l’amour.</a:t>
            </a:r>
            <a:endParaRPr lang="fr-FR" sz="2400" dirty="0">
              <a:latin typeface="Candy Round BTN" panose="020F0604020102040306" pitchFamily="34" charset="0"/>
              <a:ea typeface="Calibri" panose="020F0502020204030204" pitchFamily="34" charset="0"/>
            </a:endParaRPr>
          </a:p>
          <a:p>
            <a:pPr>
              <a:spcAft>
                <a:spcPts val="0"/>
              </a:spcAft>
            </a:pPr>
            <a:r>
              <a:rPr lang="fr-FR" sz="2400" dirty="0">
                <a:latin typeface="Candy Round BTN" panose="020F0604020102040306" pitchFamily="34" charset="0"/>
                <a:ea typeface="Times New Roman" panose="02020603050405020304" pitchFamily="18" charset="0"/>
              </a:rPr>
              <a:t>Pur, simple, indestructible.</a:t>
            </a:r>
            <a:endParaRPr lang="fr-FR" sz="2400" dirty="0">
              <a:latin typeface="Candy Round BTN" panose="020F0604020102040306" pitchFamily="34" charset="0"/>
              <a:ea typeface="Calibri" panose="020F050202020403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1603" y="0"/>
            <a:ext cx="5960397" cy="6858000"/>
          </a:xfrm>
          <a:prstGeom prst="rect">
            <a:avLst/>
          </a:prstGeom>
        </p:spPr>
      </p:pic>
    </p:spTree>
    <p:extLst>
      <p:ext uri="{BB962C8B-B14F-4D97-AF65-F5344CB8AC3E}">
        <p14:creationId xmlns:p14="http://schemas.microsoft.com/office/powerpoint/2010/main" val="21807963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8413" y="202276"/>
            <a:ext cx="3810000" cy="381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43512" y="4183033"/>
            <a:ext cx="1800225" cy="25336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5939" y="4012276"/>
            <a:ext cx="1828800" cy="2438400"/>
          </a:xfrm>
          <a:prstGeom prst="rect">
            <a:avLst/>
          </a:prstGeom>
          <a:ln w="228600" cap="sq" cmpd="thickThin">
            <a:solidFill>
              <a:srgbClr val="000000"/>
            </a:solidFill>
            <a:prstDash val="solid"/>
            <a:miter lim="800000"/>
          </a:ln>
          <a:effectLst>
            <a:innerShdw blurRad="76200">
              <a:srgbClr val="000000"/>
            </a:innerShdw>
          </a:effectLst>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83" y="0"/>
            <a:ext cx="5274282" cy="6858000"/>
          </a:xfrm>
          <a:prstGeom prst="rect">
            <a:avLst/>
          </a:prstGeom>
        </p:spPr>
      </p:pic>
      <p:pic>
        <p:nvPicPr>
          <p:cNvPr id="8" name="Image 7"/>
          <p:cNvPicPr>
            <a:picLocks noChangeAspect="1"/>
          </p:cNvPicPr>
          <p:nvPr/>
        </p:nvPicPr>
        <p:blipFill rotWithShape="1">
          <a:blip r:embed="rId6">
            <a:extLst>
              <a:ext uri="{28A0092B-C50C-407E-A947-70E740481C1C}">
                <a14:useLocalDpi xmlns:a14="http://schemas.microsoft.com/office/drawing/2010/main" val="0"/>
              </a:ext>
            </a:extLst>
          </a:blip>
          <a:srcRect b="6914"/>
          <a:stretch/>
        </p:blipFill>
        <p:spPr>
          <a:xfrm>
            <a:off x="5720563" y="468283"/>
            <a:ext cx="1685925" cy="25180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357772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8844" y="901706"/>
            <a:ext cx="4032000" cy="5054589"/>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4514" y="901706"/>
            <a:ext cx="3456000" cy="5054589"/>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245" y="901706"/>
            <a:ext cx="3780000" cy="5054589"/>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9620" y="5233919"/>
            <a:ext cx="1298448" cy="1444752"/>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5575" y="84585"/>
            <a:ext cx="3672000" cy="1634241"/>
          </a:xfrm>
          <a:prstGeom prst="rect">
            <a:avLst/>
          </a:prstGeom>
        </p:spPr>
      </p:pic>
      <p:sp>
        <p:nvSpPr>
          <p:cNvPr id="8" name="ZoneTexte 7"/>
          <p:cNvSpPr txBox="1"/>
          <p:nvPr/>
        </p:nvSpPr>
        <p:spPr>
          <a:xfrm>
            <a:off x="2718148" y="6162805"/>
            <a:ext cx="3707704" cy="369332"/>
          </a:xfrm>
          <a:prstGeom prst="rect">
            <a:avLst/>
          </a:prstGeom>
          <a:noFill/>
        </p:spPr>
        <p:txBody>
          <a:bodyPr wrap="square" rtlCol="0">
            <a:spAutoFit/>
          </a:bodyPr>
          <a:lstStyle/>
          <a:p>
            <a:r>
              <a:rPr lang="fr-FR" dirty="0" smtClean="0"/>
              <a:t>Texte et images du NET:</a:t>
            </a:r>
            <a:endParaRPr lang="fr-FR" dirty="0"/>
          </a:p>
        </p:txBody>
      </p:sp>
    </p:spTree>
    <p:extLst>
      <p:ext uri="{BB962C8B-B14F-4D97-AF65-F5344CB8AC3E}">
        <p14:creationId xmlns:p14="http://schemas.microsoft.com/office/powerpoint/2010/main" val="28272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315</TotalTime>
  <Words>440</Words>
  <Application>Microsoft Office PowerPoint</Application>
  <PresentationFormat>Grand écran</PresentationFormat>
  <Paragraphs>30</Paragraphs>
  <Slides>8</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vt:i4>
      </vt:variant>
    </vt:vector>
  </HeadingPairs>
  <TitlesOfParts>
    <vt:vector size="14" baseType="lpstr">
      <vt:lpstr>Arial</vt:lpstr>
      <vt:lpstr>Calibri</vt:lpstr>
      <vt:lpstr>Calibri Light</vt:lpstr>
      <vt:lpstr>Candy Round BTN</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2026-02-17T10:29:18Z</dcterms:created>
  <dcterms:modified xsi:type="dcterms:W3CDTF">2026-02-17T15:45:11Z</dcterms:modified>
</cp:coreProperties>
</file>