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sldIdLst>
    <p:sldId id="277" r:id="rId2"/>
    <p:sldId id="263" r:id="rId3"/>
    <p:sldId id="262" r:id="rId4"/>
    <p:sldId id="281" r:id="rId5"/>
    <p:sldId id="269" r:id="rId6"/>
    <p:sldId id="274" r:id="rId7"/>
    <p:sldId id="265" r:id="rId8"/>
    <p:sldId id="276" r:id="rId9"/>
    <p:sldId id="278" r:id="rId10"/>
    <p:sldId id="280" r:id="rId11"/>
    <p:sldId id="279" r:id="rId12"/>
    <p:sldId id="266" r:id="rId13"/>
    <p:sldId id="267" r:id="rId14"/>
    <p:sldId id="275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gMFzbM3QTLnBddh82gQC9w==" hashData="tzErQDG6UIHaoc7dxAQhehq6yh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3300"/>
    <a:srgbClr val="FFFF00"/>
    <a:srgbClr val="FFF7F7"/>
    <a:srgbClr val="3399FF"/>
    <a:srgbClr val="AFEAFF"/>
    <a:srgbClr val="000066"/>
    <a:srgbClr val="95E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>
        <p:scale>
          <a:sx n="90" d="100"/>
          <a:sy n="90" d="100"/>
        </p:scale>
        <p:origin x="-882" y="492"/>
      </p:cViewPr>
      <p:guideLst>
        <p:guide orient="horz" pos="2112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5760" cy="535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3147"/>
              <a:ext cx="5760" cy="1173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152400" y="314325"/>
            <a:ext cx="847725" cy="6543675"/>
            <a:chOff x="96" y="198"/>
            <a:chExt cx="534" cy="4122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rot="5400000" flipH="1">
              <a:off x="82" y="1995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 rot="5400000" flipH="1">
              <a:off x="82" y="2589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10" name="AutoShape 8"/>
            <p:cNvSpPr>
              <a:spLocks noChangeArrowheads="1"/>
            </p:cNvSpPr>
            <p:nvPr/>
          </p:nvSpPr>
          <p:spPr bwMode="auto">
            <a:xfrm rot="5400000" flipH="1">
              <a:off x="81" y="3181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11" name="AutoShape 9"/>
            <p:cNvSpPr>
              <a:spLocks noChangeArrowheads="1"/>
            </p:cNvSpPr>
            <p:nvPr/>
          </p:nvSpPr>
          <p:spPr bwMode="auto">
            <a:xfrm rot="5400000" flipH="1">
              <a:off x="83" y="3775"/>
              <a:ext cx="558" cy="533"/>
            </a:xfrm>
            <a:prstGeom prst="parallelogram">
              <a:avLst>
                <a:gd name="adj" fmla="val 5543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12" name="AutoShape 10"/>
            <p:cNvSpPr>
              <a:spLocks noChangeArrowheads="1"/>
            </p:cNvSpPr>
            <p:nvPr/>
          </p:nvSpPr>
          <p:spPr bwMode="auto">
            <a:xfrm rot="5400000" flipH="1">
              <a:off x="82" y="213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13" name="AutoShape 11"/>
            <p:cNvSpPr>
              <a:spLocks noChangeArrowheads="1"/>
            </p:cNvSpPr>
            <p:nvPr/>
          </p:nvSpPr>
          <p:spPr bwMode="auto">
            <a:xfrm rot="5400000" flipH="1">
              <a:off x="81" y="803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14" name="AutoShape 12"/>
            <p:cNvSpPr>
              <a:spLocks noChangeArrowheads="1"/>
            </p:cNvSpPr>
            <p:nvPr/>
          </p:nvSpPr>
          <p:spPr bwMode="auto">
            <a:xfrm rot="5400000" flipH="1">
              <a:off x="81" y="1399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</p:grp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441325" y="0"/>
            <a:ext cx="276225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/>
          <a:p>
            <a:pPr algn="ctr">
              <a:defRPr/>
            </a:pPr>
            <a:endParaRPr kumimoji="1" lang="fr-FR" altLang="fr-FR">
              <a:latin typeface="Times New Roman" charset="0"/>
              <a:cs typeface="+mn-cs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 flipH="1">
            <a:off x="547688" y="2717800"/>
            <a:ext cx="8596312" cy="254000"/>
          </a:xfrm>
          <a:prstGeom prst="homePlate">
            <a:avLst>
              <a:gd name="adj" fmla="val 58913"/>
            </a:avLst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/>
        </p:spPr>
        <p:txBody>
          <a:bodyPr wrap="none" anchor="ctr"/>
          <a:lstStyle/>
          <a:p>
            <a:pPr algn="ctr">
              <a:defRPr/>
            </a:pPr>
            <a:endParaRPr kumimoji="1" lang="fr-FR" altLang="fr-FR">
              <a:latin typeface="Times New Roman" charset="0"/>
              <a:cs typeface="+mn-cs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433388" y="2697163"/>
            <a:ext cx="295275" cy="274637"/>
          </a:xfrm>
          <a:prstGeom prst="ellipse">
            <a:avLst/>
          </a:prstGeom>
          <a:gradFill rotWithShape="0">
            <a:gsLst>
              <a:gs pos="0">
                <a:srgbClr val="FEFFFF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fr-FR" altLang="fr-FR">
              <a:latin typeface="Times New Roman" charset="0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463550" y="2700338"/>
            <a:ext cx="161925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fr-FR" altLang="fr-FR">
              <a:latin typeface="Times New Roman" charset="0"/>
              <a:cs typeface="+mn-cs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9236075" y="2697163"/>
            <a:ext cx="304800" cy="274637"/>
          </a:xfrm>
          <a:prstGeom prst="ellipse">
            <a:avLst/>
          </a:prstGeom>
          <a:gradFill rotWithShape="0">
            <a:gsLst>
              <a:gs pos="0">
                <a:srgbClr val="FEFFFF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fr-FR" altLang="fr-FR">
              <a:latin typeface="Times New Roman" charset="0"/>
              <a:cs typeface="+mn-cs"/>
            </a:endParaRPr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484188" y="2760663"/>
            <a:ext cx="8751887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fr-FR" altLang="fr-FR">
              <a:latin typeface="Times New Roman" charset="0"/>
              <a:cs typeface="+mn-cs"/>
            </a:endParaRPr>
          </a:p>
        </p:txBody>
      </p:sp>
      <p:grpSp>
        <p:nvGrpSpPr>
          <p:cNvPr id="21" name="Group 19"/>
          <p:cNvGrpSpPr>
            <a:grpSpLocks/>
          </p:cNvGrpSpPr>
          <p:nvPr/>
        </p:nvGrpSpPr>
        <p:grpSpPr bwMode="auto">
          <a:xfrm>
            <a:off x="150813" y="0"/>
            <a:ext cx="849312" cy="6858000"/>
            <a:chOff x="95" y="0"/>
            <a:chExt cx="535" cy="4320"/>
          </a:xfrm>
        </p:grpSpPr>
        <p:sp>
          <p:nvSpPr>
            <p:cNvPr id="22" name="AutoShape 20"/>
            <p:cNvSpPr>
              <a:spLocks noChangeArrowheads="1"/>
            </p:cNvSpPr>
            <p:nvPr/>
          </p:nvSpPr>
          <p:spPr bwMode="auto">
            <a:xfrm rot="-5400000">
              <a:off x="82" y="2291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23" name="AutoShape 21"/>
            <p:cNvSpPr>
              <a:spLocks noChangeArrowheads="1"/>
            </p:cNvSpPr>
            <p:nvPr/>
          </p:nvSpPr>
          <p:spPr bwMode="auto">
            <a:xfrm rot="-5400000">
              <a:off x="81" y="2886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24" name="AutoShape 22"/>
            <p:cNvSpPr>
              <a:spLocks noChangeArrowheads="1"/>
            </p:cNvSpPr>
            <p:nvPr/>
          </p:nvSpPr>
          <p:spPr bwMode="auto">
            <a:xfrm rot="-5400000">
              <a:off x="81" y="3479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25" name="AutoShape 23"/>
            <p:cNvSpPr>
              <a:spLocks noChangeArrowheads="1"/>
            </p:cNvSpPr>
            <p:nvPr/>
          </p:nvSpPr>
          <p:spPr bwMode="auto">
            <a:xfrm rot="-5400000">
              <a:off x="81" y="508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26" name="AutoShape 24"/>
            <p:cNvSpPr>
              <a:spLocks noChangeArrowheads="1"/>
            </p:cNvSpPr>
            <p:nvPr/>
          </p:nvSpPr>
          <p:spPr bwMode="auto">
            <a:xfrm rot="-5400000">
              <a:off x="81" y="1101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27" name="AutoShape 25"/>
            <p:cNvSpPr>
              <a:spLocks noChangeArrowheads="1"/>
            </p:cNvSpPr>
            <p:nvPr/>
          </p:nvSpPr>
          <p:spPr bwMode="auto">
            <a:xfrm rot="-5400000">
              <a:off x="81" y="1697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98" y="0"/>
              <a:ext cx="532" cy="465"/>
            </a:xfrm>
            <a:custGeom>
              <a:avLst/>
              <a:gdLst>
                <a:gd name="T0" fmla="*/ 1 w 532"/>
                <a:gd name="T1" fmla="*/ 0 h 465"/>
                <a:gd name="T2" fmla="*/ 0 w 532"/>
                <a:gd name="T3" fmla="*/ 166 h 465"/>
                <a:gd name="T4" fmla="*/ 532 w 532"/>
                <a:gd name="T5" fmla="*/ 465 h 465"/>
                <a:gd name="T6" fmla="*/ 532 w 532"/>
                <a:gd name="T7" fmla="*/ 201 h 465"/>
                <a:gd name="T8" fmla="*/ 172 w 532"/>
                <a:gd name="T9" fmla="*/ 0 h 465"/>
                <a:gd name="T10" fmla="*/ 1 w 532"/>
                <a:gd name="T11" fmla="*/ 0 h 4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32" h="465">
                  <a:moveTo>
                    <a:pt x="1" y="0"/>
                  </a:moveTo>
                  <a:lnTo>
                    <a:pt x="0" y="166"/>
                  </a:lnTo>
                  <a:lnTo>
                    <a:pt x="532" y="465"/>
                  </a:lnTo>
                  <a:lnTo>
                    <a:pt x="532" y="201"/>
                  </a:lnTo>
                  <a:lnTo>
                    <a:pt x="172" y="0"/>
                  </a:lnTo>
                  <a:lnTo>
                    <a:pt x="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 w="9525" cap="flat" cmpd="sng">
              <a:noFill/>
              <a:prstDash val="solid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95" y="4060"/>
              <a:ext cx="457" cy="260"/>
            </a:xfrm>
            <a:custGeom>
              <a:avLst/>
              <a:gdLst>
                <a:gd name="T0" fmla="*/ 457 w 457"/>
                <a:gd name="T1" fmla="*/ 256 h 264"/>
                <a:gd name="T2" fmla="*/ 1 w 457"/>
                <a:gd name="T3" fmla="*/ 0 h 264"/>
                <a:gd name="T4" fmla="*/ 0 w 457"/>
                <a:gd name="T5" fmla="*/ 260 h 264"/>
                <a:gd name="T6" fmla="*/ 457 w 457"/>
                <a:gd name="T7" fmla="*/ 256 h 2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57" h="264">
                  <a:moveTo>
                    <a:pt x="457" y="260"/>
                  </a:moveTo>
                  <a:lnTo>
                    <a:pt x="1" y="0"/>
                  </a:lnTo>
                  <a:lnTo>
                    <a:pt x="0" y="264"/>
                  </a:lnTo>
                  <a:lnTo>
                    <a:pt x="457" y="26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 w="9525" cap="flat" cmpd="sng">
              <a:noFill/>
              <a:prstDash val="solid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>
                <a:latin typeface="Times New Roman" charset="0"/>
                <a:cs typeface="+mn-cs"/>
              </a:endParaRPr>
            </a:p>
          </p:txBody>
        </p:sp>
      </p:grpSp>
      <p:sp>
        <p:nvSpPr>
          <p:cNvPr id="4124" name="Rectangle 28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1154113" y="1211263"/>
            <a:ext cx="7772400" cy="1431925"/>
          </a:xfrm>
          <a:prstGeom prst="rect">
            <a:avLst/>
          </a:prstGeom>
          <a:noFill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>
              <a:defRPr/>
            </a:lvl1pPr>
          </a:lstStyle>
          <a:p>
            <a:pPr lvl="0"/>
            <a:r>
              <a:rPr lang="en-US" altLang="fr-FR" noProof="0" smtClean="0"/>
              <a:t>Clique para editar o estilo do título mestre</a:t>
            </a:r>
          </a:p>
        </p:txBody>
      </p:sp>
      <p:sp>
        <p:nvSpPr>
          <p:cNvPr id="4125" name="Rectangle 29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1171575" y="3124200"/>
            <a:ext cx="6400800" cy="1752600"/>
          </a:xfrm>
          <a:prstGeom prst="rect">
            <a:avLst/>
          </a:prstGeom>
          <a:noFill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altLang="fr-FR" noProof="0" smtClean="0"/>
              <a:t>Clique para editar o estilo do subtítulo mestre</a:t>
            </a:r>
          </a:p>
        </p:txBody>
      </p:sp>
      <p:sp>
        <p:nvSpPr>
          <p:cNvPr id="30" name="Rectangle 30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1119188" y="6318250"/>
            <a:ext cx="1905000" cy="457200"/>
          </a:xfrm>
          <a:prstGeom prst="rect">
            <a:avLst/>
          </a:prstGeom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31" name="Rectangle 31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7588" y="6318250"/>
            <a:ext cx="2895600" cy="457200"/>
          </a:xfrm>
          <a:prstGeom prst="rect">
            <a:avLst/>
          </a:prstGeom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32" name="Rectangle 32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986588" y="6318250"/>
            <a:ext cx="1905000" cy="457200"/>
          </a:xfrm>
          <a:prstGeom prst="rect">
            <a:avLst/>
          </a:prstGeom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E12A2701-85D6-4C9C-8A51-2531C523D567}" type="slidenum">
              <a:rPr lang="en-US" altLang="fr-FR"/>
              <a:pPr>
                <a:defRPr/>
              </a:pPr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44837596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 autoUpdateAnimBg="0"/>
      <p:bldP spid="19" grpId="0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4325414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4245844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234705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780196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728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1050902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729782093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104527993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357311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16045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3"/>
          <p:cNvSpPr>
            <a:spLocks noChangeArrowheads="1"/>
          </p:cNvSpPr>
          <p:nvPr/>
        </p:nvSpPr>
        <p:spPr bwMode="auto">
          <a:xfrm>
            <a:off x="0" y="0"/>
            <a:ext cx="1627188" cy="690563"/>
          </a:xfrm>
          <a:prstGeom prst="rect">
            <a:avLst/>
          </a:prstGeom>
          <a:solidFill>
            <a:srgbClr val="FF99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>
              <a:latin typeface="Times New Roman" charset="0"/>
              <a:cs typeface="+mn-cs"/>
            </a:endParaRPr>
          </a:p>
        </p:txBody>
      </p:sp>
      <p:sp>
        <p:nvSpPr>
          <p:cNvPr id="1027" name="Rectangle 13"/>
          <p:cNvSpPr>
            <a:spLocks noChangeArrowheads="1"/>
          </p:cNvSpPr>
          <p:nvPr/>
        </p:nvSpPr>
        <p:spPr bwMode="auto">
          <a:xfrm>
            <a:off x="463550" y="1912938"/>
            <a:ext cx="190500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fr-FR" altLang="fr-FR">
              <a:latin typeface="Times New Roman" charset="0"/>
              <a:cs typeface="+mn-cs"/>
            </a:endParaRPr>
          </a:p>
        </p:txBody>
      </p:sp>
      <p:sp>
        <p:nvSpPr>
          <p:cNvPr id="1028" name="Text Box 30"/>
          <p:cNvSpPr txBox="1">
            <a:spLocks noChangeArrowheads="1"/>
          </p:cNvSpPr>
          <p:nvPr/>
        </p:nvSpPr>
        <p:spPr bwMode="auto">
          <a:xfrm>
            <a:off x="7551738" y="6583363"/>
            <a:ext cx="15922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altLang="fr-FR" sz="1200" b="1">
                <a:solidFill>
                  <a:srgbClr val="FFFF00"/>
                </a:solidFill>
                <a:latin typeface="Arial" charset="0"/>
                <a:cs typeface="+mn-cs"/>
              </a:rPr>
              <a:t>www.rhvida.com.br</a:t>
            </a:r>
          </a:p>
        </p:txBody>
      </p:sp>
      <p:sp>
        <p:nvSpPr>
          <p:cNvPr id="1029" name="Rectangle 32"/>
          <p:cNvSpPr>
            <a:spLocks noChangeArrowheads="1"/>
          </p:cNvSpPr>
          <p:nvPr/>
        </p:nvSpPr>
        <p:spPr bwMode="auto">
          <a:xfrm>
            <a:off x="3705225" y="3124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fr-FR">
              <a:latin typeface="Times New Roman" charset="0"/>
              <a:cs typeface="+mn-cs"/>
            </a:endParaRPr>
          </a:p>
        </p:txBody>
      </p:sp>
      <p:graphicFrame>
        <p:nvGraphicFramePr>
          <p:cNvPr id="1030" name="Object 31"/>
          <p:cNvGraphicFramePr>
            <a:graphicFrameLocks noChangeAspect="1"/>
          </p:cNvGraphicFramePr>
          <p:nvPr/>
        </p:nvGraphicFramePr>
        <p:xfrm>
          <a:off x="88900" y="100013"/>
          <a:ext cx="1447800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r:id="rId14" imgW="3704762" imgH="1305107" progId="">
                  <p:embed/>
                </p:oleObj>
              </mc:Choice>
              <mc:Fallback>
                <p:oleObj r:id="rId14" imgW="3704762" imgH="1305107" progId="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00" y="100013"/>
                        <a:ext cx="1447800" cy="509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Text Box 34"/>
          <p:cNvSpPr txBox="1">
            <a:spLocks noChangeArrowheads="1"/>
          </p:cNvSpPr>
          <p:nvPr/>
        </p:nvSpPr>
        <p:spPr bwMode="auto">
          <a:xfrm>
            <a:off x="0" y="6646863"/>
            <a:ext cx="1468438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altLang="fr-FR" sz="700" b="1">
                <a:solidFill>
                  <a:srgbClr val="FFFF00"/>
                </a:solidFill>
                <a:latin typeface="Arial" charset="0"/>
                <a:cs typeface="+mn-cs"/>
              </a:rPr>
              <a:t>Copyright </a:t>
            </a:r>
            <a:r>
              <a:rPr lang="pt-BR" altLang="fr-FR" sz="700" b="1">
                <a:solidFill>
                  <a:srgbClr val="FFFF00"/>
                </a:solidFill>
                <a:latin typeface="Arial" charset="0"/>
                <a:cs typeface="Arial" charset="0"/>
              </a:rPr>
              <a:t>© RHVIDA S/C Ltda.</a:t>
            </a:r>
            <a:endParaRPr lang="pt-BR" altLang="fr-FR" sz="700" b="1">
              <a:solidFill>
                <a:srgbClr val="FFFF00"/>
              </a:solidFill>
              <a:latin typeface="Arial" charset="0"/>
              <a:cs typeface="+mn-cs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ransition spd="slow">
    <p:pull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png"/><Relationship Id="rId5" Type="http://schemas.openxmlformats.org/officeDocument/2006/relationships/oleObject" Target="../embeddings/oleObject6.bin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7.v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9.png"/><Relationship Id="rId4" Type="http://schemas.openxmlformats.org/officeDocument/2006/relationships/oleObject" Target="../embeddings/oleObject8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mailto:j.hache@orange.fr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1676400" y="1108075"/>
          <a:ext cx="5791200" cy="464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Imagem de bitmap" r:id="rId4" imgW="1438095" imgH="1152381" progId="PBrush">
                  <p:embed/>
                </p:oleObj>
              </mc:Choice>
              <mc:Fallback>
                <p:oleObj name="Imagem de bitmap" r:id="rId4" imgW="1438095" imgH="1152381" progId="PBrush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1108075"/>
                        <a:ext cx="5791200" cy="464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pt-BR" altLang="fr-FR" sz="6600" b="1">
                <a:latin typeface="AvantGarde Bk BT"/>
              </a:rPr>
              <a:t>      La prostate ?</a:t>
            </a:r>
          </a:p>
        </p:txBody>
      </p:sp>
    </p:spTree>
  </p:cSld>
  <p:clrMapOvr>
    <a:masterClrMapping/>
  </p:clrMapOvr>
  <p:transition spd="slow">
    <p:pull/>
    <p:sndAc>
      <p:stSnd>
        <p:snd r:embed="rId3" name="montagn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 descr="C:\Meus documentos\Minhas figuras\PRÓSTATA - MANEQUINH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227013" y="914400"/>
            <a:ext cx="6216650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La prostate est une</a:t>
            </a:r>
          </a:p>
          <a:p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glande qui existe seulement chez l'homme.</a:t>
            </a:r>
          </a:p>
          <a:p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Sa fonction</a:t>
            </a:r>
          </a:p>
          <a:p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produire des substances</a:t>
            </a:r>
          </a:p>
          <a:p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qui rendra le sperme</a:t>
            </a:r>
          </a:p>
          <a:p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plus fluide,</a:t>
            </a:r>
          </a:p>
          <a:p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facilitant le voyage</a:t>
            </a:r>
          </a:p>
          <a:p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des spermatozoïdes.</a:t>
            </a:r>
            <a:endParaRPr lang="pt-BR" altLang="fr-FR" b="1">
              <a:solidFill>
                <a:srgbClr val="FFFF00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C:\Meus documentos\Minhas figuras\APARELHO URINÁRIO - ESQUEMÁTI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4572000" cy="407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6"/>
          <p:cNvSpPr txBox="1">
            <a:spLocks noChangeArrowheads="1"/>
          </p:cNvSpPr>
          <p:nvPr/>
        </p:nvSpPr>
        <p:spPr bwMode="auto">
          <a:xfrm>
            <a:off x="4784725" y="0"/>
            <a:ext cx="43592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fr-FR" altLang="fr-FR" sz="2400" b="1">
                <a:solidFill>
                  <a:srgbClr val="000000"/>
                </a:solidFill>
                <a:latin typeface="Arial" pitchFamily="34" charset="0"/>
              </a:rPr>
              <a:t>Lorsque nous nous nourrissons, ce dont le corps n’utilise pas est éliminé par les selles, la sueur, le souffle et l'urine.</a:t>
            </a:r>
            <a:endParaRPr lang="pt-BR" altLang="fr-FR" sz="24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784725" y="1905000"/>
            <a:ext cx="43592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fr-FR" altLang="fr-FR" sz="2400" b="1">
                <a:solidFill>
                  <a:srgbClr val="000000"/>
                </a:solidFill>
                <a:latin typeface="Arial" pitchFamily="34" charset="0"/>
              </a:rPr>
              <a:t>Les reins filtrent les éléments sanguins qui devraient être éliminés, et en plus l'eau, qui descend par l'urètre à la vessie, le réservoir de l'urine.</a:t>
            </a:r>
            <a:endParaRPr lang="pt-BR" altLang="fr-FR" sz="24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784725" y="4446588"/>
            <a:ext cx="43592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fr-FR" altLang="fr-FR" sz="2400" b="1">
                <a:solidFill>
                  <a:srgbClr val="000000"/>
                </a:solidFill>
                <a:latin typeface="Arial" pitchFamily="34" charset="0"/>
              </a:rPr>
              <a:t>Chez l'homme, l'urètre commence dans la vessie, traverse la prostate et le pénis et se termine dans un trou appelé méat urétral où l'urine est éliminée.</a:t>
            </a:r>
            <a:endParaRPr lang="pt-BR" altLang="fr-FR" sz="24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3558" name="Text Box 9"/>
          <p:cNvSpPr txBox="1">
            <a:spLocks noChangeArrowheads="1"/>
          </p:cNvSpPr>
          <p:nvPr/>
        </p:nvSpPr>
        <p:spPr bwMode="auto">
          <a:xfrm>
            <a:off x="0" y="6648450"/>
            <a:ext cx="1468438" cy="1984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700" b="1">
                <a:solidFill>
                  <a:srgbClr val="000000"/>
                </a:solidFill>
                <a:latin typeface="Arial" pitchFamily="34" charset="0"/>
              </a:rPr>
              <a:t>Copyright </a:t>
            </a:r>
            <a:r>
              <a:rPr lang="pt-BR" altLang="fr-FR" sz="7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© RHVIDA S/C Ltda.</a:t>
            </a:r>
            <a:endParaRPr lang="pt-BR" altLang="fr-FR" sz="7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3559" name="Text Box 10"/>
          <p:cNvSpPr txBox="1">
            <a:spLocks noChangeArrowheads="1"/>
          </p:cNvSpPr>
          <p:nvPr/>
        </p:nvSpPr>
        <p:spPr bwMode="auto">
          <a:xfrm>
            <a:off x="7543800" y="6608763"/>
            <a:ext cx="1905000" cy="2286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7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            </a:t>
            </a:r>
            <a:r>
              <a:rPr lang="pt-BR" altLang="fr-FR" sz="900" b="1">
                <a:solidFill>
                  <a:srgbClr val="000000"/>
                </a:solidFill>
                <a:latin typeface="Arial" pitchFamily="34" charset="0"/>
              </a:rPr>
              <a:t>www.rhvida.com.br         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3292475" y="1125538"/>
            <a:ext cx="1079500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2000" b="1" dirty="0">
                <a:solidFill>
                  <a:srgbClr val="000000"/>
                </a:solidFill>
                <a:latin typeface="+mn-lt"/>
                <a:cs typeface="+mn-cs"/>
              </a:rPr>
              <a:t>Reins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265488" y="3284538"/>
            <a:ext cx="1236662" cy="369887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800" dirty="0">
                <a:solidFill>
                  <a:srgbClr val="000000"/>
                </a:solidFill>
                <a:latin typeface="+mn-lt"/>
                <a:cs typeface="+mn-cs"/>
              </a:rPr>
              <a:t>URETRE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421063" y="3810000"/>
            <a:ext cx="1125537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Vessie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365500" y="4365625"/>
            <a:ext cx="1236663" cy="36830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800" dirty="0">
                <a:solidFill>
                  <a:srgbClr val="000000"/>
                </a:solidFill>
                <a:latin typeface="+mn-lt"/>
                <a:cs typeface="+mn-cs"/>
              </a:rPr>
              <a:t>URETRE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3508375" y="4738688"/>
            <a:ext cx="863600" cy="369887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800" dirty="0">
                <a:solidFill>
                  <a:srgbClr val="000000"/>
                </a:solidFill>
                <a:latin typeface="+mn-lt"/>
                <a:cs typeface="+mn-cs"/>
              </a:rPr>
              <a:t>Urine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utoUpdateAnimBg="0"/>
      <p:bldP spid="922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3"/>
          <p:cNvGraphicFramePr>
            <a:graphicFrameLocks noChangeAspect="1"/>
          </p:cNvGraphicFramePr>
          <p:nvPr/>
        </p:nvGraphicFramePr>
        <p:xfrm>
          <a:off x="0" y="0"/>
          <a:ext cx="7162800" cy="507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6" name="Imagem de bitmap" r:id="rId3" imgW="3095238" imgH="2123810" progId="PBrush">
                  <p:embed/>
                </p:oleObj>
              </mc:Choice>
              <mc:Fallback>
                <p:oleObj name="Imagem de bitmap" r:id="rId3" imgW="3095238" imgH="2123810" progId="PBrush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7162800" cy="507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746125" y="2270125"/>
            <a:ext cx="7604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1600" b="1">
                <a:solidFill>
                  <a:srgbClr val="000000"/>
                </a:solidFill>
                <a:latin typeface="Arial" pitchFamily="34" charset="0"/>
              </a:rPr>
              <a:t>uretra</a:t>
            </a:r>
          </a:p>
        </p:txBody>
      </p:sp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2819400" y="1093788"/>
            <a:ext cx="101758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pt-BR" altLang="fr-FR" sz="2000" b="1">
                <a:solidFill>
                  <a:srgbClr val="000000"/>
                </a:solidFill>
                <a:latin typeface="Arial" pitchFamily="34" charset="0"/>
              </a:rPr>
              <a:t>Bexiga</a:t>
            </a:r>
          </a:p>
          <a:p>
            <a:pPr algn="ctr"/>
            <a:r>
              <a:rPr lang="pt-BR" altLang="fr-FR" sz="1400" b="1">
                <a:solidFill>
                  <a:srgbClr val="000000"/>
                </a:solidFill>
                <a:latin typeface="Arial" pitchFamily="34" charset="0"/>
              </a:rPr>
              <a:t>(urina)</a:t>
            </a:r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4191000" y="2362200"/>
            <a:ext cx="1676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1600" b="1">
                <a:solidFill>
                  <a:srgbClr val="000000"/>
                </a:solidFill>
                <a:latin typeface="Arial" pitchFamily="34" charset="0"/>
              </a:rPr>
              <a:t>Reto (intestino)</a:t>
            </a:r>
          </a:p>
        </p:txBody>
      </p:sp>
      <p:sp>
        <p:nvSpPr>
          <p:cNvPr id="12295" name="Text Box 8"/>
          <p:cNvSpPr txBox="1">
            <a:spLocks noChangeArrowheads="1"/>
          </p:cNvSpPr>
          <p:nvPr/>
        </p:nvSpPr>
        <p:spPr bwMode="auto">
          <a:xfrm>
            <a:off x="2590800" y="2286000"/>
            <a:ext cx="9858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1600" b="1">
                <a:solidFill>
                  <a:srgbClr val="FFFF00"/>
                </a:solidFill>
                <a:latin typeface="Arial" pitchFamily="34" charset="0"/>
              </a:rPr>
              <a:t>próstata</a:t>
            </a:r>
          </a:p>
        </p:txBody>
      </p:sp>
      <p:sp>
        <p:nvSpPr>
          <p:cNvPr id="12296" name="Text Box 9"/>
          <p:cNvSpPr txBox="1">
            <a:spLocks noChangeArrowheads="1"/>
          </p:cNvSpPr>
          <p:nvPr/>
        </p:nvSpPr>
        <p:spPr bwMode="auto">
          <a:xfrm>
            <a:off x="1143000" y="3886200"/>
            <a:ext cx="10207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1600" b="1">
                <a:solidFill>
                  <a:srgbClr val="000000"/>
                </a:solidFill>
                <a:latin typeface="Arial" pitchFamily="34" charset="0"/>
              </a:rPr>
              <a:t>testículo</a:t>
            </a:r>
          </a:p>
        </p:txBody>
      </p:sp>
      <p:sp>
        <p:nvSpPr>
          <p:cNvPr id="12297" name="Line 11"/>
          <p:cNvSpPr>
            <a:spLocks noChangeShapeType="1"/>
          </p:cNvSpPr>
          <p:nvPr/>
        </p:nvSpPr>
        <p:spPr bwMode="auto">
          <a:xfrm flipH="1">
            <a:off x="457200" y="2514600"/>
            <a:ext cx="228600" cy="457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12298" name="Line 12"/>
          <p:cNvSpPr>
            <a:spLocks noChangeShapeType="1"/>
          </p:cNvSpPr>
          <p:nvPr/>
        </p:nvSpPr>
        <p:spPr bwMode="auto">
          <a:xfrm flipH="1" flipV="1">
            <a:off x="1703388" y="2590800"/>
            <a:ext cx="457200" cy="152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12299" name="Line 13"/>
          <p:cNvSpPr>
            <a:spLocks noChangeShapeType="1"/>
          </p:cNvSpPr>
          <p:nvPr/>
        </p:nvSpPr>
        <p:spPr bwMode="auto">
          <a:xfrm>
            <a:off x="3352800" y="1676400"/>
            <a:ext cx="0" cy="381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12300" name="AutoShape 15"/>
          <p:cNvSpPr>
            <a:spLocks noChangeArrowheads="1"/>
          </p:cNvSpPr>
          <p:nvPr/>
        </p:nvSpPr>
        <p:spPr bwMode="auto">
          <a:xfrm rot="-2334151">
            <a:off x="2438400" y="1752600"/>
            <a:ext cx="304800" cy="609600"/>
          </a:xfrm>
          <a:prstGeom prst="moon">
            <a:avLst>
              <a:gd name="adj" fmla="val 50000"/>
            </a:avLst>
          </a:pr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2301" name="Text Box 16"/>
          <p:cNvSpPr txBox="1">
            <a:spLocks noChangeArrowheads="1"/>
          </p:cNvSpPr>
          <p:nvPr/>
        </p:nvSpPr>
        <p:spPr bwMode="auto">
          <a:xfrm>
            <a:off x="990600" y="1524000"/>
            <a:ext cx="98583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1600" b="1">
                <a:solidFill>
                  <a:srgbClr val="000000"/>
                </a:solidFill>
                <a:latin typeface="Arial" pitchFamily="34" charset="0"/>
              </a:rPr>
              <a:t>vesícula</a:t>
            </a:r>
          </a:p>
          <a:p>
            <a:r>
              <a:rPr lang="pt-BR" altLang="fr-FR" sz="1600" b="1">
                <a:solidFill>
                  <a:srgbClr val="000000"/>
                </a:solidFill>
                <a:latin typeface="Arial" pitchFamily="34" charset="0"/>
              </a:rPr>
              <a:t>seminal</a:t>
            </a:r>
          </a:p>
        </p:txBody>
      </p:sp>
      <p:sp>
        <p:nvSpPr>
          <p:cNvPr id="12302" name="Line 17"/>
          <p:cNvSpPr>
            <a:spLocks noChangeShapeType="1"/>
          </p:cNvSpPr>
          <p:nvPr/>
        </p:nvSpPr>
        <p:spPr bwMode="auto">
          <a:xfrm flipH="1" flipV="1">
            <a:off x="1981200" y="1828800"/>
            <a:ext cx="381000" cy="2286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12303" name="Text Box 18"/>
          <p:cNvSpPr txBox="1">
            <a:spLocks noChangeArrowheads="1"/>
          </p:cNvSpPr>
          <p:nvPr/>
        </p:nvSpPr>
        <p:spPr bwMode="auto">
          <a:xfrm>
            <a:off x="0" y="3352800"/>
            <a:ext cx="7715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1600" b="1">
                <a:solidFill>
                  <a:srgbClr val="000000"/>
                </a:solidFill>
                <a:latin typeface="Arial" pitchFamily="34" charset="0"/>
              </a:rPr>
              <a:t> pênis</a:t>
            </a:r>
          </a:p>
        </p:txBody>
      </p:sp>
      <p:sp>
        <p:nvSpPr>
          <p:cNvPr id="12304" name="Line 20"/>
          <p:cNvSpPr>
            <a:spLocks noChangeShapeType="1"/>
          </p:cNvSpPr>
          <p:nvPr/>
        </p:nvSpPr>
        <p:spPr bwMode="auto">
          <a:xfrm>
            <a:off x="381000" y="3810000"/>
            <a:ext cx="0" cy="685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12305" name="Text Box 21"/>
          <p:cNvSpPr txBox="1">
            <a:spLocks noChangeArrowheads="1"/>
          </p:cNvSpPr>
          <p:nvPr/>
        </p:nvSpPr>
        <p:spPr bwMode="auto">
          <a:xfrm>
            <a:off x="1752600" y="5334000"/>
            <a:ext cx="56388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r"/>
            <a:endParaRPr lang="fr-FR" altLang="fr-FR" sz="26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2306" name="Text Box 22"/>
          <p:cNvSpPr txBox="1">
            <a:spLocks noChangeArrowheads="1"/>
          </p:cNvSpPr>
          <p:nvPr/>
        </p:nvSpPr>
        <p:spPr bwMode="auto">
          <a:xfrm>
            <a:off x="179388" y="5359400"/>
            <a:ext cx="8674100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lnSpc>
                <a:spcPct val="105000"/>
              </a:lnSpc>
            </a:pPr>
            <a:r>
              <a:rPr lang="fr-FR" altLang="fr-FR" sz="2900" b="1">
                <a:solidFill>
                  <a:srgbClr val="000000"/>
                </a:solidFill>
                <a:latin typeface="Arial" pitchFamily="34" charset="0"/>
              </a:rPr>
              <a:t>Le sperme (produit dans les testicules) plus les sécrétions de la prostate et des vésicules séminales.</a:t>
            </a:r>
            <a:endParaRPr lang="pt-BR" altLang="fr-FR" sz="29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2307" name="Text Box 23"/>
          <p:cNvSpPr txBox="1">
            <a:spLocks noChangeArrowheads="1"/>
          </p:cNvSpPr>
          <p:nvPr/>
        </p:nvSpPr>
        <p:spPr bwMode="auto">
          <a:xfrm>
            <a:off x="0" y="6659563"/>
            <a:ext cx="1468438" cy="1984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700" b="1">
                <a:solidFill>
                  <a:srgbClr val="000000"/>
                </a:solidFill>
                <a:latin typeface="Arial" pitchFamily="34" charset="0"/>
              </a:rPr>
              <a:t>Copyright </a:t>
            </a:r>
            <a:r>
              <a:rPr lang="pt-BR" altLang="fr-FR" sz="7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© RHVIDA S/C Ltda.</a:t>
            </a:r>
            <a:endParaRPr lang="pt-BR" altLang="fr-FR" sz="7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2308" name="Text Box 24"/>
          <p:cNvSpPr txBox="1">
            <a:spLocks noChangeArrowheads="1"/>
          </p:cNvSpPr>
          <p:nvPr/>
        </p:nvSpPr>
        <p:spPr bwMode="auto">
          <a:xfrm>
            <a:off x="7543800" y="6619875"/>
            <a:ext cx="1905000" cy="2286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7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            </a:t>
            </a:r>
            <a:r>
              <a:rPr lang="pt-BR" altLang="fr-FR" sz="900" b="1">
                <a:solidFill>
                  <a:srgbClr val="000000"/>
                </a:solidFill>
                <a:latin typeface="Arial" pitchFamily="34" charset="0"/>
              </a:rPr>
              <a:t>www.rhvida.com.br         </a:t>
            </a:r>
          </a:p>
        </p:txBody>
      </p:sp>
      <p:sp>
        <p:nvSpPr>
          <p:cNvPr id="12309" name="Oval 25"/>
          <p:cNvSpPr>
            <a:spLocks noChangeArrowheads="1"/>
          </p:cNvSpPr>
          <p:nvPr/>
        </p:nvSpPr>
        <p:spPr bwMode="auto">
          <a:xfrm rot="2700000">
            <a:off x="4875213" y="3028950"/>
            <a:ext cx="914400" cy="20574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2310" name="Text Box 4"/>
          <p:cNvSpPr txBox="1">
            <a:spLocks noChangeArrowheads="1"/>
          </p:cNvSpPr>
          <p:nvPr/>
        </p:nvSpPr>
        <p:spPr bwMode="auto">
          <a:xfrm>
            <a:off x="2590800" y="2693988"/>
            <a:ext cx="6334125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lnSpc>
                <a:spcPct val="105000"/>
              </a:lnSpc>
            </a:pPr>
            <a:r>
              <a:rPr lang="pt-BR" altLang="fr-FR" sz="2900" b="1">
                <a:solidFill>
                  <a:srgbClr val="000000"/>
                </a:solidFill>
                <a:latin typeface="Arial" pitchFamily="34" charset="0"/>
              </a:rPr>
              <a:t>			  L</a:t>
            </a:r>
            <a:r>
              <a:rPr lang="fr-FR" altLang="fr-FR" sz="2900" b="1">
                <a:solidFill>
                  <a:srgbClr val="000000"/>
                </a:solidFill>
                <a:latin typeface="Arial" pitchFamily="34" charset="0"/>
              </a:rPr>
              <a:t>’homme il utilise à la fois l'urètre</a:t>
            </a:r>
          </a:p>
          <a:p>
            <a:pPr algn="ctr">
              <a:lnSpc>
                <a:spcPct val="105000"/>
              </a:lnSpc>
            </a:pPr>
            <a:r>
              <a:rPr lang="fr-FR" altLang="fr-FR" sz="2900" b="1">
                <a:solidFill>
                  <a:srgbClr val="000000"/>
                </a:solidFill>
                <a:latin typeface="Arial" pitchFamily="34" charset="0"/>
              </a:rPr>
              <a:t>pour transporter l'urine</a:t>
            </a:r>
          </a:p>
          <a:p>
            <a:pPr algn="ctr">
              <a:lnSpc>
                <a:spcPct val="105000"/>
              </a:lnSpc>
            </a:pPr>
            <a:r>
              <a:rPr lang="fr-FR" altLang="fr-FR" sz="2900" b="1">
                <a:solidFill>
                  <a:srgbClr val="000000"/>
                </a:solidFill>
                <a:latin typeface="Arial" pitchFamily="34" charset="0"/>
              </a:rPr>
              <a:t>et pour l'éjaculation du sperme. Le sperme est un liquide blanchâtre.</a:t>
            </a:r>
            <a:endParaRPr lang="pt-BR" altLang="fr-FR" sz="29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819400" y="1079500"/>
            <a:ext cx="1112838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Vessie</a:t>
            </a:r>
          </a:p>
        </p:txBody>
      </p:sp>
      <p:sp>
        <p:nvSpPr>
          <p:cNvPr id="24" name="ZoneTexte 23"/>
          <p:cNvSpPr txBox="1"/>
          <p:nvPr/>
        </p:nvSpPr>
        <p:spPr>
          <a:xfrm>
            <a:off x="457200" y="1322388"/>
            <a:ext cx="1454150" cy="708025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 err="1">
                <a:solidFill>
                  <a:srgbClr val="000000"/>
                </a:solidFill>
                <a:latin typeface="+mn-lt"/>
                <a:cs typeface="+mn-cs"/>
              </a:rPr>
              <a:t>Vesicule</a:t>
            </a:r>
            <a:endParaRPr lang="fr-FR" sz="2000" dirty="0">
              <a:solidFill>
                <a:srgbClr val="000000"/>
              </a:solidFill>
              <a:latin typeface="+mn-lt"/>
              <a:cs typeface="+mn-cs"/>
            </a:endParaRPr>
          </a:p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séminale</a:t>
            </a:r>
          </a:p>
        </p:txBody>
      </p:sp>
      <p:sp>
        <p:nvSpPr>
          <p:cNvPr id="26" name="ZoneTexte 25"/>
          <p:cNvSpPr txBox="1"/>
          <p:nvPr/>
        </p:nvSpPr>
        <p:spPr>
          <a:xfrm>
            <a:off x="962025" y="3806825"/>
            <a:ext cx="1482725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Testicule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641350" y="2138363"/>
            <a:ext cx="1085850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Urètre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2684463" y="2330450"/>
            <a:ext cx="1382712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Prostate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1771650" y="1828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endParaRPr lang="fr-FR" altLang="fr-FR"/>
          </a:p>
        </p:txBody>
      </p:sp>
      <p:pic>
        <p:nvPicPr>
          <p:cNvPr id="26627" name="Picture 2" descr="pros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2852738"/>
            <a:ext cx="8591550" cy="491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Line 4"/>
          <p:cNvSpPr>
            <a:spLocks noChangeShapeType="1"/>
          </p:cNvSpPr>
          <p:nvPr/>
        </p:nvSpPr>
        <p:spPr bwMode="auto">
          <a:xfrm flipV="1">
            <a:off x="1981200" y="3429000"/>
            <a:ext cx="312420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593725" y="3494088"/>
            <a:ext cx="13128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2800" b="1">
                <a:solidFill>
                  <a:srgbClr val="000000"/>
                </a:solidFill>
                <a:latin typeface="Arial" pitchFamily="34" charset="0"/>
              </a:rPr>
              <a:t>bexiga</a:t>
            </a:r>
          </a:p>
        </p:txBody>
      </p:sp>
      <p:sp>
        <p:nvSpPr>
          <p:cNvPr id="26630" name="Text Box 7"/>
          <p:cNvSpPr txBox="1">
            <a:spLocks noChangeArrowheads="1"/>
          </p:cNvSpPr>
          <p:nvPr/>
        </p:nvSpPr>
        <p:spPr bwMode="auto">
          <a:xfrm>
            <a:off x="82550" y="0"/>
            <a:ext cx="9144000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fr-FR" altLang="fr-FR" sz="2800" b="1">
                <a:solidFill>
                  <a:srgbClr val="000000"/>
                </a:solidFill>
                <a:latin typeface="Arial" pitchFamily="34" charset="0"/>
              </a:rPr>
              <a:t>La prostate</a:t>
            </a:r>
          </a:p>
          <a:p>
            <a:pPr algn="ctr"/>
            <a:r>
              <a:rPr lang="fr-FR" altLang="fr-FR" sz="2800" b="1">
                <a:solidFill>
                  <a:srgbClr val="000000"/>
                </a:solidFill>
                <a:latin typeface="Arial" pitchFamily="34" charset="0"/>
              </a:rPr>
              <a:t>         Il est situé juste en dessous de la vessie.</a:t>
            </a:r>
          </a:p>
          <a:p>
            <a:pPr algn="ctr"/>
            <a:r>
              <a:rPr lang="fr-FR" altLang="fr-FR" sz="2800" b="1">
                <a:solidFill>
                  <a:srgbClr val="000000"/>
                </a:solidFill>
                <a:latin typeface="Arial" pitchFamily="34" charset="0"/>
              </a:rPr>
              <a:t>         Pèse environ 20 grammes</a:t>
            </a:r>
          </a:p>
          <a:p>
            <a:pPr algn="ctr"/>
            <a:r>
              <a:rPr lang="fr-FR" altLang="fr-FR" sz="2800" b="1">
                <a:solidFill>
                  <a:srgbClr val="000000"/>
                </a:solidFill>
                <a:latin typeface="Arial" pitchFamily="34" charset="0"/>
              </a:rPr>
              <a:t>          et a la forme d'une pomme.</a:t>
            </a:r>
          </a:p>
          <a:p>
            <a:pPr algn="ctr"/>
            <a:r>
              <a:rPr lang="fr-FR" altLang="fr-FR" sz="2800" b="1">
                <a:solidFill>
                  <a:srgbClr val="000000"/>
                </a:solidFill>
                <a:latin typeface="Arial" pitchFamily="34" charset="0"/>
              </a:rPr>
              <a:t>La prostate entoure le canal de l'urine, dans des conditions normales, il ne doit pas le coincer, ainsi dans ce canal l'urine passe normalement.</a:t>
            </a:r>
            <a:endParaRPr lang="pt-BR" altLang="fr-FR" sz="28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6631" name="Text Box 8"/>
          <p:cNvSpPr txBox="1">
            <a:spLocks noChangeArrowheads="1"/>
          </p:cNvSpPr>
          <p:nvPr/>
        </p:nvSpPr>
        <p:spPr bwMode="auto">
          <a:xfrm>
            <a:off x="0" y="5638800"/>
            <a:ext cx="2819400" cy="1160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 altLang="fr-FR" sz="2800" b="1">
                <a:solidFill>
                  <a:srgbClr val="000000"/>
                </a:solidFill>
                <a:latin typeface="Arial" pitchFamily="34" charset="0"/>
              </a:rPr>
              <a:t>Canal da urina</a:t>
            </a:r>
          </a:p>
          <a:p>
            <a:pPr>
              <a:spcBef>
                <a:spcPct val="50000"/>
              </a:spcBef>
            </a:pPr>
            <a:endParaRPr lang="pt-BR" altLang="fr-FR" sz="28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6632" name="Text Box 9"/>
          <p:cNvSpPr txBox="1">
            <a:spLocks noChangeArrowheads="1"/>
          </p:cNvSpPr>
          <p:nvPr/>
        </p:nvSpPr>
        <p:spPr bwMode="auto">
          <a:xfrm>
            <a:off x="6324600" y="5486400"/>
            <a:ext cx="1905000" cy="946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2800" b="1">
                <a:solidFill>
                  <a:srgbClr val="000000"/>
                </a:solidFill>
                <a:latin typeface="Arial" pitchFamily="34" charset="0"/>
              </a:rPr>
              <a:t>Próstata   </a:t>
            </a:r>
          </a:p>
          <a:p>
            <a:endParaRPr lang="pt-BR" altLang="fr-FR" sz="28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6633" name="Text Box 11"/>
          <p:cNvSpPr txBox="1">
            <a:spLocks noChangeArrowheads="1"/>
          </p:cNvSpPr>
          <p:nvPr/>
        </p:nvSpPr>
        <p:spPr bwMode="auto">
          <a:xfrm>
            <a:off x="0" y="6648450"/>
            <a:ext cx="1468438" cy="1984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700" b="1">
                <a:solidFill>
                  <a:srgbClr val="000000"/>
                </a:solidFill>
                <a:latin typeface="Arial" pitchFamily="34" charset="0"/>
              </a:rPr>
              <a:t>Copyright </a:t>
            </a:r>
            <a:r>
              <a:rPr lang="pt-BR" altLang="fr-FR" sz="7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© RHVIDA S/C Ltda.</a:t>
            </a:r>
            <a:endParaRPr lang="pt-BR" altLang="fr-FR" sz="7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6634" name="Text Box 12"/>
          <p:cNvSpPr txBox="1">
            <a:spLocks noChangeArrowheads="1"/>
          </p:cNvSpPr>
          <p:nvPr/>
        </p:nvSpPr>
        <p:spPr bwMode="auto">
          <a:xfrm>
            <a:off x="7543800" y="6608763"/>
            <a:ext cx="1905000" cy="2286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7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            </a:t>
            </a:r>
            <a:r>
              <a:rPr lang="pt-BR" altLang="fr-FR" sz="800" b="1">
                <a:solidFill>
                  <a:srgbClr val="000000"/>
                </a:solidFill>
                <a:latin typeface="Arial" pitchFamily="34" charset="0"/>
              </a:rPr>
              <a:t>www.rhvida.com.br</a:t>
            </a:r>
            <a:r>
              <a:rPr lang="pt-BR" altLang="fr-FR" sz="900" b="1">
                <a:solidFill>
                  <a:srgbClr val="000000"/>
                </a:solidFill>
                <a:latin typeface="Arial" pitchFamily="34" charset="0"/>
              </a:rPr>
              <a:t>         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693738" y="3619500"/>
            <a:ext cx="1112837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Vessie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96838" y="5638800"/>
            <a:ext cx="2449512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Canal de l’urine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6405563" y="5541963"/>
            <a:ext cx="1384300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Prostate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1027"/>
          <p:cNvSpPr txBox="1">
            <a:spLocks noChangeArrowheads="1"/>
          </p:cNvSpPr>
          <p:nvPr/>
        </p:nvSpPr>
        <p:spPr bwMode="auto">
          <a:xfrm>
            <a:off x="0" y="457200"/>
            <a:ext cx="42672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endParaRPr lang="pt-BR" altLang="fr-FR" sz="1600" b="1">
              <a:solidFill>
                <a:srgbClr val="FF9900"/>
              </a:solidFill>
              <a:latin typeface="Arial" pitchFamily="34" charset="0"/>
            </a:endParaRPr>
          </a:p>
          <a:p>
            <a:r>
              <a:rPr lang="fr-FR" altLang="fr-FR" sz="2400" b="1">
                <a:solidFill>
                  <a:srgbClr val="EEE800"/>
                </a:solidFill>
                <a:latin typeface="Arial" pitchFamily="34" charset="0"/>
              </a:rPr>
              <a:t>Au cours des années, la prostate peut développer des tumeurs bénignes ou malignes.</a:t>
            </a:r>
          </a:p>
          <a:p>
            <a:r>
              <a:rPr lang="fr-FR" altLang="fr-FR" sz="2400" b="1">
                <a:solidFill>
                  <a:srgbClr val="EEE800"/>
                </a:solidFill>
                <a:latin typeface="Arial" pitchFamily="34" charset="0"/>
              </a:rPr>
              <a:t>Mais la nature a préparé un piège: les tumeurs bénignes se produisent dans la région centrale de la prostate et le mal à la périphérie.</a:t>
            </a:r>
            <a:endParaRPr lang="pt-BR" altLang="fr-FR" sz="2400" b="1">
              <a:solidFill>
                <a:srgbClr val="EEE800"/>
              </a:solidFill>
              <a:latin typeface="Arial" pitchFamily="34" charset="0"/>
            </a:endParaRPr>
          </a:p>
        </p:txBody>
      </p:sp>
      <p:graphicFrame>
        <p:nvGraphicFramePr>
          <p:cNvPr id="14339" name="Object 1030"/>
          <p:cNvGraphicFramePr>
            <a:graphicFrameLocks noChangeAspect="1"/>
          </p:cNvGraphicFramePr>
          <p:nvPr/>
        </p:nvGraphicFramePr>
        <p:xfrm>
          <a:off x="4900613" y="457200"/>
          <a:ext cx="4200525" cy="378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3" name="Imagem de bitmap" r:id="rId3" imgW="4200000" imgH="3172268" progId="PBrush">
                  <p:embed/>
                </p:oleObj>
              </mc:Choice>
              <mc:Fallback>
                <p:oleObj name="Imagem de bitmap" r:id="rId3" imgW="4200000" imgH="3172268" progId="PBrush">
                  <p:embed/>
                  <p:pic>
                    <p:nvPicPr>
                      <p:cNvPr id="0" name="Object 10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0613" y="457200"/>
                        <a:ext cx="4200525" cy="378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Box 1031"/>
          <p:cNvSpPr txBox="1">
            <a:spLocks noChangeArrowheads="1"/>
          </p:cNvSpPr>
          <p:nvPr/>
        </p:nvSpPr>
        <p:spPr bwMode="auto">
          <a:xfrm>
            <a:off x="7315200" y="2209800"/>
            <a:ext cx="1219200" cy="895350"/>
          </a:xfrm>
          <a:prstGeom prst="rect">
            <a:avLst/>
          </a:prstGeom>
          <a:solidFill>
            <a:srgbClr val="FF9900"/>
          </a:solidFill>
          <a:ln w="9525">
            <a:solidFill>
              <a:srgbClr val="CC3300"/>
            </a:solidFill>
            <a:miter lim="800000"/>
            <a:headEnd/>
            <a:tailEnd/>
          </a:ln>
          <a:effectLst>
            <a:outerShdw dist="127000" dir="19387806" algn="ctr" rotWithShape="0">
              <a:srgbClr val="CC33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pt-BR" altLang="fr-FR" sz="2000" b="1">
                <a:solidFill>
                  <a:srgbClr val="001762"/>
                </a:solidFill>
                <a:latin typeface="Arial" charset="0"/>
                <a:cs typeface="+mn-cs"/>
              </a:rPr>
              <a:t>Centro</a:t>
            </a:r>
          </a:p>
          <a:p>
            <a:pPr>
              <a:defRPr/>
            </a:pPr>
            <a:r>
              <a:rPr lang="pt-BR" altLang="fr-FR" sz="1600">
                <a:solidFill>
                  <a:srgbClr val="001762"/>
                </a:solidFill>
                <a:latin typeface="Arial" charset="0"/>
                <a:cs typeface="+mn-cs"/>
              </a:rPr>
              <a:t>(tumores </a:t>
            </a:r>
          </a:p>
          <a:p>
            <a:pPr>
              <a:defRPr/>
            </a:pPr>
            <a:r>
              <a:rPr lang="pt-BR" altLang="fr-FR" sz="1600">
                <a:solidFill>
                  <a:srgbClr val="001762"/>
                </a:solidFill>
                <a:latin typeface="Arial" charset="0"/>
                <a:cs typeface="+mn-cs"/>
              </a:rPr>
              <a:t> benignos)</a:t>
            </a:r>
          </a:p>
        </p:txBody>
      </p:sp>
      <p:sp>
        <p:nvSpPr>
          <p:cNvPr id="14341" name="Text Box 1032"/>
          <p:cNvSpPr txBox="1">
            <a:spLocks noChangeArrowheads="1"/>
          </p:cNvSpPr>
          <p:nvPr/>
        </p:nvSpPr>
        <p:spPr bwMode="auto">
          <a:xfrm>
            <a:off x="4191000" y="1752600"/>
            <a:ext cx="1284288" cy="895350"/>
          </a:xfrm>
          <a:prstGeom prst="rect">
            <a:avLst/>
          </a:prstGeom>
          <a:solidFill>
            <a:srgbClr val="CC3300"/>
          </a:solidFill>
          <a:ln w="9525">
            <a:solidFill>
              <a:srgbClr val="FF9900"/>
            </a:solidFill>
            <a:miter lim="800000"/>
            <a:headEnd/>
            <a:tailEnd/>
          </a:ln>
          <a:effectLst>
            <a:outerShdw dist="107763" dir="18900000" algn="ctr" rotWithShape="0">
              <a:srgbClr val="FF99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altLang="fr-FR" sz="2000" b="1">
                <a:solidFill>
                  <a:srgbClr val="FFFF00"/>
                </a:solidFill>
                <a:latin typeface="Arial" charset="0"/>
                <a:cs typeface="+mn-cs"/>
              </a:rPr>
              <a:t>Periferia</a:t>
            </a:r>
          </a:p>
          <a:p>
            <a:pPr algn="ctr">
              <a:defRPr/>
            </a:pPr>
            <a:r>
              <a:rPr lang="pt-BR" altLang="fr-FR" sz="1600" b="1">
                <a:solidFill>
                  <a:srgbClr val="FFFF00"/>
                </a:solidFill>
                <a:latin typeface="Arial" charset="0"/>
                <a:cs typeface="+mn-cs"/>
              </a:rPr>
              <a:t>(tumores </a:t>
            </a:r>
          </a:p>
          <a:p>
            <a:pPr algn="ctr">
              <a:defRPr/>
            </a:pPr>
            <a:r>
              <a:rPr lang="pt-BR" altLang="fr-FR" sz="1600" b="1">
                <a:solidFill>
                  <a:srgbClr val="FFFF00"/>
                </a:solidFill>
                <a:latin typeface="Arial" charset="0"/>
                <a:cs typeface="+mn-cs"/>
              </a:rPr>
              <a:t>  malignos)</a:t>
            </a:r>
          </a:p>
        </p:txBody>
      </p:sp>
      <p:sp>
        <p:nvSpPr>
          <p:cNvPr id="14343" name="AutoShape 1034"/>
          <p:cNvSpPr>
            <a:spLocks noChangeArrowheads="1"/>
          </p:cNvSpPr>
          <p:nvPr/>
        </p:nvSpPr>
        <p:spPr bwMode="auto">
          <a:xfrm>
            <a:off x="6913563" y="3124200"/>
            <a:ext cx="228600" cy="1295400"/>
          </a:xfrm>
          <a:prstGeom prst="upArrow">
            <a:avLst>
              <a:gd name="adj1" fmla="val 50000"/>
              <a:gd name="adj2" fmla="val 141667"/>
            </a:avLst>
          </a:prstGeom>
          <a:solidFill>
            <a:srgbClr val="FF99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4344" name="Text Box 1035"/>
          <p:cNvSpPr txBox="1">
            <a:spLocks noChangeArrowheads="1"/>
          </p:cNvSpPr>
          <p:nvPr/>
        </p:nvSpPr>
        <p:spPr bwMode="auto">
          <a:xfrm>
            <a:off x="6169025" y="4572000"/>
            <a:ext cx="2092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pt-BR" altLang="fr-FR" sz="2000" b="1">
                <a:solidFill>
                  <a:srgbClr val="FFFF00"/>
                </a:solidFill>
                <a:latin typeface="Arial" pitchFamily="34" charset="0"/>
              </a:rPr>
              <a:t>Canal de l’urine</a:t>
            </a:r>
          </a:p>
          <a:p>
            <a:pPr algn="ctr"/>
            <a:r>
              <a:rPr lang="pt-BR" altLang="fr-FR" sz="2000" b="1">
                <a:solidFill>
                  <a:srgbClr val="FFFF00"/>
                </a:solidFill>
                <a:latin typeface="Arial" pitchFamily="34" charset="0"/>
              </a:rPr>
              <a:t>(urètre)</a:t>
            </a:r>
          </a:p>
        </p:txBody>
      </p:sp>
      <p:sp>
        <p:nvSpPr>
          <p:cNvPr id="14345" name="Rectangle 1039"/>
          <p:cNvSpPr>
            <a:spLocks noChangeArrowheads="1"/>
          </p:cNvSpPr>
          <p:nvPr/>
        </p:nvSpPr>
        <p:spPr bwMode="auto">
          <a:xfrm>
            <a:off x="0" y="4300538"/>
            <a:ext cx="59785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fr-FR" altLang="fr-FR" sz="2400" b="1">
                <a:solidFill>
                  <a:srgbClr val="EEE800"/>
                </a:solidFill>
                <a:latin typeface="Arial" pitchFamily="34" charset="0"/>
              </a:rPr>
              <a:t>Cela signifie que la tumeur bénigne</a:t>
            </a:r>
          </a:p>
          <a:p>
            <a:r>
              <a:rPr lang="fr-FR" altLang="fr-FR" sz="2400" b="1">
                <a:solidFill>
                  <a:srgbClr val="EEE800"/>
                </a:solidFill>
                <a:latin typeface="Arial" pitchFamily="34" charset="0"/>
              </a:rPr>
              <a:t>donne problèmes dès le début.</a:t>
            </a:r>
          </a:p>
          <a:p>
            <a:r>
              <a:rPr lang="fr-FR" altLang="fr-FR" sz="2400" b="1">
                <a:solidFill>
                  <a:srgbClr val="EEE800"/>
                </a:solidFill>
                <a:latin typeface="Arial" pitchFamily="34" charset="0"/>
              </a:rPr>
              <a:t>(EIle est à proximité du canal de l'urine).</a:t>
            </a:r>
          </a:p>
          <a:p>
            <a:r>
              <a:rPr lang="fr-FR" altLang="fr-FR" sz="2400" b="1">
                <a:solidFill>
                  <a:srgbClr val="EEE800"/>
                </a:solidFill>
                <a:latin typeface="Arial" pitchFamily="34" charset="0"/>
              </a:rPr>
              <a:t>Mais le mal ne se manifestera plus tard, quand il arrivera à l'urètre ou déjà il s’est propagé à travers le corps.</a:t>
            </a:r>
            <a:endParaRPr lang="pt-BR" altLang="fr-FR" sz="2400" b="1">
              <a:solidFill>
                <a:srgbClr val="EEE800"/>
              </a:solidFill>
              <a:latin typeface="Arial" pitchFamily="34" charset="0"/>
            </a:endParaRPr>
          </a:p>
        </p:txBody>
      </p:sp>
      <p:sp>
        <p:nvSpPr>
          <p:cNvPr id="14346" name="Text Box 1040"/>
          <p:cNvSpPr txBox="1">
            <a:spLocks noChangeArrowheads="1"/>
          </p:cNvSpPr>
          <p:nvPr/>
        </p:nvSpPr>
        <p:spPr bwMode="auto">
          <a:xfrm>
            <a:off x="6537325" y="822325"/>
            <a:ext cx="8270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1600" b="1">
                <a:solidFill>
                  <a:srgbClr val="000066"/>
                </a:solidFill>
                <a:latin typeface="Arial" pitchFamily="34" charset="0"/>
              </a:rPr>
              <a:t>bexiga</a:t>
            </a:r>
          </a:p>
        </p:txBody>
      </p:sp>
      <p:sp>
        <p:nvSpPr>
          <p:cNvPr id="14347" name="Text Box 1041"/>
          <p:cNvSpPr txBox="1">
            <a:spLocks noChangeArrowheads="1"/>
          </p:cNvSpPr>
          <p:nvPr/>
        </p:nvSpPr>
        <p:spPr bwMode="auto">
          <a:xfrm>
            <a:off x="5486400" y="3184525"/>
            <a:ext cx="9858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1600" b="1">
                <a:solidFill>
                  <a:srgbClr val="000066"/>
                </a:solidFill>
                <a:latin typeface="Arial" pitchFamily="34" charset="0"/>
              </a:rPr>
              <a:t>próstata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6264275" y="790575"/>
            <a:ext cx="1112838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Vessie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5486400" y="3152775"/>
            <a:ext cx="1382713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Prostate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7235825" y="2149475"/>
            <a:ext cx="1493838" cy="101600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Centre</a:t>
            </a:r>
          </a:p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Tumeurs </a:t>
            </a:r>
          </a:p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bénignes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4149725" y="1701800"/>
            <a:ext cx="1627188" cy="101600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Périphérie</a:t>
            </a:r>
          </a:p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Tumeurs </a:t>
            </a:r>
          </a:p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malignes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6"/>
          <p:cNvGraphicFramePr>
            <a:graphicFrameLocks noChangeAspect="1"/>
          </p:cNvGraphicFramePr>
          <p:nvPr/>
        </p:nvGraphicFramePr>
        <p:xfrm>
          <a:off x="304800" y="1447800"/>
          <a:ext cx="3933825" cy="3592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3" name="Imagem de bitmap" r:id="rId3" imgW="2486372" imgH="2314286" progId="PBrush">
                  <p:embed/>
                </p:oleObj>
              </mc:Choice>
              <mc:Fallback>
                <p:oleObj name="Imagem de bitmap" r:id="rId3" imgW="2486372" imgH="2314286" progId="PBrush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447800"/>
                        <a:ext cx="3933825" cy="3592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7"/>
          <p:cNvGraphicFramePr>
            <a:graphicFrameLocks noChangeAspect="1"/>
          </p:cNvGraphicFramePr>
          <p:nvPr/>
        </p:nvGraphicFramePr>
        <p:xfrm>
          <a:off x="4572000" y="1676400"/>
          <a:ext cx="4191000" cy="307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4" name="Imagem de bitmap" r:id="rId5" imgW="3153215" imgH="2314286" progId="PBrush">
                  <p:embed/>
                </p:oleObj>
              </mc:Choice>
              <mc:Fallback>
                <p:oleObj name="Imagem de bitmap" r:id="rId5" imgW="3153215" imgH="2314286" progId="PBrush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676400"/>
                        <a:ext cx="4191000" cy="3078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Text Box 8"/>
          <p:cNvSpPr txBox="1">
            <a:spLocks noChangeArrowheads="1"/>
          </p:cNvSpPr>
          <p:nvPr/>
        </p:nvSpPr>
        <p:spPr bwMode="auto">
          <a:xfrm>
            <a:off x="800100" y="801688"/>
            <a:ext cx="31226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pt-BR" altLang="fr-FR" sz="2800" b="1">
                <a:latin typeface="Arial" pitchFamily="34" charset="0"/>
              </a:rPr>
              <a:t>Prostate normale</a:t>
            </a:r>
            <a:endParaRPr lang="pt-BR" altLang="fr-FR" sz="2000" b="1">
              <a:latin typeface="Arial" pitchFamily="34" charset="0"/>
            </a:endParaRPr>
          </a:p>
        </p:txBody>
      </p:sp>
      <p:sp>
        <p:nvSpPr>
          <p:cNvPr id="15365" name="Text Box 9"/>
          <p:cNvSpPr txBox="1">
            <a:spLocks noChangeArrowheads="1"/>
          </p:cNvSpPr>
          <p:nvPr/>
        </p:nvSpPr>
        <p:spPr bwMode="auto">
          <a:xfrm>
            <a:off x="4956175" y="801688"/>
            <a:ext cx="3913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pt-BR" altLang="fr-FR" sz="2800" b="1">
                <a:latin typeface="Arial" pitchFamily="34" charset="0"/>
              </a:rPr>
              <a:t>Tumeur de la prostate</a:t>
            </a:r>
            <a:endParaRPr lang="pt-BR" altLang="fr-FR" sz="2000" b="1">
              <a:latin typeface="Arial" pitchFamily="34" charset="0"/>
            </a:endParaRPr>
          </a:p>
        </p:txBody>
      </p:sp>
      <p:sp>
        <p:nvSpPr>
          <p:cNvPr id="15366" name="Text Box 10"/>
          <p:cNvSpPr txBox="1">
            <a:spLocks noChangeArrowheads="1"/>
          </p:cNvSpPr>
          <p:nvPr/>
        </p:nvSpPr>
        <p:spPr bwMode="auto">
          <a:xfrm>
            <a:off x="4984750" y="5849938"/>
            <a:ext cx="3675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fr-FR" altLang="fr-FR" sz="2400" b="1">
                <a:latin typeface="Arial" pitchFamily="34" charset="0"/>
              </a:rPr>
              <a:t>Notez le canal de l'urine</a:t>
            </a:r>
          </a:p>
          <a:p>
            <a:pPr algn="ctr"/>
            <a:r>
              <a:rPr lang="fr-FR" altLang="fr-FR" sz="2400" b="1">
                <a:latin typeface="Arial" pitchFamily="34" charset="0"/>
              </a:rPr>
              <a:t>trop serré</a:t>
            </a:r>
            <a:endParaRPr lang="pt-BR" altLang="fr-FR" sz="1800" b="1">
              <a:latin typeface="Arial" pitchFamily="34" charset="0"/>
            </a:endParaRPr>
          </a:p>
        </p:txBody>
      </p:sp>
      <p:sp>
        <p:nvSpPr>
          <p:cNvPr id="15367" name="AutoShape 11"/>
          <p:cNvSpPr>
            <a:spLocks noChangeArrowheads="1"/>
          </p:cNvSpPr>
          <p:nvPr/>
        </p:nvSpPr>
        <p:spPr bwMode="auto">
          <a:xfrm>
            <a:off x="6761163" y="4495800"/>
            <a:ext cx="228600" cy="1295400"/>
          </a:xfrm>
          <a:prstGeom prst="upArrow">
            <a:avLst>
              <a:gd name="adj1" fmla="val 50000"/>
              <a:gd name="adj2" fmla="val 141667"/>
            </a:avLst>
          </a:prstGeom>
          <a:solidFill>
            <a:srgbClr val="CC3300"/>
          </a:solidFill>
          <a:ln w="2857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5368" name="Text Box 13"/>
          <p:cNvSpPr txBox="1">
            <a:spLocks noChangeArrowheads="1"/>
          </p:cNvSpPr>
          <p:nvPr/>
        </p:nvSpPr>
        <p:spPr bwMode="auto">
          <a:xfrm>
            <a:off x="171450" y="5849938"/>
            <a:ext cx="4310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pt-BR" altLang="fr-FR" sz="2400" b="1">
                <a:latin typeface="Arial" pitchFamily="34" charset="0"/>
              </a:rPr>
              <a:t>Observez le canal de l’urine </a:t>
            </a:r>
          </a:p>
          <a:p>
            <a:pPr algn="ctr"/>
            <a:r>
              <a:rPr lang="pt-BR" altLang="fr-FR" sz="2400" b="1">
                <a:latin typeface="Arial" pitchFamily="34" charset="0"/>
              </a:rPr>
              <a:t>avec taille normale</a:t>
            </a:r>
            <a:endParaRPr lang="pt-BR" altLang="fr-FR" sz="1800" b="1">
              <a:latin typeface="Arial" pitchFamily="34" charset="0"/>
            </a:endParaRPr>
          </a:p>
        </p:txBody>
      </p:sp>
      <p:sp>
        <p:nvSpPr>
          <p:cNvPr id="15369" name="AutoShape 14"/>
          <p:cNvSpPr>
            <a:spLocks noChangeArrowheads="1"/>
          </p:cNvSpPr>
          <p:nvPr/>
        </p:nvSpPr>
        <p:spPr bwMode="auto">
          <a:xfrm>
            <a:off x="2417763" y="4572000"/>
            <a:ext cx="228600" cy="1295400"/>
          </a:xfrm>
          <a:prstGeom prst="upArrow">
            <a:avLst>
              <a:gd name="adj1" fmla="val 50000"/>
              <a:gd name="adj2" fmla="val 141667"/>
            </a:avLst>
          </a:prstGeom>
          <a:solidFill>
            <a:srgbClr val="CC3300"/>
          </a:solidFill>
          <a:ln w="2857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5370" name="Line 17"/>
          <p:cNvSpPr>
            <a:spLocks noChangeShapeType="1"/>
          </p:cNvSpPr>
          <p:nvPr/>
        </p:nvSpPr>
        <p:spPr bwMode="auto">
          <a:xfrm>
            <a:off x="4572000" y="838200"/>
            <a:ext cx="0" cy="6019800"/>
          </a:xfrm>
          <a:prstGeom prst="line">
            <a:avLst/>
          </a:prstGeom>
          <a:noFill/>
          <a:ln w="38100">
            <a:solidFill>
              <a:srgbClr val="66CC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15371" name="Text Box 18"/>
          <p:cNvSpPr txBox="1">
            <a:spLocks noChangeArrowheads="1"/>
          </p:cNvSpPr>
          <p:nvPr/>
        </p:nvSpPr>
        <p:spPr bwMode="auto">
          <a:xfrm>
            <a:off x="4603750" y="6659563"/>
            <a:ext cx="400050" cy="19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700" b="1">
                <a:solidFill>
                  <a:srgbClr val="FFFF00"/>
                </a:solidFill>
                <a:latin typeface="Arial" pitchFamily="34" charset="0"/>
              </a:rPr>
              <a:t>INCA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>
            <a:spLocks noChangeArrowheads="1"/>
          </p:cNvSpPr>
          <p:nvPr/>
        </p:nvSpPr>
        <p:spPr bwMode="auto">
          <a:xfrm>
            <a:off x="342900" y="436563"/>
            <a:ext cx="845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fr-FR" altLang="fr-FR" sz="2800" b="1">
                <a:solidFill>
                  <a:srgbClr val="FFFF00"/>
                </a:solidFill>
                <a:latin typeface="Arial" pitchFamily="34" charset="0"/>
              </a:rPr>
              <a:t>Ce que vous ressentez</a:t>
            </a:r>
          </a:p>
          <a:p>
            <a:pPr algn="ctr"/>
            <a:r>
              <a:rPr lang="fr-FR" altLang="fr-FR" sz="2800" b="1">
                <a:solidFill>
                  <a:srgbClr val="FFFF00"/>
                </a:solidFill>
                <a:latin typeface="Arial" pitchFamily="34" charset="0"/>
              </a:rPr>
              <a:t>quand l'urètre est étranglé ?</a:t>
            </a:r>
            <a:endParaRPr lang="pt-BR" altLang="fr-FR" sz="2800" b="1">
              <a:solidFill>
                <a:srgbClr val="FFFF00"/>
              </a:solidFill>
              <a:latin typeface="Arial" pitchFamily="34" charset="0"/>
            </a:endParaRPr>
          </a:p>
        </p:txBody>
      </p:sp>
      <p:graphicFrame>
        <p:nvGraphicFramePr>
          <p:cNvPr id="24780" name="Group 204"/>
          <p:cNvGraphicFramePr>
            <a:graphicFrameLocks noGrp="1"/>
          </p:cNvGraphicFramePr>
          <p:nvPr/>
        </p:nvGraphicFramePr>
        <p:xfrm>
          <a:off x="304800" y="1704975"/>
          <a:ext cx="3886200" cy="5057774"/>
        </p:xfrm>
        <a:graphic>
          <a:graphicData uri="http://schemas.openxmlformats.org/drawingml/2006/table">
            <a:tbl>
              <a:tblPr/>
              <a:tblGrid>
                <a:gridCol w="3886200"/>
              </a:tblGrid>
              <a:tr h="12619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En raison de l'obstruction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du passage de l'urine</a:t>
                      </a:r>
                      <a:endParaRPr kumimoji="0" lang="pt-BR" altLang="fr-F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3300"/>
                    </a:solidFill>
                  </a:tcPr>
                </a:tc>
              </a:tr>
              <a:tr h="7011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Difficulté à commencer à uriner</a:t>
                      </a:r>
                      <a:endParaRPr kumimoji="0" lang="pt-BR" altLang="fr-F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jet faible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Forcer pour uriner</a:t>
                      </a:r>
                      <a:endParaRPr kumimoji="0" lang="pt-BR" altLang="fr-F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5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Uriner longuement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1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Vous sentez que l'urine ne sort pas totalement</a:t>
                      </a:r>
                      <a:endParaRPr kumimoji="0" lang="pt-BR" altLang="fr-F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1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désir d'uriner un peu après avoir uriné</a:t>
                      </a:r>
                      <a:endParaRPr kumimoji="0" lang="pt-BR" altLang="fr-F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4781" name="Group 205"/>
          <p:cNvGraphicFramePr>
            <a:graphicFrameLocks noGrp="1"/>
          </p:cNvGraphicFramePr>
          <p:nvPr/>
        </p:nvGraphicFramePr>
        <p:xfrm>
          <a:off x="4953000" y="1704975"/>
          <a:ext cx="3886200" cy="4551363"/>
        </p:xfrm>
        <a:graphic>
          <a:graphicData uri="http://schemas.openxmlformats.org/drawingml/2006/table">
            <a:tbl>
              <a:tblPr/>
              <a:tblGrid>
                <a:gridCol w="3886200"/>
              </a:tblGrid>
              <a:tr h="8962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En raison de l'irritation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de la vessie</a:t>
                      </a:r>
                      <a:endParaRPr kumimoji="0" lang="pt-BR" altLang="fr-F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3300"/>
                    </a:solidFill>
                  </a:tcPr>
                </a:tc>
              </a:tr>
              <a:tr h="6980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Urgence pour uriner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1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L'augmentation de la fréquence à laquelle vous urinez</a:t>
                      </a:r>
                      <a:endParaRPr kumimoji="0" lang="pt-BR" altLang="fr-F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88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Vous vous levez la nuit pour uriner</a:t>
                      </a:r>
                      <a:endParaRPr kumimoji="0" lang="pt-BR" altLang="fr-F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5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La perte de contrôle de l'urine (uriner involontairement)</a:t>
                      </a:r>
                      <a:endParaRPr kumimoji="0" lang="pt-BR" altLang="fr-F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Text Box 1030"/>
          <p:cNvSpPr txBox="1">
            <a:spLocks noChangeArrowheads="1"/>
          </p:cNvSpPr>
          <p:nvPr/>
        </p:nvSpPr>
        <p:spPr bwMode="auto">
          <a:xfrm>
            <a:off x="144463" y="474663"/>
            <a:ext cx="4267200" cy="575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endParaRPr lang="pt-BR" altLang="fr-FR" sz="1600" b="1">
              <a:solidFill>
                <a:srgbClr val="FF9900"/>
              </a:solidFill>
              <a:latin typeface="Arial" pitchFamily="34" charset="0"/>
            </a:endParaRPr>
          </a:p>
          <a:p>
            <a:r>
              <a:rPr lang="fr-FR" altLang="fr-FR" sz="2200" b="1">
                <a:solidFill>
                  <a:srgbClr val="FFCC00"/>
                </a:solidFill>
                <a:latin typeface="Arial" pitchFamily="34" charset="0"/>
              </a:rPr>
              <a:t>La prostate peut augmenter</a:t>
            </a:r>
          </a:p>
          <a:p>
            <a:r>
              <a:rPr lang="fr-FR" altLang="fr-FR" sz="2200" b="1">
                <a:solidFill>
                  <a:srgbClr val="FFCC00"/>
                </a:solidFill>
                <a:latin typeface="Arial" pitchFamily="34" charset="0"/>
              </a:rPr>
              <a:t>et fermer complètement l'urètre,</a:t>
            </a:r>
          </a:p>
          <a:p>
            <a:r>
              <a:rPr lang="fr-FR" altLang="fr-FR" sz="2200" b="1">
                <a:solidFill>
                  <a:srgbClr val="FFCC00"/>
                </a:solidFill>
                <a:latin typeface="Arial" pitchFamily="34" charset="0"/>
              </a:rPr>
              <a:t>alors l'urine est piégée</a:t>
            </a:r>
          </a:p>
          <a:p>
            <a:r>
              <a:rPr lang="fr-FR" altLang="fr-FR" sz="2200" b="1">
                <a:solidFill>
                  <a:srgbClr val="FFCC00"/>
                </a:solidFill>
                <a:latin typeface="Arial" pitchFamily="34" charset="0"/>
              </a:rPr>
              <a:t>dans la vessie.</a:t>
            </a:r>
          </a:p>
          <a:p>
            <a:r>
              <a:rPr lang="fr-FR" altLang="fr-FR" sz="2200" b="1">
                <a:solidFill>
                  <a:srgbClr val="FFCC00"/>
                </a:solidFill>
                <a:latin typeface="Arial" pitchFamily="34" charset="0"/>
              </a:rPr>
              <a:t>La vessie commence à gonflée et peut même éclater.</a:t>
            </a:r>
          </a:p>
          <a:p>
            <a:r>
              <a:rPr lang="fr-FR" altLang="fr-FR" sz="2200" b="1">
                <a:solidFill>
                  <a:srgbClr val="FFCC00"/>
                </a:solidFill>
                <a:latin typeface="Arial" pitchFamily="34" charset="0"/>
              </a:rPr>
              <a:t>Ceci est une urgence qui nécessite une intervention médicale.</a:t>
            </a:r>
          </a:p>
          <a:p>
            <a:r>
              <a:rPr lang="fr-FR" altLang="fr-FR" sz="2200" b="1">
                <a:solidFill>
                  <a:srgbClr val="FFCC00"/>
                </a:solidFill>
                <a:latin typeface="Arial" pitchFamily="34" charset="0"/>
              </a:rPr>
              <a:t>Généralement pour en arriver à cette situation extrême, c’est parce que : il n’y a pas eu de prévention et de nombreux signaux du corps</a:t>
            </a:r>
          </a:p>
          <a:p>
            <a:r>
              <a:rPr lang="fr-FR" altLang="fr-FR" sz="2200" b="1">
                <a:solidFill>
                  <a:srgbClr val="FFCC00"/>
                </a:solidFill>
                <a:latin typeface="Arial" pitchFamily="34" charset="0"/>
              </a:rPr>
              <a:t>ont été négligés.</a:t>
            </a:r>
            <a:endParaRPr lang="pt-BR" altLang="fr-FR" sz="2200" b="1">
              <a:solidFill>
                <a:srgbClr val="FFE0B3"/>
              </a:solidFill>
              <a:latin typeface="Arial" pitchFamily="34" charset="0"/>
            </a:endParaRPr>
          </a:p>
        </p:txBody>
      </p:sp>
      <p:sp>
        <p:nvSpPr>
          <p:cNvPr id="17414" name="Text Box 1036"/>
          <p:cNvSpPr txBox="1">
            <a:spLocks noChangeArrowheads="1"/>
          </p:cNvSpPr>
          <p:nvPr/>
        </p:nvSpPr>
        <p:spPr bwMode="auto">
          <a:xfrm>
            <a:off x="3778250" y="6081713"/>
            <a:ext cx="4051300" cy="461962"/>
          </a:xfrm>
          <a:prstGeom prst="rect">
            <a:avLst/>
          </a:prstGeom>
          <a:solidFill>
            <a:srgbClr val="FFFF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fr-FR" altLang="fr-FR" sz="2400" b="1">
                <a:solidFill>
                  <a:srgbClr val="CC3300"/>
                </a:solidFill>
                <a:latin typeface="Arial" pitchFamily="34" charset="0"/>
              </a:rPr>
              <a:t>Urètre fermé par la tumeur</a:t>
            </a:r>
            <a:endParaRPr lang="pt-BR" altLang="fr-FR" sz="2400" b="1">
              <a:solidFill>
                <a:srgbClr val="CC3300"/>
              </a:solidFill>
              <a:latin typeface="Arial" pitchFamily="34" charset="0"/>
            </a:endParaRPr>
          </a:p>
        </p:txBody>
      </p:sp>
      <p:graphicFrame>
        <p:nvGraphicFramePr>
          <p:cNvPr id="17412" name="Object 1038"/>
          <p:cNvGraphicFramePr>
            <a:graphicFrameLocks noChangeAspect="1"/>
          </p:cNvGraphicFramePr>
          <p:nvPr/>
        </p:nvGraphicFramePr>
        <p:xfrm>
          <a:off x="4337050" y="0"/>
          <a:ext cx="4806950" cy="571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name="Imagem de bitmap" r:id="rId3" imgW="1933333" imgH="2200582" progId="PBrush">
                  <p:embed/>
                </p:oleObj>
              </mc:Choice>
              <mc:Fallback>
                <p:oleObj name="Imagem de bitmap" r:id="rId3" imgW="1933333" imgH="2200582" progId="PBrush">
                  <p:embed/>
                  <p:pic>
                    <p:nvPicPr>
                      <p:cNvPr id="0" name="Object 10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7050" y="0"/>
                        <a:ext cx="4806950" cy="571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5" name="Rectangle 1039"/>
          <p:cNvSpPr>
            <a:spLocks noChangeArrowheads="1"/>
          </p:cNvSpPr>
          <p:nvPr/>
        </p:nvSpPr>
        <p:spPr bwMode="auto">
          <a:xfrm>
            <a:off x="5029200" y="2362200"/>
            <a:ext cx="2822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2000" b="1">
                <a:solidFill>
                  <a:srgbClr val="000000"/>
                </a:solidFill>
                <a:latin typeface="Arial" pitchFamily="34" charset="0"/>
              </a:rPr>
              <a:t>Urina presa na bexiga</a:t>
            </a:r>
          </a:p>
        </p:txBody>
      </p:sp>
      <p:sp>
        <p:nvSpPr>
          <p:cNvPr id="17416" name="Line 1040"/>
          <p:cNvSpPr>
            <a:spLocks noChangeShapeType="1"/>
          </p:cNvSpPr>
          <p:nvPr/>
        </p:nvSpPr>
        <p:spPr bwMode="auto">
          <a:xfrm>
            <a:off x="5410200" y="4724400"/>
            <a:ext cx="0" cy="129540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17417" name="Text Box 1041"/>
          <p:cNvSpPr txBox="1">
            <a:spLocks noChangeArrowheads="1"/>
          </p:cNvSpPr>
          <p:nvPr/>
        </p:nvSpPr>
        <p:spPr bwMode="auto">
          <a:xfrm>
            <a:off x="4572000" y="4098925"/>
            <a:ext cx="240188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1600" b="1">
                <a:solidFill>
                  <a:srgbClr val="000000"/>
                </a:solidFill>
                <a:latin typeface="Arial" pitchFamily="34" charset="0"/>
              </a:rPr>
              <a:t>próstata </a:t>
            </a:r>
          </a:p>
          <a:p>
            <a:r>
              <a:rPr lang="pt-BR" altLang="fr-FR" sz="1600" b="1">
                <a:solidFill>
                  <a:srgbClr val="000000"/>
                </a:solidFill>
                <a:latin typeface="Arial" pitchFamily="34" charset="0"/>
              </a:rPr>
              <a:t>                  aumentada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724400" y="2362200"/>
            <a:ext cx="4103688" cy="369888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1800" dirty="0">
                <a:solidFill>
                  <a:srgbClr val="000000"/>
                </a:solidFill>
                <a:latin typeface="+mn-lt"/>
                <a:cs typeface="+mn-cs"/>
              </a:rPr>
              <a:t>L'urine coincée dans la vessie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4337050" y="3959225"/>
            <a:ext cx="1384300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Prostate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5648325" y="4379913"/>
            <a:ext cx="1839913" cy="400050"/>
          </a:xfrm>
          <a:prstGeom prst="rect">
            <a:avLst/>
          </a:prstGeom>
          <a:solidFill>
            <a:schemeClr val="tx1"/>
          </a:solidFill>
          <a:ln w="28575">
            <a:solidFill>
              <a:srgbClr val="00000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>
                <a:solidFill>
                  <a:srgbClr val="000000"/>
                </a:solidFill>
                <a:latin typeface="+mn-lt"/>
                <a:cs typeface="+mn-cs"/>
              </a:rPr>
              <a:t>a augmenté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1026"/>
          <p:cNvSpPr txBox="1">
            <a:spLocks noChangeArrowheads="1"/>
          </p:cNvSpPr>
          <p:nvPr/>
        </p:nvSpPr>
        <p:spPr bwMode="auto">
          <a:xfrm>
            <a:off x="468313" y="-34925"/>
            <a:ext cx="8458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FACTEURS DE RISQUE</a:t>
            </a:r>
          </a:p>
          <a:p>
            <a:pPr algn="ctr"/>
            <a:r>
              <a:rPr lang="fr-FR" altLang="fr-FR" b="1">
                <a:solidFill>
                  <a:srgbClr val="FFFF00"/>
                </a:solidFill>
                <a:latin typeface="Arial" pitchFamily="34" charset="0"/>
              </a:rPr>
              <a:t>des tumeurs de la prostate</a:t>
            </a:r>
            <a:endParaRPr lang="pt-BR" altLang="fr-FR" sz="2000" b="1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8675" name="Text Box 1027"/>
          <p:cNvSpPr txBox="1">
            <a:spLocks noChangeArrowheads="1"/>
          </p:cNvSpPr>
          <p:nvPr/>
        </p:nvSpPr>
        <p:spPr bwMode="auto">
          <a:xfrm>
            <a:off x="342900" y="1295400"/>
            <a:ext cx="8458200" cy="4832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buFontTx/>
              <a:buAutoNum type="arabicPeriod"/>
              <a:defRPr/>
            </a:pPr>
            <a:r>
              <a:rPr lang="fr-FR" altLang="fr-FR" b="1" dirty="0" smtClean="0">
                <a:solidFill>
                  <a:srgbClr val="FFFF00"/>
                </a:solidFill>
                <a:latin typeface="Arial" charset="0"/>
                <a:cs typeface="+mn-cs"/>
              </a:rPr>
              <a:t>Âge: le risque augmente avec l'âge. 50% des hommes âgés de 51 à 60 ont des tumeurs de la prostate. Mais à 80 ans, le chiffre est d'environ 90%.</a:t>
            </a:r>
          </a:p>
          <a:p>
            <a:pPr>
              <a:buFontTx/>
              <a:buAutoNum type="arabicPeriod"/>
              <a:defRPr/>
            </a:pPr>
            <a:endParaRPr lang="pt-BR" altLang="fr-FR" sz="2000" b="1" dirty="0" smtClean="0">
              <a:solidFill>
                <a:srgbClr val="FFFF00"/>
              </a:solidFill>
              <a:latin typeface="Arial" charset="0"/>
              <a:cs typeface="+mn-cs"/>
            </a:endParaRPr>
          </a:p>
          <a:p>
            <a:pPr>
              <a:buFontTx/>
              <a:buAutoNum type="arabicPeriod"/>
              <a:defRPr/>
            </a:pPr>
            <a:r>
              <a:rPr lang="pt-BR" altLang="fr-FR" b="1" dirty="0" smtClean="0">
                <a:solidFill>
                  <a:srgbClr val="FFFF00"/>
                </a:solidFill>
                <a:latin typeface="Arial" charset="0"/>
                <a:cs typeface="+mn-cs"/>
              </a:rPr>
              <a:t> Histoire familiale des tumeurs prostátiques</a:t>
            </a:r>
          </a:p>
          <a:p>
            <a:pPr>
              <a:buFontTx/>
              <a:buAutoNum type="arabicPeriod"/>
              <a:defRPr/>
            </a:pPr>
            <a:endParaRPr lang="pt-BR" altLang="fr-FR" b="1" dirty="0" smtClean="0">
              <a:solidFill>
                <a:srgbClr val="FFFF00"/>
              </a:solidFill>
              <a:latin typeface="Arial" charset="0"/>
              <a:cs typeface="+mn-cs"/>
            </a:endParaRPr>
          </a:p>
          <a:p>
            <a:pPr>
              <a:buFontTx/>
              <a:buAutoNum type="arabicPeriod"/>
              <a:defRPr/>
            </a:pPr>
            <a:r>
              <a:rPr lang="pt-BR" altLang="fr-FR" b="1" dirty="0" smtClean="0">
                <a:solidFill>
                  <a:srgbClr val="FFFF00"/>
                </a:solidFill>
                <a:latin typeface="Arial" charset="0"/>
                <a:cs typeface="+mn-cs"/>
              </a:rPr>
              <a:t> </a:t>
            </a:r>
            <a:r>
              <a:rPr lang="fr-FR" altLang="fr-FR" b="1" dirty="0" smtClean="0">
                <a:solidFill>
                  <a:srgbClr val="FFFF00"/>
                </a:solidFill>
                <a:latin typeface="Arial" charset="0"/>
                <a:cs typeface="+mn-cs"/>
              </a:rPr>
              <a:t>Hormones: niveaux élevés de testostérone (hormone sexuelle mâle) prédisposent aux tumeurs</a:t>
            </a:r>
          </a:p>
          <a:p>
            <a:pPr marL="0" indent="0">
              <a:defRPr/>
            </a:pPr>
            <a:r>
              <a:rPr lang="fr-FR" altLang="fr-FR" b="1" dirty="0" smtClean="0">
                <a:solidFill>
                  <a:srgbClr val="FFFF00"/>
                </a:solidFill>
                <a:latin typeface="Arial" charset="0"/>
                <a:cs typeface="+mn-cs"/>
              </a:rPr>
              <a:t>      (non prouvée)</a:t>
            </a:r>
          </a:p>
          <a:p>
            <a:pPr marL="0" indent="0">
              <a:defRPr/>
            </a:pPr>
            <a:endParaRPr lang="pt-BR" altLang="fr-FR" b="1" dirty="0" smtClean="0">
              <a:solidFill>
                <a:srgbClr val="FFFF00"/>
              </a:solidFill>
              <a:latin typeface="Arial" charset="0"/>
              <a:cs typeface="+mn-cs"/>
            </a:endParaRPr>
          </a:p>
          <a:p>
            <a:pPr>
              <a:buFontTx/>
              <a:buAutoNum type="arabicPeriod" startAt="4"/>
              <a:defRPr/>
            </a:pPr>
            <a:r>
              <a:rPr lang="pt-BR" altLang="fr-FR" b="1" dirty="0" smtClean="0">
                <a:solidFill>
                  <a:srgbClr val="FFFF00"/>
                </a:solidFill>
                <a:latin typeface="Arial" charset="0"/>
                <a:cs typeface="+mn-cs"/>
              </a:rPr>
              <a:t> </a:t>
            </a:r>
            <a:r>
              <a:rPr lang="fr-FR" altLang="fr-FR" b="1" dirty="0" smtClean="0">
                <a:solidFill>
                  <a:srgbClr val="FFFF00"/>
                </a:solidFill>
                <a:latin typeface="Arial" charset="0"/>
                <a:cs typeface="+mn-cs"/>
              </a:rPr>
              <a:t>Race: plus fréquent chez les Noirs</a:t>
            </a:r>
          </a:p>
          <a:p>
            <a:pPr>
              <a:buFontTx/>
              <a:buAutoNum type="arabicPeriod" startAt="4"/>
              <a:defRPr/>
            </a:pPr>
            <a:endParaRPr lang="pt-BR" altLang="fr-FR" b="1" dirty="0" smtClean="0">
              <a:solidFill>
                <a:srgbClr val="FFFF00"/>
              </a:solidFill>
              <a:latin typeface="Arial" charset="0"/>
              <a:cs typeface="+mn-cs"/>
            </a:endParaRPr>
          </a:p>
          <a:p>
            <a:pPr>
              <a:buFontTx/>
              <a:buAutoNum type="arabicPeriod" startAt="4"/>
              <a:defRPr/>
            </a:pPr>
            <a:r>
              <a:rPr lang="pt-BR" altLang="fr-FR" b="1" dirty="0" smtClean="0">
                <a:solidFill>
                  <a:srgbClr val="FFFF00"/>
                </a:solidFill>
                <a:latin typeface="Arial" charset="0"/>
                <a:cs typeface="+mn-cs"/>
              </a:rPr>
              <a:t> </a:t>
            </a:r>
            <a:r>
              <a:rPr lang="fr-FR" altLang="fr-FR" b="1" dirty="0" smtClean="0">
                <a:solidFill>
                  <a:srgbClr val="FFFF00"/>
                </a:solidFill>
                <a:latin typeface="Arial" charset="0"/>
                <a:cs typeface="+mn-cs"/>
              </a:rPr>
              <a:t>Les aliments gras, la viande rouge en particulier.</a:t>
            </a:r>
            <a:endParaRPr lang="pt-BR" altLang="fr-FR" sz="1600" b="1" dirty="0" smtClean="0">
              <a:solidFill>
                <a:srgbClr val="FFFF00"/>
              </a:solidFill>
              <a:latin typeface="Arial" charset="0"/>
              <a:cs typeface="+mn-cs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342900" y="0"/>
            <a:ext cx="8458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pt-BR" altLang="fr-FR" sz="4400" b="1">
                <a:solidFill>
                  <a:srgbClr val="FFFF00"/>
                </a:solidFill>
                <a:latin typeface="Arial" pitchFamily="34" charset="0"/>
              </a:rPr>
              <a:t>Comment prévenir ?</a:t>
            </a:r>
          </a:p>
        </p:txBody>
      </p:sp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342900" y="990600"/>
            <a:ext cx="8458200" cy="12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fr-FR" altLang="fr-FR" sz="3200" b="1">
                <a:solidFill>
                  <a:srgbClr val="FFFF00"/>
                </a:solidFill>
                <a:latin typeface="Arial" pitchFamily="34" charset="0"/>
              </a:rPr>
              <a:t>Jusqu'ici il n'y a pas de moyens d'éviter</a:t>
            </a:r>
          </a:p>
          <a:p>
            <a:pPr algn="ctr">
              <a:lnSpc>
                <a:spcPct val="120000"/>
              </a:lnSpc>
            </a:pPr>
            <a:r>
              <a:rPr lang="fr-FR" altLang="fr-FR" sz="3200" b="1">
                <a:solidFill>
                  <a:srgbClr val="FFFF00"/>
                </a:solidFill>
                <a:latin typeface="Arial" pitchFamily="34" charset="0"/>
              </a:rPr>
              <a:t>les tumeurs de la prostate.</a:t>
            </a:r>
            <a:endParaRPr lang="pt-BR" altLang="fr-FR" sz="3200" b="1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0" y="2667000"/>
            <a:ext cx="9144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pt-BR" altLang="fr-FR" sz="4000" b="1" i="1">
                <a:solidFill>
                  <a:srgbClr val="FF3300"/>
                </a:solidFill>
                <a:latin typeface="Arial" pitchFamily="34" charset="0"/>
              </a:rPr>
              <a:t>La différence est d'anticiper !</a:t>
            </a:r>
          </a:p>
        </p:txBody>
      </p:sp>
      <p:sp>
        <p:nvSpPr>
          <p:cNvPr id="27654" name="Oval 6"/>
          <p:cNvSpPr>
            <a:spLocks noChangeArrowheads="1"/>
          </p:cNvSpPr>
          <p:nvPr/>
        </p:nvSpPr>
        <p:spPr bwMode="auto">
          <a:xfrm>
            <a:off x="895350" y="4038600"/>
            <a:ext cx="7353300" cy="2209800"/>
          </a:xfrm>
          <a:prstGeom prst="ellipse">
            <a:avLst/>
          </a:prstGeom>
          <a:noFill/>
          <a:ln w="76200">
            <a:pattFill prst="wdDnDiag">
              <a:fgClr>
                <a:srgbClr val="FFFF00"/>
              </a:fgClr>
              <a:bgClr>
                <a:srgbClr val="CC3300"/>
              </a:bgClr>
            </a:patt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692275" y="4789488"/>
            <a:ext cx="6397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4000" b="1">
                <a:solidFill>
                  <a:srgbClr val="FFFF00"/>
                </a:solidFill>
                <a:latin typeface="Arial" pitchFamily="34" charset="0"/>
              </a:rPr>
              <a:t>Consultez votre médecin.</a:t>
            </a:r>
            <a:endParaRPr lang="pt-BR" altLang="fr-FR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utoUpdateAnimBg="0"/>
      <p:bldP spid="27654" grpId="0" animBg="1"/>
      <p:bldP spid="2765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3"/>
          <p:cNvSpPr>
            <a:spLocks noChangeArrowheads="1"/>
          </p:cNvSpPr>
          <p:nvPr/>
        </p:nvSpPr>
        <p:spPr bwMode="auto">
          <a:xfrm>
            <a:off x="1428750" y="15859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0" y="2162175"/>
            <a:ext cx="6629400" cy="4046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marL="457200" indent="11430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1219200" indent="-45720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866900" indent="-4572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2514600" indent="-4572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3162300" indent="-4572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36195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40767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45339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49911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defRPr/>
            </a:pPr>
            <a:endParaRPr lang="pt-BR" altLang="fr-FR" sz="500" b="1" dirty="0" smtClean="0">
              <a:solidFill>
                <a:srgbClr val="FFFF00"/>
              </a:solidFill>
              <a:latin typeface="Arial" charset="0"/>
              <a:cs typeface="+mn-cs"/>
            </a:endParaRPr>
          </a:p>
          <a:p>
            <a:pPr>
              <a:buFontTx/>
              <a:buAutoNum type="arabicPeriod"/>
              <a:defRPr/>
            </a:pPr>
            <a:r>
              <a:rPr lang="pt-B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G</a:t>
            </a:r>
            <a:r>
              <a:rPr lang="fr-FR" altLang="fr-FR" sz="2800" b="1" dirty="0" err="1" smtClean="0">
                <a:solidFill>
                  <a:srgbClr val="FFFF00"/>
                </a:solidFill>
                <a:latin typeface="Arial" charset="0"/>
                <a:cs typeface="+mn-cs"/>
              </a:rPr>
              <a:t>êne</a:t>
            </a:r>
            <a:r>
              <a:rPr lang="fr-F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 à discuter des symptômes urinaires</a:t>
            </a:r>
            <a:endParaRPr lang="pt-BR" altLang="fr-FR" sz="1600" b="1" dirty="0" smtClean="0">
              <a:solidFill>
                <a:srgbClr val="FFFF00"/>
              </a:solidFill>
              <a:latin typeface="Arial" charset="0"/>
              <a:cs typeface="+mn-cs"/>
            </a:endParaRPr>
          </a:p>
          <a:p>
            <a:pPr>
              <a:buFontTx/>
              <a:buAutoNum type="arabicPeriod"/>
              <a:defRPr/>
            </a:pPr>
            <a:r>
              <a:rPr lang="fr-F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Croire que ce que vous </a:t>
            </a:r>
          </a:p>
          <a:p>
            <a:pPr indent="0">
              <a:defRPr/>
            </a:pPr>
            <a:r>
              <a:rPr lang="fr-F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ressentez est normal.</a:t>
            </a:r>
            <a:endParaRPr lang="pt-BR" altLang="fr-FR" sz="1400" b="1" dirty="0" smtClean="0">
              <a:solidFill>
                <a:srgbClr val="FFFF00"/>
              </a:solidFill>
              <a:latin typeface="Arial" charset="0"/>
              <a:cs typeface="+mn-cs"/>
            </a:endParaRPr>
          </a:p>
          <a:p>
            <a:pPr indent="0">
              <a:defRPr/>
            </a:pPr>
            <a:r>
              <a:rPr lang="pt-B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3.Crainte de diagnostique</a:t>
            </a:r>
            <a:endParaRPr lang="pt-BR" altLang="fr-FR" sz="1400" b="1" dirty="0" smtClean="0">
              <a:solidFill>
                <a:srgbClr val="FFFF00"/>
              </a:solidFill>
              <a:latin typeface="Arial" charset="0"/>
              <a:cs typeface="+mn-cs"/>
            </a:endParaRPr>
          </a:p>
          <a:p>
            <a:pPr indent="0">
              <a:defRPr/>
            </a:pPr>
            <a:r>
              <a:rPr lang="pt-B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4.Aversion au touché rectale</a:t>
            </a:r>
            <a:endParaRPr lang="pt-BR" altLang="fr-FR" sz="1400" b="1" dirty="0" smtClean="0">
              <a:solidFill>
                <a:srgbClr val="FFFF00"/>
              </a:solidFill>
              <a:latin typeface="Arial" charset="0"/>
              <a:cs typeface="+mn-cs"/>
            </a:endParaRPr>
          </a:p>
          <a:p>
            <a:pPr indent="0">
              <a:defRPr/>
            </a:pPr>
            <a:r>
              <a:rPr lang="pt-B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5.M</a:t>
            </a:r>
            <a:r>
              <a:rPr lang="fr-FR" altLang="fr-FR" sz="2800" b="1" dirty="0" err="1" smtClean="0">
                <a:solidFill>
                  <a:srgbClr val="FFFF00"/>
                </a:solidFill>
                <a:latin typeface="Arial" charset="0"/>
                <a:cs typeface="+mn-cs"/>
              </a:rPr>
              <a:t>éconnaissance</a:t>
            </a:r>
            <a:r>
              <a:rPr lang="fr-F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 des</a:t>
            </a:r>
          </a:p>
          <a:p>
            <a:pPr indent="0">
              <a:defRPr/>
            </a:pPr>
            <a:r>
              <a:rPr lang="fr-F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    autres méthodes </a:t>
            </a:r>
          </a:p>
          <a:p>
            <a:pPr indent="0">
              <a:defRPr/>
            </a:pPr>
            <a:r>
              <a:rPr lang="fr-FR" altLang="fr-FR" sz="2800" b="1" dirty="0" smtClean="0">
                <a:solidFill>
                  <a:srgbClr val="FFFF00"/>
                </a:solidFill>
                <a:latin typeface="Arial" charset="0"/>
                <a:cs typeface="+mn-cs"/>
              </a:rPr>
              <a:t>     d'évaluation</a:t>
            </a:r>
            <a:endParaRPr lang="pt-BR" altLang="fr-FR" sz="2800" b="1" dirty="0" smtClean="0">
              <a:solidFill>
                <a:srgbClr val="FFFF00"/>
              </a:solidFill>
              <a:latin typeface="Arial" charset="0"/>
              <a:cs typeface="+mn-cs"/>
            </a:endParaRPr>
          </a:p>
        </p:txBody>
      </p:sp>
      <p:graphicFrame>
        <p:nvGraphicFramePr>
          <p:cNvPr id="20484" name="Object 7"/>
          <p:cNvGraphicFramePr>
            <a:graphicFrameLocks noChangeAspect="1"/>
          </p:cNvGraphicFramePr>
          <p:nvPr/>
        </p:nvGraphicFramePr>
        <p:xfrm>
          <a:off x="5464175" y="2978150"/>
          <a:ext cx="3816350" cy="280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name="Imagem de bitmap" r:id="rId4" imgW="3153215" imgH="2314286" progId="PBrush">
                  <p:embed/>
                </p:oleObj>
              </mc:Choice>
              <mc:Fallback>
                <p:oleObj name="Imagem de bitmap" r:id="rId4" imgW="3153215" imgH="2314286" progId="PBrush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4175" y="2978150"/>
                        <a:ext cx="3816350" cy="2803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7" name="Rectangle 8"/>
          <p:cNvSpPr>
            <a:spLocks noChangeArrowheads="1"/>
          </p:cNvSpPr>
          <p:nvPr/>
        </p:nvSpPr>
        <p:spPr bwMode="auto">
          <a:xfrm>
            <a:off x="6350" y="801688"/>
            <a:ext cx="906145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fr-FR" altLang="fr-FR" sz="3200" b="1">
                <a:solidFill>
                  <a:srgbClr val="FFFF00"/>
                </a:solidFill>
                <a:latin typeface="Arial" pitchFamily="34" charset="0"/>
              </a:rPr>
              <a:t>Quelques raisons pour lesquelles les hommes sont réticents à consulter un médecin:</a:t>
            </a:r>
            <a:endParaRPr lang="pt-BR" altLang="fr-FR" sz="3200" b="1">
              <a:solidFill>
                <a:srgbClr val="FFFF00"/>
              </a:solidFill>
              <a:latin typeface="Arial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3"/>
          <p:cNvSpPr>
            <a:spLocks noChangeArrowheads="1"/>
          </p:cNvSpPr>
          <p:nvPr/>
        </p:nvSpPr>
        <p:spPr bwMode="auto">
          <a:xfrm>
            <a:off x="1771650" y="1828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extLst/>
        </p:spPr>
        <p:txBody>
          <a:bodyPr/>
          <a:lstStyle/>
          <a:p>
            <a:pPr eaLnBrk="1" hangingPunct="1">
              <a:defRPr/>
            </a:pPr>
            <a:r>
              <a:rPr lang="pt-BR" altLang="fr-FR" smtClean="0"/>
              <a:t> </a:t>
            </a:r>
          </a:p>
        </p:txBody>
      </p:sp>
      <p:graphicFrame>
        <p:nvGraphicFramePr>
          <p:cNvPr id="14624" name="Group 288"/>
          <p:cNvGraphicFramePr>
            <a:graphicFrameLocks noGrp="1"/>
          </p:cNvGraphicFramePr>
          <p:nvPr/>
        </p:nvGraphicFramePr>
        <p:xfrm>
          <a:off x="114300" y="1169988"/>
          <a:ext cx="8915400" cy="5684874"/>
        </p:xfrm>
        <a:graphic>
          <a:graphicData uri="http://schemas.openxmlformats.org/drawingml/2006/table">
            <a:tbl>
              <a:tblPr/>
              <a:tblGrid>
                <a:gridCol w="3276600"/>
                <a:gridCol w="838200"/>
                <a:gridCol w="914400"/>
                <a:gridCol w="1295400"/>
                <a:gridCol w="914400"/>
                <a:gridCol w="876300"/>
                <a:gridCol w="800100"/>
              </a:tblGrid>
              <a:tr h="8595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Questions à répondre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Jamais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Moins de 1 sur 5</a:t>
                      </a:r>
                      <a:endParaRPr kumimoji="0" lang="pt-BR" alt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Moins de la moitié du temps</a:t>
                      </a:r>
                      <a:endParaRPr kumimoji="0" lang="pt-BR" alt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La moitié du temps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Plus de la moitié du temps</a:t>
                      </a:r>
                      <a:endParaRPr kumimoji="0" lang="pt-BR" alt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presque toujours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91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Le mois dernier, combien de fois avez-vous eu le sentiment de ne pas vider complètement la vessie?</a:t>
                      </a:r>
                      <a:endParaRPr kumimoji="0" lang="pt-BR" altLang="fr-F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Le mois dernier, combien de fois vous avez eu besoin d'uriner à nouveau moins de deux heures après avoir uriné?</a:t>
                      </a:r>
                      <a:endParaRPr kumimoji="0" lang="pt-BR" altLang="fr-F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Le mois dernier, combien de fois avez-vous commencé à uriner, arrêté et redémarré?</a:t>
                      </a:r>
                      <a:endParaRPr kumimoji="0" lang="pt-BR" altLang="fr-F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Le mois dernier, combien de fois vous ne pouviez pas attendre pour uriner?</a:t>
                      </a:r>
                      <a:endParaRPr kumimoji="0" lang="pt-BR" altLang="fr-F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Le mois dernier, combien de fois avez-vous eu un faible jet d'urine?</a:t>
                      </a:r>
                      <a:endParaRPr kumimoji="0" lang="pt-BR" altLang="fr-F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19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Le mois dernier, combien de fois avez-vous besoin de forcer pour uriner?</a:t>
                      </a:r>
                      <a:endParaRPr kumimoji="0" lang="pt-BR" altLang="fr-F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Le mois dernier, combien de fois vous avez eu à vous lever pour uriner chaque nuit?</a:t>
                      </a:r>
                      <a:endParaRPr kumimoji="0" lang="pt-BR" altLang="fr-F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 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 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 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 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fr-F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 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65" name="Rectangle 72"/>
          <p:cNvSpPr>
            <a:spLocks noChangeArrowheads="1"/>
          </p:cNvSpPr>
          <p:nvPr/>
        </p:nvSpPr>
        <p:spPr bwMode="auto">
          <a:xfrm>
            <a:off x="801688" y="260350"/>
            <a:ext cx="86106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/>
            <a:r>
              <a:rPr lang="fr-FR" altLang="fr-FR" sz="2400" b="1">
                <a:solidFill>
                  <a:srgbClr val="FFFF00"/>
                </a:solidFill>
                <a:latin typeface="Arial" pitchFamily="34" charset="0"/>
              </a:rPr>
              <a:t>Faites le test pour les problèmes de prostate</a:t>
            </a:r>
          </a:p>
          <a:p>
            <a:pPr algn="ctr"/>
            <a:r>
              <a:rPr lang="fr-FR" altLang="fr-FR" sz="2400" b="1">
                <a:solidFill>
                  <a:srgbClr val="FFFF00"/>
                </a:solidFill>
                <a:latin typeface="Arial" pitchFamily="34" charset="0"/>
              </a:rPr>
              <a:t>(et portez le à votre médecin)</a:t>
            </a:r>
            <a:endParaRPr lang="pt-BR" altLang="fr-FR" sz="1400" b="1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37966" name="Text Box 268"/>
          <p:cNvSpPr txBox="1">
            <a:spLocks noChangeArrowheads="1"/>
          </p:cNvSpPr>
          <p:nvPr/>
        </p:nvSpPr>
        <p:spPr bwMode="auto">
          <a:xfrm>
            <a:off x="7670800" y="6427788"/>
            <a:ext cx="14732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pt-BR" altLang="fr-FR" sz="800">
                <a:solidFill>
                  <a:srgbClr val="FFFF00"/>
                </a:solidFill>
              </a:rPr>
              <a:t>American Urologic Association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4"/>
          <p:cNvSpPr>
            <a:spLocks noChangeArrowheads="1"/>
          </p:cNvSpPr>
          <p:nvPr/>
        </p:nvSpPr>
        <p:spPr bwMode="auto">
          <a:xfrm>
            <a:off x="0" y="0"/>
            <a:ext cx="9144000" cy="1127125"/>
          </a:xfrm>
          <a:prstGeom prst="rect">
            <a:avLst/>
          </a:prstGeom>
          <a:solidFill>
            <a:srgbClr val="FF3300"/>
          </a:solidFill>
          <a:ln w="57150" cmpd="thinThick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fr-FR" altLang="fr-FR" sz="2800" b="1">
                <a:solidFill>
                  <a:srgbClr val="FFFF00"/>
                </a:solidFill>
                <a:latin typeface="Arial" pitchFamily="34" charset="0"/>
              </a:rPr>
              <a:t>Seulement 2% des hommes suivent régulièrement</a:t>
            </a:r>
          </a:p>
          <a:p>
            <a:pPr algn="ctr">
              <a:lnSpc>
                <a:spcPct val="120000"/>
              </a:lnSpc>
            </a:pPr>
            <a:r>
              <a:rPr lang="fr-FR" altLang="fr-FR" sz="2800" b="1">
                <a:solidFill>
                  <a:srgbClr val="FFFF00"/>
                </a:solidFill>
                <a:latin typeface="Arial" pitchFamily="34" charset="0"/>
              </a:rPr>
              <a:t>la prévention des maladies de la prostate.</a:t>
            </a:r>
            <a:endParaRPr lang="pt-BR" altLang="fr-FR" sz="2800" b="1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5291138"/>
            <a:ext cx="9144000" cy="1200150"/>
          </a:xfrm>
          <a:prstGeom prst="rect">
            <a:avLst/>
          </a:prstGeom>
          <a:solidFill>
            <a:srgbClr val="AFEAFF"/>
          </a:solidFill>
          <a:ln w="76200">
            <a:pattFill prst="wdDnDiag">
              <a:fgClr>
                <a:srgbClr val="0033CC"/>
              </a:fgClr>
              <a:bgClr>
                <a:srgbClr val="95E3FF"/>
              </a:bgClr>
            </a:pattFill>
            <a:miter lim="800000"/>
            <a:headEnd/>
            <a:tailEnd/>
          </a:ln>
          <a:effectLst>
            <a:prstShdw prst="shdw17" dist="17961" dir="13500000">
              <a:srgbClr val="00FFFF">
                <a:alpha val="50000"/>
              </a:srgbClr>
            </a:prstShdw>
          </a:effec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fr-FR" altLang="fr-FR" sz="3000" b="1">
                <a:solidFill>
                  <a:srgbClr val="000066"/>
                </a:solidFill>
                <a:latin typeface="Arial" pitchFamily="34" charset="0"/>
              </a:rPr>
              <a:t>Apprenez à votre famille et à vos amis</a:t>
            </a:r>
          </a:p>
          <a:p>
            <a:pPr algn="ctr">
              <a:lnSpc>
                <a:spcPct val="120000"/>
              </a:lnSpc>
            </a:pPr>
            <a:r>
              <a:rPr lang="fr-FR" altLang="fr-FR" sz="3000" b="1">
                <a:solidFill>
                  <a:srgbClr val="000066"/>
                </a:solidFill>
                <a:latin typeface="Arial" pitchFamily="34" charset="0"/>
              </a:rPr>
              <a:t>à être comme vous.</a:t>
            </a:r>
            <a:endParaRPr lang="pt-BR" altLang="fr-FR" sz="3000" b="1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342900" y="1462088"/>
            <a:ext cx="84582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fr-FR" altLang="fr-FR" sz="3800" b="1">
                <a:solidFill>
                  <a:srgbClr val="FFFF00"/>
                </a:solidFill>
                <a:latin typeface="Arial" pitchFamily="34" charset="0"/>
              </a:rPr>
              <a:t>Vous,</a:t>
            </a:r>
          </a:p>
          <a:p>
            <a:pPr algn="ctr">
              <a:lnSpc>
                <a:spcPct val="120000"/>
              </a:lnSpc>
            </a:pPr>
            <a:r>
              <a:rPr lang="fr-FR" altLang="fr-FR" sz="3800" b="1">
                <a:solidFill>
                  <a:srgbClr val="FFFF00"/>
                </a:solidFill>
                <a:latin typeface="Arial" pitchFamily="34" charset="0"/>
              </a:rPr>
              <a:t>qui avez plus de 40 ans</a:t>
            </a:r>
          </a:p>
          <a:p>
            <a:pPr algn="ctr">
              <a:lnSpc>
                <a:spcPct val="120000"/>
              </a:lnSpc>
            </a:pPr>
            <a:r>
              <a:rPr lang="fr-FR" altLang="fr-FR" sz="3800" b="1">
                <a:solidFill>
                  <a:srgbClr val="FFFF00"/>
                </a:solidFill>
                <a:latin typeface="Arial" pitchFamily="34" charset="0"/>
              </a:rPr>
              <a:t> l'amour et l'exemple d'un père,</a:t>
            </a:r>
          </a:p>
          <a:p>
            <a:pPr algn="ctr">
              <a:lnSpc>
                <a:spcPct val="120000"/>
              </a:lnSpc>
            </a:pPr>
            <a:r>
              <a:rPr lang="fr-FR" altLang="fr-FR" sz="3800" b="1">
                <a:solidFill>
                  <a:srgbClr val="FFFF00"/>
                </a:solidFill>
                <a:latin typeface="Arial" pitchFamily="34" charset="0"/>
              </a:rPr>
              <a:t>certainement déjà parti,</a:t>
            </a:r>
          </a:p>
          <a:p>
            <a:pPr algn="ctr">
              <a:lnSpc>
                <a:spcPct val="120000"/>
              </a:lnSpc>
            </a:pPr>
            <a:r>
              <a:rPr lang="fr-FR" altLang="fr-FR" sz="3800" b="1">
                <a:solidFill>
                  <a:srgbClr val="FFFF00"/>
                </a:solidFill>
                <a:latin typeface="Arial" pitchFamily="34" charset="0"/>
              </a:rPr>
              <a:t>changez cette statistique.</a:t>
            </a:r>
            <a:endParaRPr lang="pt-BR" altLang="fr-FR" sz="3800" b="1">
              <a:solidFill>
                <a:srgbClr val="FFFF00"/>
              </a:solidFill>
              <a:latin typeface="Arial" pitchFamily="34" charset="0"/>
            </a:endParaRPr>
          </a:p>
        </p:txBody>
      </p:sp>
      <p:pic>
        <p:nvPicPr>
          <p:cNvPr id="5" name="Image 4" descr="C:\Users\J.H\Downloads\image003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5664200"/>
            <a:ext cx="639763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07950" y="5803900"/>
            <a:ext cx="1108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r>
              <a:rPr lang="fr-FR" altLang="fr-FR">
                <a:solidFill>
                  <a:srgbClr val="002060"/>
                </a:solidFill>
              </a:rPr>
              <a:t>* * *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 animBg="1" autoUpdateAnimBg="0"/>
      <p:bldP spid="23559" grpId="0" autoUpdateAnimBg="0"/>
    </p:bldLst>
  </p:timing>
</p:sld>
</file>

<file path=ppt/theme/theme1.xml><?xml version="1.0" encoding="utf-8"?>
<a:theme xmlns:a="http://schemas.openxmlformats.org/drawingml/2006/main" name="Alta voltagem">
  <a:themeElements>
    <a:clrScheme name="">
      <a:dk1>
        <a:srgbClr val="002FC6"/>
      </a:dk1>
      <a:lt1>
        <a:srgbClr val="FFFFFF"/>
      </a:lt1>
      <a:dk2>
        <a:srgbClr val="0033CC"/>
      </a:dk2>
      <a:lt2>
        <a:srgbClr val="002FC6"/>
      </a:lt2>
      <a:accent1>
        <a:srgbClr val="003CFC"/>
      </a:accent1>
      <a:accent2>
        <a:srgbClr val="0033CC"/>
      </a:accent2>
      <a:accent3>
        <a:srgbClr val="AAADE2"/>
      </a:accent3>
      <a:accent4>
        <a:srgbClr val="DADADA"/>
      </a:accent4>
      <a:accent5>
        <a:srgbClr val="AAAFFD"/>
      </a:accent5>
      <a:accent6>
        <a:srgbClr val="002DB9"/>
      </a:accent6>
      <a:hlink>
        <a:srgbClr val="0000E4"/>
      </a:hlink>
      <a:folHlink>
        <a:srgbClr val="003399"/>
      </a:folHlink>
    </a:clrScheme>
    <a:fontScheme name="Alta voltagem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fr-FR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fr-FR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Alta voltagem 1">
        <a:dk1>
          <a:srgbClr val="001932"/>
        </a:dk1>
        <a:lt1>
          <a:srgbClr val="FFFFFF"/>
        </a:lt1>
        <a:dk2>
          <a:srgbClr val="2181B7"/>
        </a:dk2>
        <a:lt2>
          <a:srgbClr val="CCFFFF"/>
        </a:lt2>
        <a:accent1>
          <a:srgbClr val="99FFCC"/>
        </a:accent1>
        <a:accent2>
          <a:srgbClr val="01B0FF"/>
        </a:accent2>
        <a:accent3>
          <a:srgbClr val="ABC1D8"/>
        </a:accent3>
        <a:accent4>
          <a:srgbClr val="DADADA"/>
        </a:accent4>
        <a:accent5>
          <a:srgbClr val="CAFFE2"/>
        </a:accent5>
        <a:accent6>
          <a:srgbClr val="019FE7"/>
        </a:accent6>
        <a:hlink>
          <a:srgbClr val="6666FF"/>
        </a:hlink>
        <a:folHlink>
          <a:srgbClr val="1C6D9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ta voltagem 2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666699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B9B9E7"/>
        </a:accent6>
        <a:hlink>
          <a:srgbClr val="CC00CC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ta voltagem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ta voltagem 4">
        <a:dk1>
          <a:srgbClr val="000000"/>
        </a:dk1>
        <a:lt1>
          <a:srgbClr val="FFFFCC"/>
        </a:lt1>
        <a:dk2>
          <a:srgbClr val="FF6600"/>
        </a:dk2>
        <a:lt2>
          <a:srgbClr val="333300"/>
        </a:lt2>
        <a:accent1>
          <a:srgbClr val="8000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C0AAAA"/>
        </a:accent5>
        <a:accent6>
          <a:srgbClr val="B95C00"/>
        </a:accent6>
        <a:hlink>
          <a:srgbClr val="8080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ta voltagem 5">
        <a:dk1>
          <a:srgbClr val="1C3956"/>
        </a:dk1>
        <a:lt1>
          <a:srgbClr val="FFFFFF"/>
        </a:lt1>
        <a:dk2>
          <a:srgbClr val="003366"/>
        </a:dk2>
        <a:lt2>
          <a:srgbClr val="DDDDDD"/>
        </a:lt2>
        <a:accent1>
          <a:srgbClr val="3D7CBB"/>
        </a:accent1>
        <a:accent2>
          <a:srgbClr val="00152A"/>
        </a:accent2>
        <a:accent3>
          <a:srgbClr val="AAADB8"/>
        </a:accent3>
        <a:accent4>
          <a:srgbClr val="DADADA"/>
        </a:accent4>
        <a:accent5>
          <a:srgbClr val="AFBFDA"/>
        </a:accent5>
        <a:accent6>
          <a:srgbClr val="001225"/>
        </a:accent6>
        <a:hlink>
          <a:srgbClr val="33CCCC"/>
        </a:hlink>
        <a:folHlink>
          <a:srgbClr val="96B9D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ta voltagem 6">
        <a:dk1>
          <a:srgbClr val="000000"/>
        </a:dk1>
        <a:lt1>
          <a:srgbClr val="FFFFFF"/>
        </a:lt1>
        <a:dk2>
          <a:srgbClr val="440044"/>
        </a:dk2>
        <a:lt2>
          <a:srgbClr val="491D49"/>
        </a:lt2>
        <a:accent1>
          <a:srgbClr val="9D9DBD"/>
        </a:accent1>
        <a:accent2>
          <a:srgbClr val="14213C"/>
        </a:accent2>
        <a:accent3>
          <a:srgbClr val="FFFFFF"/>
        </a:accent3>
        <a:accent4>
          <a:srgbClr val="000000"/>
        </a:accent4>
        <a:accent5>
          <a:srgbClr val="CCCCDB"/>
        </a:accent5>
        <a:accent6>
          <a:srgbClr val="111D35"/>
        </a:accent6>
        <a:hlink>
          <a:srgbClr val="666699"/>
        </a:hlink>
        <a:folHlink>
          <a:srgbClr val="DBDBF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ta voltagem 7">
        <a:dk1>
          <a:srgbClr val="000000"/>
        </a:dk1>
        <a:lt1>
          <a:srgbClr val="FFFFFF"/>
        </a:lt1>
        <a:dk2>
          <a:srgbClr val="000000"/>
        </a:dk2>
        <a:lt2>
          <a:srgbClr val="001A00"/>
        </a:lt2>
        <a:accent1>
          <a:srgbClr val="339966"/>
        </a:accent1>
        <a:accent2>
          <a:srgbClr val="003300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002D00"/>
        </a:accent6>
        <a:hlink>
          <a:srgbClr val="FF9933"/>
        </a:hlink>
        <a:folHlink>
          <a:srgbClr val="AFE9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">
    <a:dk1>
      <a:srgbClr val="FFFFFF"/>
    </a:dk1>
    <a:lt1>
      <a:srgbClr val="FFFFFF"/>
    </a:lt1>
    <a:dk2>
      <a:srgbClr val="002FC6"/>
    </a:dk2>
    <a:lt2>
      <a:srgbClr val="002FC6"/>
    </a:lt2>
    <a:accent1>
      <a:srgbClr val="003CFC"/>
    </a:accent1>
    <a:accent2>
      <a:srgbClr val="0033CC"/>
    </a:accent2>
    <a:accent3>
      <a:srgbClr val="FFFFFF"/>
    </a:accent3>
    <a:accent4>
      <a:srgbClr val="DADADA"/>
    </a:accent4>
    <a:accent5>
      <a:srgbClr val="AAAFFD"/>
    </a:accent5>
    <a:accent6>
      <a:srgbClr val="002DB9"/>
    </a:accent6>
    <a:hlink>
      <a:srgbClr val="0000E4"/>
    </a:hlink>
    <a:folHlink>
      <a:srgbClr val="00339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C:\Arquivos de programas\Microsoft Office\Templates\Estruturas de apresentação\Alta voltagem.pot</Template>
  <TotalTime>0</TotalTime>
  <Words>977</Words>
  <Application>Microsoft Office PowerPoint</Application>
  <PresentationFormat>Affichage à l'écran (4:3)</PresentationFormat>
  <Paragraphs>226</Paragraphs>
  <Slides>14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3" baseType="lpstr">
      <vt:lpstr>Times New Roman</vt:lpstr>
      <vt:lpstr>Arial</vt:lpstr>
      <vt:lpstr>Arial Black</vt:lpstr>
      <vt:lpstr>Calibri</vt:lpstr>
      <vt:lpstr>Tahoma</vt:lpstr>
      <vt:lpstr>AvantGarde Bk BT</vt:lpstr>
      <vt:lpstr>Verdana</vt:lpstr>
      <vt:lpstr>Alta voltagem</vt:lpstr>
      <vt:lpstr>Imagem de bitmap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/>
  <cp:lastModifiedBy/>
  <cp:revision>136</cp:revision>
  <dcterms:created xsi:type="dcterms:W3CDTF">2002-07-19T01:36:59Z</dcterms:created>
  <dcterms:modified xsi:type="dcterms:W3CDTF">2016-02-07T08:15:59Z</dcterms:modified>
</cp:coreProperties>
</file>