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59" r:id="rId5"/>
    <p:sldId id="292" r:id="rId6"/>
    <p:sldId id="290" r:id="rId7"/>
    <p:sldId id="260" r:id="rId8"/>
    <p:sldId id="296" r:id="rId9"/>
    <p:sldId id="297" r:id="rId10"/>
    <p:sldId id="261" r:id="rId11"/>
    <p:sldId id="268" r:id="rId12"/>
    <p:sldId id="271" r:id="rId13"/>
    <p:sldId id="267" r:id="rId14"/>
    <p:sldId id="262" r:id="rId15"/>
    <p:sldId id="293" r:id="rId16"/>
    <p:sldId id="263" r:id="rId17"/>
    <p:sldId id="270" r:id="rId18"/>
    <p:sldId id="272" r:id="rId19"/>
    <p:sldId id="264" r:id="rId20"/>
    <p:sldId id="291" r:id="rId21"/>
    <p:sldId id="266" r:id="rId22"/>
    <p:sldId id="265" r:id="rId23"/>
    <p:sldId id="269" r:id="rId24"/>
    <p:sldId id="274" r:id="rId25"/>
    <p:sldId id="294" r:id="rId26"/>
    <p:sldId id="295" r:id="rId27"/>
    <p:sldId id="286" r:id="rId28"/>
    <p:sldId id="275" r:id="rId29"/>
    <p:sldId id="277" r:id="rId30"/>
    <p:sldId id="278" r:id="rId31"/>
    <p:sldId id="279" r:id="rId32"/>
    <p:sldId id="280" r:id="rId33"/>
    <p:sldId id="284" r:id="rId34"/>
    <p:sldId id="285" r:id="rId35"/>
    <p:sldId id="281" r:id="rId36"/>
    <p:sldId id="282" r:id="rId37"/>
    <p:sldId id="283" r:id="rId38"/>
    <p:sldId id="287" r:id="rId39"/>
    <p:sldId id="288" r:id="rId4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fcZf4Eu6Ef0lKld/7l8Eg==" hashData="89rtuwNhCvMzJJkRzjA67saLfzWU6UBv8f6NP8DBnDj7vZDEQauryHWPV7rBlsK7lbf6CiyPZZKz6xXUaBiQu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51945EB-0F3E-4D32-A64E-D86DDCD39D58}" type="datetimeFigureOut">
              <a:rPr lang="fr-FR" smtClean="0"/>
              <a:t>14/02/2026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11107794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51945EB-0F3E-4D32-A64E-D86DDCD39D58}" type="datetimeFigureOut">
              <a:rPr lang="fr-FR" smtClean="0"/>
              <a:t>14/02/2026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71155097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51945EB-0F3E-4D32-A64E-D86DDCD39D58}" type="datetimeFigureOut">
              <a:rPr lang="fr-FR" smtClean="0"/>
              <a:t>14/02/2026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420061304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51945EB-0F3E-4D32-A64E-D86DDCD39D58}" type="datetimeFigureOut">
              <a:rPr lang="fr-FR" smtClean="0"/>
              <a:t>14/02/2026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132157579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51945EB-0F3E-4D32-A64E-D86DDCD39D58}" type="datetimeFigureOut">
              <a:rPr lang="fr-FR" smtClean="0"/>
              <a:t>14/02/2026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110478844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51945EB-0F3E-4D32-A64E-D86DDCD39D58}" type="datetimeFigureOut">
              <a:rPr lang="fr-FR" smtClean="0"/>
              <a:t>14/02/2026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25417929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51945EB-0F3E-4D32-A64E-D86DDCD39D58}" type="datetimeFigureOut">
              <a:rPr lang="fr-FR" smtClean="0"/>
              <a:t>14/02/2026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12413105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51945EB-0F3E-4D32-A64E-D86DDCD39D58}" type="datetimeFigureOut">
              <a:rPr lang="fr-FR" smtClean="0"/>
              <a:t>14/02/2026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2794641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51945EB-0F3E-4D32-A64E-D86DDCD39D58}" type="datetimeFigureOut">
              <a:rPr lang="fr-FR" smtClean="0"/>
              <a:t>14/02/2026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323427333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51945EB-0F3E-4D32-A64E-D86DDCD39D58}" type="datetimeFigureOut">
              <a:rPr lang="fr-FR" smtClean="0"/>
              <a:t>14/02/2026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34890260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51945EB-0F3E-4D32-A64E-D86DDCD39D58}" type="datetimeFigureOut">
              <a:rPr lang="fr-FR" smtClean="0"/>
              <a:t>14/02/2026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A7C05C-0C38-4893-A0AF-B68568F4C13D}" type="slidenum">
              <a:rPr lang="fr-FR" smtClean="0"/>
              <a:t>‹N°›</a:t>
            </a:fld>
            <a:endParaRPr lang="fr-FR"/>
          </a:p>
        </p:txBody>
      </p:sp>
    </p:spTree>
    <p:extLst>
      <p:ext uri="{BB962C8B-B14F-4D97-AF65-F5344CB8AC3E}">
        <p14:creationId xmlns:p14="http://schemas.microsoft.com/office/powerpoint/2010/main" val="23110942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1945EB-0F3E-4D32-A64E-D86DDCD39D58}" type="datetimeFigureOut">
              <a:rPr lang="fr-FR" smtClean="0"/>
              <a:t>14/02/2026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A7C05C-0C38-4893-A0AF-B68568F4C13D}" type="slidenum">
              <a:rPr lang="fr-FR" smtClean="0"/>
              <a:t>‹N°›</a:t>
            </a:fld>
            <a:endParaRPr lang="fr-FR"/>
          </a:p>
        </p:txBody>
      </p:sp>
    </p:spTree>
    <p:extLst>
      <p:ext uri="{BB962C8B-B14F-4D97-AF65-F5344CB8AC3E}">
        <p14:creationId xmlns:p14="http://schemas.microsoft.com/office/powerpoint/2010/main" val="3023768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jpg"/><Relationship Id="rId7" Type="http://schemas.microsoft.com/office/2007/relationships/hdphoto" Target="../media/hdphoto1.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Sous-r%C3%A9gions_du_Portugal" TargetMode="External"/><Relationship Id="rId13" Type="http://schemas.openxmlformats.org/officeDocument/2006/relationships/hyperlink" Target="https://fr.wikipedia.org/wiki/Code_postal" TargetMode="External"/><Relationship Id="rId3" Type="http://schemas.openxmlformats.org/officeDocument/2006/relationships/image" Target="../media/image7.png"/><Relationship Id="rId7" Type="http://schemas.openxmlformats.org/officeDocument/2006/relationships/hyperlink" Target="https://fr.wikipedia.org/wiki/R%C3%A9gion_de_Lisbonne" TargetMode="External"/><Relationship Id="rId12" Type="http://schemas.openxmlformats.org/officeDocument/2006/relationships/hyperlink" Target="https://fr.wikipedia.org/wiki/District_de_Lisbonne" TargetMode="External"/><Relationship Id="rId2" Type="http://schemas.openxmlformats.org/officeDocument/2006/relationships/image" Target="../media/image6.png"/><Relationship Id="rId16"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hyperlink" Target="https://fr.wikipedia.org/wiki/R%C3%A9gions_du_Portugal" TargetMode="External"/><Relationship Id="rId11" Type="http://schemas.openxmlformats.org/officeDocument/2006/relationships/hyperlink" Target="https://fr.wikipedia.org/wiki/Districts_du_Portugal" TargetMode="External"/><Relationship Id="rId5" Type="http://schemas.openxmlformats.org/officeDocument/2006/relationships/hyperlink" Target="https://fr.wikipedia.org/wiki/Portugal" TargetMode="External"/><Relationship Id="rId15" Type="http://schemas.openxmlformats.org/officeDocument/2006/relationships/hyperlink" Target="https://fr.wikipedia.org/wiki/Cascais#cite_note-1" TargetMode="External"/><Relationship Id="rId10" Type="http://schemas.openxmlformats.org/officeDocument/2006/relationships/hyperlink" Target="https://fr.wikipedia.org/wiki/Estremadura" TargetMode="External"/><Relationship Id="rId4" Type="http://schemas.openxmlformats.org/officeDocument/2006/relationships/hyperlink" Target="https://fr.wikipedia.org/wiki/Liste_des_pays_du_monde" TargetMode="External"/><Relationship Id="rId9" Type="http://schemas.openxmlformats.org/officeDocument/2006/relationships/hyperlink" Target="https://fr.wikipedia.org/wiki/Grand_Lisbonne" TargetMode="External"/><Relationship Id="rId14" Type="http://schemas.openxmlformats.org/officeDocument/2006/relationships/hyperlink" Target="https://fr.wikipedia.org/wiki/Recensement_de_la_population"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hyperlink" Target="https://fr.wikipedia.org/wiki/Luis_de_Cam%C3%B5es" TargetMode="External"/><Relationship Id="rId3" Type="http://schemas.openxmlformats.org/officeDocument/2006/relationships/hyperlink" Target="https://fr.wikipedia.org/wiki/Ouest_(point_cardinal)" TargetMode="External"/><Relationship Id="rId7" Type="http://schemas.openxmlformats.org/officeDocument/2006/relationships/hyperlink" Target="https://fr.wikipedia.org/wiki/Sintra" TargetMode="External"/><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hyperlink" Target="https://fr.wikipedia.org/wiki/District_de_Lisbonne" TargetMode="External"/><Relationship Id="rId11" Type="http://schemas.openxmlformats.org/officeDocument/2006/relationships/image" Target="../media/image31.jpeg"/><Relationship Id="rId5" Type="http://schemas.openxmlformats.org/officeDocument/2006/relationships/hyperlink" Target="https://fr.wikipedia.org/wiki/Portugal" TargetMode="External"/><Relationship Id="rId10" Type="http://schemas.openxmlformats.org/officeDocument/2006/relationships/hyperlink" Target="https://fr.wikipedia.org/wiki/Les_Lusiades" TargetMode="External"/><Relationship Id="rId4" Type="http://schemas.openxmlformats.org/officeDocument/2006/relationships/hyperlink" Target="https://fr.wikipedia.org/wiki/Europe" TargetMode="External"/><Relationship Id="rId9" Type="http://schemas.openxmlformats.org/officeDocument/2006/relationships/hyperlink" Target="https://fr.wikipedia.org/wiki/Cap_(g%C3%A9ographie)"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2690" y="0"/>
            <a:ext cx="4461310"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432" y="0"/>
            <a:ext cx="4591432" cy="685800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88024" y="2101854"/>
            <a:ext cx="1666875" cy="1362075"/>
          </a:xfrm>
          <a:prstGeom prst="rect">
            <a:avLst/>
          </a:prstGeom>
        </p:spPr>
      </p:pic>
      <p:pic>
        <p:nvPicPr>
          <p:cNvPr id="4" name="Image 3"/>
          <p:cNvPicPr>
            <a:picLocks noChangeAspect="1"/>
          </p:cNvPicPr>
          <p:nvPr/>
        </p:nvPicPr>
        <p:blipFill>
          <a:blip r:embed="rId6">
            <a:biLevel thresh="75000"/>
            <a:extLst>
              <a:ext uri="{BEBA8EAE-BF5A-486C-A8C5-ECC9F3942E4B}">
                <a14:imgProps xmlns:a14="http://schemas.microsoft.com/office/drawing/2010/main">
                  <a14:imgLayer r:embed="rId7">
                    <a14:imgEffect>
                      <a14:sharpenSoften amount="25000"/>
                    </a14:imgEffect>
                    <a14:imgEffect>
                      <a14:saturation sat="0"/>
                    </a14:imgEffect>
                  </a14:imgLayer>
                </a14:imgProps>
              </a:ext>
              <a:ext uri="{28A0092B-C50C-407E-A947-70E740481C1C}">
                <a14:useLocalDpi xmlns:a14="http://schemas.microsoft.com/office/drawing/2010/main" val="0"/>
              </a:ext>
            </a:extLst>
          </a:blip>
          <a:stretch>
            <a:fillRect/>
          </a:stretch>
        </p:blipFill>
        <p:spPr>
          <a:xfrm>
            <a:off x="2843808" y="0"/>
            <a:ext cx="3237257" cy="3237257"/>
          </a:xfrm>
          <a:prstGeom prst="rect">
            <a:avLst/>
          </a:prstGeom>
        </p:spPr>
      </p:pic>
      <p:pic>
        <p:nvPicPr>
          <p:cNvPr id="7" name="Imag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55854" y="5320490"/>
            <a:ext cx="1298448" cy="1444752"/>
          </a:xfrm>
          <a:prstGeom prst="rect">
            <a:avLst/>
          </a:prstGeom>
        </p:spPr>
      </p:pic>
    </p:spTree>
    <p:extLst>
      <p:ext uri="{BB962C8B-B14F-4D97-AF65-F5344CB8AC3E}">
        <p14:creationId xmlns:p14="http://schemas.microsoft.com/office/powerpoint/2010/main" val="353120726"/>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14.Max.A.Rosinha.Dos.Limoes.A.Rosinha.Dos.Limoes-TDG.wav"/>
          </p:stSnd>
        </p:sndAc>
      </p:transition>
    </mc:Choice>
    <mc:Fallback xmlns="">
      <p:transition spd="slow">
        <p:sndAc>
          <p:stSnd>
            <p:snd r:embed="rId9" name="14.Max.A.Rosinha.Dos.Limoes.A.Rosinha.Dos.Limoes-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ason de Casca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692696"/>
            <a:ext cx="1800200" cy="20162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10848" y="184666"/>
            <a:ext cx="857607" cy="369332"/>
          </a:xfrm>
          <a:prstGeom prst="rect">
            <a:avLst/>
          </a:prstGeom>
        </p:spPr>
        <p:txBody>
          <a:bodyPr wrap="none">
            <a:spAutoFit/>
          </a:bodyPr>
          <a:lstStyle/>
          <a:p>
            <a:r>
              <a:rPr lang="fr-FR" dirty="0"/>
              <a:t>Cascais</a:t>
            </a:r>
          </a:p>
        </p:txBody>
      </p:sp>
      <p:pic>
        <p:nvPicPr>
          <p:cNvPr id="1028" name="Picture 4" descr="Afficher l'image d'orig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0"/>
            <a:ext cx="3059832" cy="32129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3752" y="3473072"/>
            <a:ext cx="3078088" cy="1477328"/>
          </a:xfrm>
          <a:prstGeom prst="rect">
            <a:avLst/>
          </a:prstGeom>
        </p:spPr>
        <p:txBody>
          <a:bodyPr wrap="square">
            <a:spAutoFit/>
          </a:bodyPr>
          <a:lstStyle/>
          <a:p>
            <a:r>
              <a:rPr lang="fr-FR" dirty="0"/>
              <a:t>Cascais est une ville et station balnéaire du Portugal. Elle est située sur le front de l’Océan Atlantique, à 30 kilomètres à l’ouest de la capitale Lisbonne</a:t>
            </a:r>
          </a:p>
        </p:txBody>
      </p:sp>
      <p:graphicFrame>
        <p:nvGraphicFramePr>
          <p:cNvPr id="4" name="Tableau 3"/>
          <p:cNvGraphicFramePr>
            <a:graphicFrameLocks noGrp="1"/>
          </p:cNvGraphicFramePr>
          <p:nvPr>
            <p:extLst>
              <p:ext uri="{D42A27DB-BD31-4B8C-83A1-F6EECF244321}">
                <p14:modId xmlns:p14="http://schemas.microsoft.com/office/powerpoint/2010/main" val="955131862"/>
              </p:ext>
            </p:extLst>
          </p:nvPr>
        </p:nvGraphicFramePr>
        <p:xfrm>
          <a:off x="3171825" y="369333"/>
          <a:ext cx="2800350" cy="6228018"/>
        </p:xfrm>
        <a:graphic>
          <a:graphicData uri="http://schemas.openxmlformats.org/drawingml/2006/table">
            <a:tbl>
              <a:tblPr/>
              <a:tblGrid>
                <a:gridCol w="1400175">
                  <a:extLst>
                    <a:ext uri="{9D8B030D-6E8A-4147-A177-3AD203B41FA5}">
                      <a16:colId xmlns:a16="http://schemas.microsoft.com/office/drawing/2014/main" val="20000"/>
                    </a:ext>
                  </a:extLst>
                </a:gridCol>
                <a:gridCol w="1400175">
                  <a:extLst>
                    <a:ext uri="{9D8B030D-6E8A-4147-A177-3AD203B41FA5}">
                      <a16:colId xmlns:a16="http://schemas.microsoft.com/office/drawing/2014/main" val="20001"/>
                    </a:ext>
                  </a:extLst>
                </a:gridCol>
              </a:tblGrid>
              <a:tr h="1994575">
                <a:tc>
                  <a:txBody>
                    <a:bodyPr/>
                    <a:lstStyle/>
                    <a:p>
                      <a:pPr marR="0">
                        <a:spcBef>
                          <a:spcPts val="0"/>
                        </a:spcBef>
                      </a:pPr>
                      <a:r>
                        <a:rPr lang="fr-FR" dirty="0">
                          <a:solidFill>
                            <a:srgbClr val="000000"/>
                          </a:solidFill>
                          <a:effectLst/>
                          <a:hlinkClick r:id="rId4" tooltip="Liste des pays du monde"/>
                        </a:rPr>
                        <a:t>Pays</a:t>
                      </a:r>
                      <a:endParaRPr lang="fr-FR" dirty="0">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rPr>
                        <a:t> </a:t>
                      </a:r>
                      <a:r>
                        <a:rPr lang="fr-FR">
                          <a:solidFill>
                            <a:srgbClr val="000000"/>
                          </a:solidFill>
                          <a:effectLst/>
                          <a:hlinkClick r:id="rId5" tooltip="Portugal"/>
                        </a:rPr>
                        <a:t>Portugal</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0"/>
                  </a:ext>
                </a:extLst>
              </a:tr>
              <a:tr h="459740">
                <a:tc>
                  <a:txBody>
                    <a:bodyPr/>
                    <a:lstStyle/>
                    <a:p>
                      <a:pPr marR="0">
                        <a:spcBef>
                          <a:spcPts val="0"/>
                        </a:spcBef>
                      </a:pPr>
                      <a:r>
                        <a:rPr lang="fr-FR">
                          <a:solidFill>
                            <a:srgbClr val="000000"/>
                          </a:solidFill>
                          <a:effectLst/>
                          <a:hlinkClick r:id="rId6" tooltip="Régions du Portugal"/>
                        </a:rPr>
                        <a:t>Région</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hlinkClick r:id="rId7" tooltip="Région de Lisbonne"/>
                        </a:rPr>
                        <a:t>Lisbonne</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1"/>
                  </a:ext>
                </a:extLst>
              </a:tr>
              <a:tr h="804546">
                <a:tc>
                  <a:txBody>
                    <a:bodyPr/>
                    <a:lstStyle/>
                    <a:p>
                      <a:pPr marR="0">
                        <a:spcBef>
                          <a:spcPts val="0"/>
                        </a:spcBef>
                      </a:pPr>
                      <a:r>
                        <a:rPr lang="fr-FR">
                          <a:solidFill>
                            <a:srgbClr val="000000"/>
                          </a:solidFill>
                          <a:effectLst/>
                          <a:hlinkClick r:id="rId8" tooltip="Sous-régions du Portugal"/>
                        </a:rPr>
                        <a:t>Sous-région</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hlinkClick r:id="rId9" tooltip="Grand Lisbonne"/>
                        </a:rPr>
                        <a:t>Grand Lisbonne</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2"/>
                  </a:ext>
                </a:extLst>
              </a:tr>
              <a:tr h="804546">
                <a:tc>
                  <a:txBody>
                    <a:bodyPr/>
                    <a:lstStyle/>
                    <a:p>
                      <a:pPr marR="0">
                        <a:spcBef>
                          <a:spcPts val="0"/>
                        </a:spcBef>
                      </a:pPr>
                      <a:r>
                        <a:rPr lang="fr-FR" dirty="0">
                          <a:solidFill>
                            <a:srgbClr val="000000"/>
                          </a:solidFill>
                          <a:effectLst/>
                        </a:rPr>
                        <a:t>Ancienne province</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hlinkClick r:id="rId10" tooltip="Estremadura"/>
                        </a:rPr>
                        <a:t>Estremadura</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3"/>
                  </a:ext>
                </a:extLst>
              </a:tr>
              <a:tr h="459740">
                <a:tc>
                  <a:txBody>
                    <a:bodyPr/>
                    <a:lstStyle/>
                    <a:p>
                      <a:pPr marR="0">
                        <a:spcBef>
                          <a:spcPts val="0"/>
                        </a:spcBef>
                      </a:pPr>
                      <a:r>
                        <a:rPr lang="fr-FR">
                          <a:solidFill>
                            <a:srgbClr val="000000"/>
                          </a:solidFill>
                          <a:effectLst/>
                          <a:hlinkClick r:id="rId11" tooltip="Districts du Portugal"/>
                        </a:rPr>
                        <a:t>District</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dirty="0">
                          <a:solidFill>
                            <a:srgbClr val="000000"/>
                          </a:solidFill>
                          <a:effectLst/>
                          <a:hlinkClick r:id="rId12" tooltip="District de Lisbonne"/>
                        </a:rPr>
                        <a:t>Lisbonne</a:t>
                      </a:r>
                      <a:endParaRPr lang="fr-FR" dirty="0">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4"/>
                  </a:ext>
                </a:extLst>
              </a:tr>
              <a:tr h="459740">
                <a:tc>
                  <a:txBody>
                    <a:bodyPr/>
                    <a:lstStyle/>
                    <a:p>
                      <a:pPr marR="0">
                        <a:spcBef>
                          <a:spcPts val="0"/>
                        </a:spcBef>
                      </a:pPr>
                      <a:r>
                        <a:rPr lang="fr-FR">
                          <a:solidFill>
                            <a:srgbClr val="000000"/>
                          </a:solidFill>
                          <a:effectLst/>
                          <a:hlinkClick r:id="rId13" tooltip="Code postal"/>
                        </a:rPr>
                        <a:t>Code postal</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a:solidFill>
                            <a:srgbClr val="000000"/>
                          </a:solidFill>
                          <a:effectLst/>
                        </a:rPr>
                        <a:t>2750</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5"/>
                  </a:ext>
                </a:extLst>
              </a:tr>
              <a:tr h="440585">
                <a:tc gridSpan="2">
                  <a:txBody>
                    <a:bodyPr/>
                    <a:lstStyle/>
                    <a:p>
                      <a:pPr marR="0" algn="ctr">
                        <a:spcBef>
                          <a:spcPts val="0"/>
                        </a:spcBef>
                      </a:pPr>
                      <a:r>
                        <a:rPr lang="fr-FR">
                          <a:solidFill>
                            <a:srgbClr val="000000"/>
                          </a:solidFill>
                          <a:effectLst/>
                        </a:rPr>
                        <a:t>Démographie</a:t>
                      </a:r>
                    </a:p>
                  </a:txBody>
                  <a:tcPr marL="38100" marR="38100" marT="38100" marB="38100"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10006"/>
                  </a:ext>
                </a:extLst>
              </a:tr>
              <a:tr h="804546">
                <a:tc>
                  <a:txBody>
                    <a:bodyPr/>
                    <a:lstStyle/>
                    <a:p>
                      <a:pPr marR="0">
                        <a:spcBef>
                          <a:spcPts val="0"/>
                        </a:spcBef>
                      </a:pPr>
                      <a:r>
                        <a:rPr lang="fr-FR">
                          <a:solidFill>
                            <a:srgbClr val="000000"/>
                          </a:solidFill>
                          <a:effectLst/>
                          <a:hlinkClick r:id="rId14" tooltip="Recensement de la population"/>
                        </a:rPr>
                        <a:t>Population</a:t>
                      </a:r>
                      <a:endParaRPr lang="fr-FR">
                        <a:solidFill>
                          <a:srgbClr val="000000"/>
                        </a:solidFill>
                        <a:effectLst/>
                      </a:endParaRP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pPr marR="0">
                        <a:spcBef>
                          <a:spcPts val="0"/>
                        </a:spcBef>
                      </a:pPr>
                      <a:r>
                        <a:rPr lang="fr-FR" dirty="0">
                          <a:solidFill>
                            <a:srgbClr val="000000"/>
                          </a:solidFill>
                          <a:effectLst/>
                        </a:rPr>
                        <a:t>206 479 hab. (2011</a:t>
                      </a:r>
                      <a:r>
                        <a:rPr lang="fr-FR" b="0" i="0" baseline="30000" dirty="0">
                          <a:solidFill>
                            <a:srgbClr val="000000"/>
                          </a:solidFill>
                          <a:effectLst/>
                          <a:hlinkClick r:id="rId15"/>
                        </a:rPr>
                        <a:t>[1]</a:t>
                      </a:r>
                      <a:r>
                        <a:rPr lang="fr-FR" dirty="0">
                          <a:solidFill>
                            <a:srgbClr val="000000"/>
                          </a:solidFill>
                          <a:effectLst/>
                        </a:rPr>
                        <a:t>)</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07"/>
                  </a:ext>
                </a:extLst>
              </a:tr>
            </a:tbl>
          </a:graphicData>
        </a:graphic>
      </p:graphicFrame>
      <p:pic>
        <p:nvPicPr>
          <p:cNvPr id="1029" name="Picture 5" descr="Drapeau du Portuga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652120" y="1340768"/>
            <a:ext cx="190500" cy="1238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093563" y="3473072"/>
            <a:ext cx="3041041" cy="2031325"/>
          </a:xfrm>
          <a:prstGeom prst="rect">
            <a:avLst/>
          </a:prstGeom>
        </p:spPr>
        <p:txBody>
          <a:bodyPr wrap="square">
            <a:spAutoFit/>
          </a:bodyPr>
          <a:lstStyle/>
          <a:p>
            <a:r>
              <a:rPr lang="fr-FR" dirty="0"/>
              <a:t>À l'origine, Cascais était une petite ville de pêcheurs, mais actuellement ce sont les terrasses de café, les restaurants et les magasins qui animent sa baie et son centre historique.</a:t>
            </a:r>
          </a:p>
        </p:txBody>
      </p:sp>
    </p:spTree>
    <p:extLst>
      <p:ext uri="{BB962C8B-B14F-4D97-AF65-F5344CB8AC3E}">
        <p14:creationId xmlns:p14="http://schemas.microsoft.com/office/powerpoint/2010/main" val="40045320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 name="Rectangle 2"/>
          <p:cNvSpPr/>
          <p:nvPr/>
        </p:nvSpPr>
        <p:spPr>
          <a:xfrm>
            <a:off x="2307450" y="476672"/>
            <a:ext cx="4508285" cy="369332"/>
          </a:xfrm>
          <a:prstGeom prst="rect">
            <a:avLst/>
          </a:prstGeom>
        </p:spPr>
        <p:txBody>
          <a:bodyPr wrap="none">
            <a:spAutoFit/>
          </a:bodyPr>
          <a:lstStyle/>
          <a:p>
            <a:r>
              <a:rPr lang="fr-FR" dirty="0"/>
              <a:t>Casa de Santa Maria, le phare de Santa Marta </a:t>
            </a:r>
          </a:p>
        </p:txBody>
      </p:sp>
    </p:spTree>
    <p:extLst>
      <p:ext uri="{BB962C8B-B14F-4D97-AF65-F5344CB8AC3E}">
        <p14:creationId xmlns:p14="http://schemas.microsoft.com/office/powerpoint/2010/main" val="8808547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672364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225991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204273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071397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78" y="2758"/>
            <a:ext cx="9108000" cy="6855241"/>
          </a:xfrm>
          <a:prstGeom prst="rect">
            <a:avLst/>
          </a:prstGeom>
        </p:spPr>
      </p:pic>
    </p:spTree>
    <p:extLst>
      <p:ext uri="{BB962C8B-B14F-4D97-AF65-F5344CB8AC3E}">
        <p14:creationId xmlns:p14="http://schemas.microsoft.com/office/powerpoint/2010/main" val="216063981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8" y="0"/>
            <a:ext cx="9108000" cy="6858000"/>
          </a:xfrm>
          <a:prstGeom prst="rect">
            <a:avLst/>
          </a:prstGeom>
        </p:spPr>
      </p:pic>
    </p:spTree>
    <p:extLst>
      <p:ext uri="{BB962C8B-B14F-4D97-AF65-F5344CB8AC3E}">
        <p14:creationId xmlns:p14="http://schemas.microsoft.com/office/powerpoint/2010/main" val="25542224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4374524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 y="13550"/>
            <a:ext cx="9108000" cy="6844450"/>
          </a:xfrm>
          <a:prstGeom prst="rect">
            <a:avLst/>
          </a:prstGeom>
        </p:spPr>
      </p:pic>
    </p:spTree>
    <p:extLst>
      <p:ext uri="{BB962C8B-B14F-4D97-AF65-F5344CB8AC3E}">
        <p14:creationId xmlns:p14="http://schemas.microsoft.com/office/powerpoint/2010/main" val="9468425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336237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549207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1800" y="0"/>
            <a:ext cx="6372200" cy="6858000"/>
          </a:xfrm>
          <a:prstGeom prst="rect">
            <a:avLst/>
          </a:prstGeom>
        </p:spPr>
      </p:pic>
      <p:sp>
        <p:nvSpPr>
          <p:cNvPr id="3" name="Rectangle 2"/>
          <p:cNvSpPr/>
          <p:nvPr/>
        </p:nvSpPr>
        <p:spPr>
          <a:xfrm>
            <a:off x="395536" y="332656"/>
            <a:ext cx="1696105" cy="369332"/>
          </a:xfrm>
          <a:prstGeom prst="rect">
            <a:avLst/>
          </a:prstGeom>
        </p:spPr>
        <p:txBody>
          <a:bodyPr wrap="none">
            <a:spAutoFit/>
          </a:bodyPr>
          <a:lstStyle/>
          <a:p>
            <a:r>
              <a:rPr lang="fr-FR" b="1" dirty="0" err="1"/>
              <a:t>Boca</a:t>
            </a:r>
            <a:r>
              <a:rPr lang="fr-FR" b="1" dirty="0"/>
              <a:t> do </a:t>
            </a:r>
            <a:r>
              <a:rPr lang="fr-FR" b="1" dirty="0" err="1"/>
              <a:t>Inferno</a:t>
            </a:r>
            <a:endParaRPr lang="fr-FR" dirty="0"/>
          </a:p>
        </p:txBody>
      </p:sp>
      <p:sp>
        <p:nvSpPr>
          <p:cNvPr id="4" name="Rectangle 3"/>
          <p:cNvSpPr/>
          <p:nvPr/>
        </p:nvSpPr>
        <p:spPr>
          <a:xfrm>
            <a:off x="34249" y="2060848"/>
            <a:ext cx="2737551" cy="3970318"/>
          </a:xfrm>
          <a:prstGeom prst="rect">
            <a:avLst/>
          </a:prstGeom>
        </p:spPr>
        <p:txBody>
          <a:bodyPr wrap="square">
            <a:spAutoFit/>
          </a:bodyPr>
          <a:lstStyle/>
          <a:p>
            <a:r>
              <a:rPr lang="fr-FR" dirty="0"/>
              <a:t>Arrivée à la fameuse </a:t>
            </a:r>
            <a:r>
              <a:rPr lang="fr-FR" i="1" dirty="0" err="1"/>
              <a:t>Boca</a:t>
            </a:r>
            <a:r>
              <a:rPr lang="fr-FR" i="1" dirty="0"/>
              <a:t> do </a:t>
            </a:r>
            <a:r>
              <a:rPr lang="fr-FR" i="1" dirty="0" err="1"/>
              <a:t>Inferno</a:t>
            </a:r>
            <a:r>
              <a:rPr lang="fr-FR" dirty="0"/>
              <a:t>, on a finalement compris qu'on avait affaire là à une énorme « bouche » (logique) de falaise creusée par la mer dans laquelle aujourd’hui s’engouffrent les vagues. L’endroit est réellement très joli, fleuri et sauvage, mais évidemment bien moins terrifiant que son nom veut bien le faire croire.</a:t>
            </a:r>
          </a:p>
        </p:txBody>
      </p:sp>
    </p:spTree>
    <p:extLst>
      <p:ext uri="{BB962C8B-B14F-4D97-AF65-F5344CB8AC3E}">
        <p14:creationId xmlns:p14="http://schemas.microsoft.com/office/powerpoint/2010/main" val="168497118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3.bp.blogspot.com/-GJpfWInCZ38/Vykz8r1ipvI/AAAAAAAAvT0/VMDNfb1-D-Qnc0G5dh4Z4buUPIoYxu_FwCLcB/s1600/Cascais%2BIII%2B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99" y="0"/>
            <a:ext cx="9173999" cy="6857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868933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858932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3999" cy="6858000"/>
          </a:xfrm>
          <a:prstGeom prst="rect">
            <a:avLst/>
          </a:prstGeom>
        </p:spPr>
      </p:pic>
    </p:spTree>
    <p:extLst>
      <p:ext uri="{BB962C8B-B14F-4D97-AF65-F5344CB8AC3E}">
        <p14:creationId xmlns:p14="http://schemas.microsoft.com/office/powerpoint/2010/main" val="258674446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437161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568056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259343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2077709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1979988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200059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467544" y="548680"/>
            <a:ext cx="1449179" cy="369332"/>
          </a:xfrm>
          <a:prstGeom prst="rect">
            <a:avLst/>
          </a:prstGeom>
        </p:spPr>
        <p:txBody>
          <a:bodyPr wrap="none">
            <a:spAutoFit/>
          </a:bodyPr>
          <a:lstStyle/>
          <a:p>
            <a:r>
              <a:rPr lang="fr-FR" dirty="0" err="1"/>
              <a:t>Cabo</a:t>
            </a:r>
            <a:r>
              <a:rPr lang="fr-FR" dirty="0"/>
              <a:t> da Roca</a:t>
            </a:r>
          </a:p>
        </p:txBody>
      </p:sp>
      <p:sp>
        <p:nvSpPr>
          <p:cNvPr id="3" name="Rectangle 2"/>
          <p:cNvSpPr/>
          <p:nvPr/>
        </p:nvSpPr>
        <p:spPr>
          <a:xfrm>
            <a:off x="323528" y="2132856"/>
            <a:ext cx="4032448" cy="3416320"/>
          </a:xfrm>
          <a:prstGeom prst="rect">
            <a:avLst/>
          </a:prstGeom>
        </p:spPr>
        <p:txBody>
          <a:bodyPr wrap="square">
            <a:spAutoFit/>
          </a:bodyPr>
          <a:lstStyle/>
          <a:p>
            <a:r>
              <a:rPr lang="fr-FR" dirty="0"/>
              <a:t>Le </a:t>
            </a:r>
            <a:r>
              <a:rPr lang="fr-FR" b="1" dirty="0" err="1"/>
              <a:t>Cabo</a:t>
            </a:r>
            <a:r>
              <a:rPr lang="fr-FR" b="1" dirty="0"/>
              <a:t> da Roca</a:t>
            </a:r>
            <a:r>
              <a:rPr lang="fr-FR" dirty="0"/>
              <a:t> (</a:t>
            </a:r>
            <a:r>
              <a:rPr lang="fr-FR" i="1" dirty="0"/>
              <a:t>le cap de Roca</a:t>
            </a:r>
            <a:r>
              <a:rPr lang="fr-FR" dirty="0"/>
              <a:t>) est le point le plus </a:t>
            </a:r>
            <a:r>
              <a:rPr lang="fr-FR" dirty="0">
                <a:hlinkClick r:id="rId3" tooltip="Ouest (point cardinal)"/>
              </a:rPr>
              <a:t>occidental</a:t>
            </a:r>
            <a:r>
              <a:rPr lang="fr-FR" dirty="0"/>
              <a:t> du </a:t>
            </a:r>
            <a:r>
              <a:rPr lang="fr-FR" dirty="0">
                <a:hlinkClick r:id="rId4" tooltip="Europe"/>
              </a:rPr>
              <a:t>continent européen</a:t>
            </a:r>
            <a:r>
              <a:rPr lang="fr-FR" dirty="0"/>
              <a:t>. Il est situé au </a:t>
            </a:r>
            <a:r>
              <a:rPr lang="fr-FR" dirty="0">
                <a:hlinkClick r:id="rId5" tooltip="Portugal"/>
              </a:rPr>
              <a:t>Portugal</a:t>
            </a:r>
            <a:r>
              <a:rPr lang="fr-FR" dirty="0"/>
              <a:t>, dans le </a:t>
            </a:r>
            <a:r>
              <a:rPr lang="fr-FR" dirty="0">
                <a:hlinkClick r:id="rId6" tooltip="District de Lisbonne"/>
              </a:rPr>
              <a:t>district de Lisbonne</a:t>
            </a:r>
            <a:r>
              <a:rPr lang="fr-FR" dirty="0"/>
              <a:t> dans la municipalité de </a:t>
            </a:r>
            <a:r>
              <a:rPr lang="fr-FR" dirty="0">
                <a:hlinkClick r:id="rId7" tooltip="Sintra"/>
              </a:rPr>
              <a:t>Sintra</a:t>
            </a:r>
            <a:r>
              <a:rPr lang="fr-FR" dirty="0"/>
              <a:t>, à 42 km à l'ouest de la capitale portugaise. Ses falaises s'élèvent à environ 140 mètres au-dessus de l'océan Atlantique.</a:t>
            </a:r>
          </a:p>
          <a:p>
            <a:r>
              <a:rPr lang="fr-FR" dirty="0"/>
              <a:t>Le poète </a:t>
            </a:r>
            <a:r>
              <a:rPr lang="fr-FR" dirty="0">
                <a:hlinkClick r:id="rId8" tooltip="Luis de Camões"/>
              </a:rPr>
              <a:t>Luis de </a:t>
            </a:r>
            <a:r>
              <a:rPr lang="fr-FR" dirty="0" err="1">
                <a:hlinkClick r:id="rId8" tooltip="Luis de Camões"/>
              </a:rPr>
              <a:t>Camões</a:t>
            </a:r>
            <a:r>
              <a:rPr lang="fr-FR" dirty="0"/>
              <a:t> (c. 1525-1580) décrivait le </a:t>
            </a:r>
            <a:r>
              <a:rPr lang="fr-FR" dirty="0">
                <a:hlinkClick r:id="rId9" tooltip="Cap (géographie)"/>
              </a:rPr>
              <a:t>cap</a:t>
            </a:r>
            <a:r>
              <a:rPr lang="fr-FR" dirty="0"/>
              <a:t> dans </a:t>
            </a:r>
            <a:r>
              <a:rPr lang="fr-FR" i="1" dirty="0">
                <a:hlinkClick r:id="rId10" tooltip="Les Lusiades"/>
              </a:rPr>
              <a:t>les Lusiades</a:t>
            </a:r>
            <a:r>
              <a:rPr lang="fr-FR" dirty="0"/>
              <a:t> comme « </a:t>
            </a:r>
            <a:r>
              <a:rPr lang="fr-FR" i="1" dirty="0"/>
              <a:t>l'endroit où la terre s'arrête et où la mer commence</a:t>
            </a:r>
            <a:r>
              <a:rPr lang="fr-FR" dirty="0"/>
              <a:t> ».</a:t>
            </a:r>
            <a:endParaRPr lang="fr-FR" dirty="0">
              <a:effectLst/>
            </a:endParaRPr>
          </a:p>
        </p:txBody>
      </p:sp>
      <p:pic>
        <p:nvPicPr>
          <p:cNvPr id="4" name="Image 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355976" y="0"/>
            <a:ext cx="4768877" cy="6858000"/>
          </a:xfrm>
          <a:prstGeom prst="rect">
            <a:avLst/>
          </a:prstGeom>
        </p:spPr>
      </p:pic>
    </p:spTree>
    <p:extLst>
      <p:ext uri="{BB962C8B-B14F-4D97-AF65-F5344CB8AC3E}">
        <p14:creationId xmlns:p14="http://schemas.microsoft.com/office/powerpoint/2010/main" val="314384642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2.bp.blogspot.com/-XrYsfa9m6FY/V_5c117EECI/AAAAAAAAxvI/0iSW9V1-rRoN6BIdIQOPZJ9beUTItvIVQCLcB/s1600/Cabo%2Bda%2BRoca%2B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9" y="0"/>
            <a:ext cx="9131291" cy="6883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5579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3.bp.blogspot.com/-unVpyqT7cpg/Vu0-z858mgI/AAAAAAAAq9E/ltwyhWUQwyotYBPq7RyGwxxqunS5Dqv1Q/s1600/Cabo%2Bda%2BRoca%2B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8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5996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175708" y="260648"/>
            <a:ext cx="8856984" cy="923330"/>
          </a:xfrm>
          <a:prstGeom prst="rect">
            <a:avLst/>
          </a:prstGeom>
        </p:spPr>
        <p:txBody>
          <a:bodyPr wrap="square">
            <a:spAutoFit/>
          </a:bodyPr>
          <a:lstStyle/>
          <a:p>
            <a:r>
              <a:rPr lang="fr-FR" dirty="0"/>
              <a:t>Le phare de </a:t>
            </a:r>
            <a:r>
              <a:rPr lang="fr-FR" dirty="0" err="1"/>
              <a:t>Cabo</a:t>
            </a:r>
            <a:r>
              <a:rPr lang="fr-FR" dirty="0"/>
              <a:t> da Roca, le premier phare de Portugal, a été érigé en 1772, mais sa forme finale date de 1842. La lumière de 1000 watt du phare qui mesure 150 mètres de hauteur est visible à 46 km. </a:t>
            </a:r>
          </a:p>
        </p:txBody>
      </p:sp>
    </p:spTree>
    <p:extLst>
      <p:ext uri="{BB962C8B-B14F-4D97-AF65-F5344CB8AC3E}">
        <p14:creationId xmlns:p14="http://schemas.microsoft.com/office/powerpoint/2010/main" val="31221225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262784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4889896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550541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532812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5361066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1024499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1"/>
          <p:cNvSpPr>
            <a:spLocks noChangeArrowheads="1"/>
          </p:cNvSpPr>
          <p:nvPr/>
        </p:nvSpPr>
        <p:spPr bwMode="auto">
          <a:xfrm>
            <a:off x="251520" y="543163"/>
            <a:ext cx="8856744" cy="1361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5373" rIns="0" bIns="125373"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b="0" i="0" u="none" strike="noStrike" cap="none" normalizeH="0" baseline="0" dirty="0" smtClean="0">
                <a:ln>
                  <a:noFill/>
                </a:ln>
                <a:solidFill>
                  <a:srgbClr val="282828"/>
                </a:solidFill>
                <a:effectLst/>
                <a:latin typeface="Roboto"/>
                <a:cs typeface="Arial" pitchFamily="34" charset="0"/>
              </a:rPr>
              <a:t>vous y trouverez un phare, un café et une boutique de cadeaux- c’est tout.</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b="0" i="0" u="none" strike="noStrike" cap="none" normalizeH="0" baseline="0" dirty="0" smtClean="0">
                <a:ln>
                  <a:noFill/>
                </a:ln>
                <a:solidFill>
                  <a:srgbClr val="282828"/>
                </a:solidFill>
                <a:effectLst/>
                <a:latin typeface="Roboto"/>
                <a:cs typeface="Arial" pitchFamily="34" charset="0"/>
              </a:rPr>
              <a:t> Vous comprendrez vite pourquoi ce paysage isolé et exposé aux vents très forts était considéré le bout du monde</a:t>
            </a:r>
            <a:r>
              <a:rPr kumimoji="0" lang="fr-FR" b="0" i="0" u="none" strike="noStrike" cap="none" normalizeH="0" dirty="0" smtClean="0">
                <a:ln>
                  <a:noFill/>
                </a:ln>
                <a:solidFill>
                  <a:srgbClr val="282828"/>
                </a:solidFill>
                <a:effectLst/>
                <a:latin typeface="Roboto"/>
                <a:cs typeface="Arial" pitchFamily="34" charset="0"/>
              </a:rPr>
              <a:t> </a:t>
            </a:r>
            <a:r>
              <a:rPr kumimoji="0" lang="fr-FR" b="0" i="0" u="none" strike="noStrike" cap="none" normalizeH="0" baseline="0" dirty="0" smtClean="0">
                <a:ln>
                  <a:noFill/>
                </a:ln>
                <a:solidFill>
                  <a:srgbClr val="282828"/>
                </a:solidFill>
                <a:effectLst/>
                <a:latin typeface="Roboto"/>
                <a:cs typeface="Arial" pitchFamily="34" charset="0"/>
              </a:rPr>
              <a:t>il y a quelques siècles.</a:t>
            </a:r>
            <a:endParaRPr kumimoji="0" lang="fr-FR"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9499448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21196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5976" y="0"/>
            <a:ext cx="4788024" cy="6858000"/>
          </a:xfrm>
          <a:prstGeom prst="rect">
            <a:avLst/>
          </a:prstGeom>
        </p:spPr>
      </p:pic>
      <p:sp>
        <p:nvSpPr>
          <p:cNvPr id="4" name="Rectangle 3"/>
          <p:cNvSpPr/>
          <p:nvPr/>
        </p:nvSpPr>
        <p:spPr>
          <a:xfrm>
            <a:off x="2987824" y="188640"/>
            <a:ext cx="2448272" cy="4247317"/>
          </a:xfrm>
          <a:prstGeom prst="rect">
            <a:avLst/>
          </a:prstGeom>
        </p:spPr>
        <p:txBody>
          <a:bodyPr wrap="square">
            <a:spAutoFit/>
          </a:bodyPr>
          <a:lstStyle/>
          <a:p>
            <a:r>
              <a:rPr lang="fr-FR" b="1" dirty="0"/>
              <a:t>Le rocher de </a:t>
            </a:r>
            <a:r>
              <a:rPr lang="fr-FR" b="1" dirty="0" err="1"/>
              <a:t>Cabo</a:t>
            </a:r>
            <a:r>
              <a:rPr lang="fr-FR" b="1" dirty="0"/>
              <a:t> da Roca est marqué par un monument en pierre avec une croix au-dessus. L’inscription que l’on peut lire sur le côté du monument est une citation appartenant au célèbre poète portugais Luis Camoes (1524-1580), qui décrivait la région comme « l’endroit où se termine la terre et commence la mer ». </a:t>
            </a:r>
          </a:p>
        </p:txBody>
      </p:sp>
    </p:spTree>
    <p:extLst>
      <p:ext uri="{BB962C8B-B14F-4D97-AF65-F5344CB8AC3E}">
        <p14:creationId xmlns:p14="http://schemas.microsoft.com/office/powerpoint/2010/main" val="280511705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825092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497292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spTree>
    <p:extLst>
      <p:ext uri="{BB962C8B-B14F-4D97-AF65-F5344CB8AC3E}">
        <p14:creationId xmlns:p14="http://schemas.microsoft.com/office/powerpoint/2010/main" val="5987056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4288" y="4869160"/>
            <a:ext cx="1298448" cy="1444752"/>
          </a:xfrm>
          <a:prstGeom prst="rect">
            <a:avLst/>
          </a:prstGeom>
        </p:spPr>
      </p:pic>
      <p:sp>
        <p:nvSpPr>
          <p:cNvPr id="3" name="Rectangle 2"/>
          <p:cNvSpPr/>
          <p:nvPr/>
        </p:nvSpPr>
        <p:spPr>
          <a:xfrm>
            <a:off x="323528" y="836712"/>
            <a:ext cx="4049185" cy="923330"/>
          </a:xfrm>
          <a:prstGeom prst="rect">
            <a:avLst/>
          </a:prstGeom>
          <a:noFill/>
        </p:spPr>
        <p:txBody>
          <a:bodyPr wrap="none" lIns="91440" tIns="45720" rIns="91440" bIns="45720">
            <a:spAutoFit/>
            <a:scene3d>
              <a:camera prst="orthographicFront"/>
              <a:lightRig rig="threePt" dir="t"/>
            </a:scene3d>
            <a:sp3d extrusionH="57150">
              <a:bevelT w="38100" h="38100"/>
            </a:sp3d>
          </a:bodyPr>
          <a:lstStyle/>
          <a:p>
            <a:pPr algn="ctr"/>
            <a:r>
              <a:rPr lang="fr-FR"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reflection blurRad="6350" stA="60000" endA="900" endPos="58000" dir="5400000" sy="-100000" algn="bl" rotWithShape="0"/>
                </a:effectLst>
              </a:rPr>
              <a:t>A Bientôt…!!!</a:t>
            </a:r>
            <a:endParaRPr lang="fr-FR"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reflection blurRad="6350" stA="60000" endA="900" endPos="58000" dir="5400000" sy="-100000" algn="bl" rotWithShape="0"/>
              </a:effectLst>
            </a:endParaRPr>
          </a:p>
        </p:txBody>
      </p:sp>
      <p:sp>
        <p:nvSpPr>
          <p:cNvPr id="4" name="ZoneTexte 3"/>
          <p:cNvSpPr txBox="1"/>
          <p:nvPr/>
        </p:nvSpPr>
        <p:spPr>
          <a:xfrm>
            <a:off x="611560" y="3284984"/>
            <a:ext cx="3672408"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319006801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TotalTime>
  <Words>419</Words>
  <Application>Microsoft Office PowerPoint</Application>
  <PresentationFormat>Affichage à l'écran (4:3)</PresentationFormat>
  <Paragraphs>30</Paragraphs>
  <Slides>39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39</vt:i4>
      </vt:variant>
    </vt:vector>
  </HeadingPairs>
  <TitlesOfParts>
    <vt:vector size="43" baseType="lpstr">
      <vt:lpstr>Arial</vt:lpstr>
      <vt:lpstr>Calibri</vt:lpstr>
      <vt:lpstr>Roboto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Admin</cp:lastModifiedBy>
  <cp:revision>23</cp:revision>
  <dcterms:created xsi:type="dcterms:W3CDTF">2016-05-25T04:48:30Z</dcterms:created>
  <dcterms:modified xsi:type="dcterms:W3CDTF">2026-02-14T17:56:43Z</dcterms:modified>
</cp:coreProperties>
</file>