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325" r:id="rId5"/>
    <p:sldId id="266" r:id="rId6"/>
    <p:sldId id="283" r:id="rId7"/>
    <p:sldId id="261" r:id="rId8"/>
    <p:sldId id="267" r:id="rId9"/>
    <p:sldId id="269" r:id="rId10"/>
    <p:sldId id="260" r:id="rId11"/>
    <p:sldId id="275" r:id="rId12"/>
    <p:sldId id="262" r:id="rId13"/>
    <p:sldId id="263" r:id="rId14"/>
    <p:sldId id="264" r:id="rId15"/>
    <p:sldId id="265" r:id="rId16"/>
    <p:sldId id="268" r:id="rId17"/>
    <p:sldId id="270" r:id="rId18"/>
    <p:sldId id="326" r:id="rId19"/>
    <p:sldId id="271" r:id="rId20"/>
    <p:sldId id="272" r:id="rId21"/>
    <p:sldId id="282" r:id="rId22"/>
    <p:sldId id="273" r:id="rId23"/>
    <p:sldId id="276" r:id="rId24"/>
    <p:sldId id="277" r:id="rId25"/>
    <p:sldId id="278" r:id="rId26"/>
    <p:sldId id="279" r:id="rId27"/>
    <p:sldId id="287" r:id="rId28"/>
    <p:sldId id="280" r:id="rId29"/>
    <p:sldId id="289" r:id="rId30"/>
    <p:sldId id="281" r:id="rId31"/>
    <p:sldId id="284" r:id="rId32"/>
    <p:sldId id="285" r:id="rId33"/>
    <p:sldId id="286" r:id="rId34"/>
    <p:sldId id="274" r:id="rId35"/>
    <p:sldId id="330"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uzdxqSRga7R0SUkjBrwUQ==" hashData="HMZ/Iazn7SjaLaA2x03iCP9wngi9vmm8p+yjpBZoSaruCKjZkMbEa5ytlVGu40f1krdpFD9yJ8YGmkgxuAJqJ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9120DE4-6ECB-49B3-B727-9698D4CA130E}"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325053375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120DE4-6ECB-49B3-B727-9698D4CA130E}"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265462142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9120DE4-6ECB-49B3-B727-9698D4CA130E}"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33748497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9120DE4-6ECB-49B3-B727-9698D4CA130E}"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33211691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9120DE4-6ECB-49B3-B727-9698D4CA130E}" type="datetimeFigureOut">
              <a:rPr lang="fr-FR" smtClean="0"/>
              <a:t>24/01/2026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38735338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9120DE4-6ECB-49B3-B727-9698D4CA130E}" type="datetimeFigureOut">
              <a:rPr lang="fr-FR" smtClean="0"/>
              <a:t>24/01/2026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36167755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9120DE4-6ECB-49B3-B727-9698D4CA130E}" type="datetimeFigureOut">
              <a:rPr lang="fr-FR" smtClean="0"/>
              <a:t>24/01/2026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245274017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120DE4-6ECB-49B3-B727-9698D4CA130E}"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18713336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120DE4-6ECB-49B3-B727-9698D4CA130E}"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339865455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120DE4-6ECB-49B3-B727-9698D4CA130E}"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253034159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120DE4-6ECB-49B3-B727-9698D4CA130E}"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5A5C94-7535-4A52-BF8D-968CBAA61085}" type="slidenum">
              <a:rPr lang="fr-FR" smtClean="0"/>
              <a:t>‹N°›</a:t>
            </a:fld>
            <a:endParaRPr lang="fr-FR"/>
          </a:p>
        </p:txBody>
      </p:sp>
    </p:spTree>
    <p:extLst>
      <p:ext uri="{BB962C8B-B14F-4D97-AF65-F5344CB8AC3E}">
        <p14:creationId xmlns:p14="http://schemas.microsoft.com/office/powerpoint/2010/main" val="409254051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120DE4-6ECB-49B3-B727-9698D4CA130E}" type="datetimeFigureOut">
              <a:rPr lang="fr-FR" smtClean="0"/>
              <a:t>24/01/2026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5A5C94-7535-4A52-BF8D-968CBAA61085}" type="slidenum">
              <a:rPr lang="fr-FR" smtClean="0"/>
              <a:t>‹N°›</a:t>
            </a:fld>
            <a:endParaRPr lang="fr-FR"/>
          </a:p>
        </p:txBody>
      </p:sp>
    </p:spTree>
    <p:extLst>
      <p:ext uri="{BB962C8B-B14F-4D97-AF65-F5344CB8AC3E}">
        <p14:creationId xmlns:p14="http://schemas.microsoft.com/office/powerpoint/2010/main" val="33919392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jp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Sous-r%C3%A9gions_du_Portugal" TargetMode="External"/><Relationship Id="rId13" Type="http://schemas.openxmlformats.org/officeDocument/2006/relationships/hyperlink" Target="https://fr.wikipedia.org/wiki/Recensement_de_la_population" TargetMode="External"/><Relationship Id="rId18" Type="http://schemas.openxmlformats.org/officeDocument/2006/relationships/image" Target="../media/image9.jpeg"/><Relationship Id="rId3" Type="http://schemas.openxmlformats.org/officeDocument/2006/relationships/image" Target="../media/image6.png"/><Relationship Id="rId7" Type="http://schemas.openxmlformats.org/officeDocument/2006/relationships/hyperlink" Target="https://fr.wikipedia.org/wiki/R%C3%A9gion_Centre_(Portugal)" TargetMode="External"/><Relationship Id="rId12" Type="http://schemas.openxmlformats.org/officeDocument/2006/relationships/hyperlink" Target="https://fr.wikipedia.org/wiki/District_de_Leiria" TargetMode="External"/><Relationship Id="rId17" Type="http://schemas.openxmlformats.org/officeDocument/2006/relationships/image" Target="../media/image8.jpeg"/><Relationship Id="rId2" Type="http://schemas.openxmlformats.org/officeDocument/2006/relationships/hyperlink" Target="https://upload.wikimedia.org/wikipedia/commons/a/a5/OBD.png" TargetMode="External"/><Relationship Id="rId16"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fr.wikipedia.org/wiki/R%C3%A9gions_du_Portugal" TargetMode="External"/><Relationship Id="rId11" Type="http://schemas.openxmlformats.org/officeDocument/2006/relationships/hyperlink" Target="https://fr.wikipedia.org/wiki/Districts_du_Portugal" TargetMode="External"/><Relationship Id="rId5" Type="http://schemas.openxmlformats.org/officeDocument/2006/relationships/hyperlink" Target="https://fr.wikipedia.org/wiki/Portugal" TargetMode="External"/><Relationship Id="rId15" Type="http://schemas.openxmlformats.org/officeDocument/2006/relationships/hyperlink" Target="https://fr.wikipedia.org/wiki/Densit%C3%A9_de_population" TargetMode="External"/><Relationship Id="rId10" Type="http://schemas.openxmlformats.org/officeDocument/2006/relationships/hyperlink" Target="https://fr.wikipedia.org/wiki/Estremadura_(Portugal)" TargetMode="External"/><Relationship Id="rId4" Type="http://schemas.openxmlformats.org/officeDocument/2006/relationships/hyperlink" Target="https://fr.wikipedia.org/wiki/Liste_des_pays_du_monde" TargetMode="External"/><Relationship Id="rId9" Type="http://schemas.openxmlformats.org/officeDocument/2006/relationships/hyperlink" Target="https://fr.wikipedia.org/wiki/Ouest_(sous-r%C3%A9gion)" TargetMode="External"/><Relationship Id="rId14" Type="http://schemas.openxmlformats.org/officeDocument/2006/relationships/hyperlink" Target="https://fr.wikipedia.org/wiki/2001"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8024" y="0"/>
            <a:ext cx="4355976"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94" y="889"/>
            <a:ext cx="4702122" cy="6858000"/>
          </a:xfrm>
          <a:prstGeom prst="rect">
            <a:avLst/>
          </a:prstGeom>
        </p:spPr>
      </p:pic>
      <p:pic>
        <p:nvPicPr>
          <p:cNvPr id="4" name="Image 3"/>
          <p:cNvPicPr>
            <a:picLocks noChangeAspect="1"/>
          </p:cNvPicPr>
          <p:nvPr/>
        </p:nvPicPr>
        <p:blipFill>
          <a:blip r:embed="rId5">
            <a:biLevel thresh="75000"/>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tretch>
            <a:fillRect/>
          </a:stretch>
        </p:blipFill>
        <p:spPr>
          <a:xfrm>
            <a:off x="2627784" y="27711"/>
            <a:ext cx="3237257" cy="3237257"/>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60032" y="2348880"/>
            <a:ext cx="1582420" cy="1012749"/>
          </a:xfrm>
          <a:prstGeom prst="rect">
            <a:avLst/>
          </a:prstGeom>
        </p:spPr>
      </p:pic>
      <p:pic>
        <p:nvPicPr>
          <p:cNvPr id="7" name="Imag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04048" y="5445224"/>
            <a:ext cx="1037520" cy="1154424"/>
          </a:xfrm>
          <a:prstGeom prst="rect">
            <a:avLst/>
          </a:prstGeom>
        </p:spPr>
      </p:pic>
    </p:spTree>
    <p:extLst>
      <p:ext uri="{BB962C8B-B14F-4D97-AF65-F5344CB8AC3E}">
        <p14:creationId xmlns:p14="http://schemas.microsoft.com/office/powerpoint/2010/main" val="3596234629"/>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11.Carlos.Ramos.Sempre.Que.Lisboa.Canta.Sempre.Que.Lisboa.Canta-TDG.wav"/>
          </p:stSnd>
        </p:sndAc>
      </p:transition>
    </mc:Choice>
    <mc:Fallback xmlns="">
      <p:transition spd="slow">
        <p:sndAc>
          <p:stSnd>
            <p:snd r:embed="rId9" name="11.Carlos.Ramos.Sempre.Que.Lisboa.Canta.Sempre.Que.Lisboa.Canta-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773" y="2564904"/>
            <a:ext cx="2533003" cy="2862322"/>
          </a:xfrm>
          <a:prstGeom prst="rect">
            <a:avLst/>
          </a:prstGeom>
        </p:spPr>
        <p:txBody>
          <a:bodyPr wrap="square">
            <a:spAutoFit/>
          </a:bodyPr>
          <a:lstStyle/>
          <a:p>
            <a:r>
              <a:rPr lang="fr-FR" dirty="0" err="1"/>
              <a:t>Óbidos</a:t>
            </a:r>
            <a:r>
              <a:rPr lang="fr-FR" dirty="0"/>
              <a:t> est une ville portugaise dans le sous-région Ouest, l'un des hauts lieu du tourisme en raison de l'excellent état de conservation de ses remparts. La ville n'a en effet pas évolué depuis le début des Temps Modernes.</a:t>
            </a:r>
          </a:p>
        </p:txBody>
      </p:sp>
      <p:pic>
        <p:nvPicPr>
          <p:cNvPr id="1026" name="Picture 2" descr="Fichier:OBD.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565" y="692696"/>
            <a:ext cx="1872208" cy="165618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50117" y="57789"/>
            <a:ext cx="845103" cy="369332"/>
          </a:xfrm>
          <a:prstGeom prst="rect">
            <a:avLst/>
          </a:prstGeom>
        </p:spPr>
        <p:txBody>
          <a:bodyPr wrap="none">
            <a:spAutoFit/>
          </a:bodyPr>
          <a:lstStyle/>
          <a:p>
            <a:r>
              <a:rPr lang="fr-FR" dirty="0" err="1"/>
              <a:t>Ò</a:t>
            </a:r>
            <a:r>
              <a:rPr lang="fr-FR" dirty="0" err="1" smtClean="0"/>
              <a:t>bidos</a:t>
            </a:r>
            <a:endParaRPr lang="fr-FR" dirty="0"/>
          </a:p>
        </p:txBody>
      </p:sp>
      <p:graphicFrame>
        <p:nvGraphicFramePr>
          <p:cNvPr id="5" name="Tableau 4"/>
          <p:cNvGraphicFramePr>
            <a:graphicFrameLocks noGrp="1"/>
          </p:cNvGraphicFramePr>
          <p:nvPr>
            <p:extLst>
              <p:ext uri="{D42A27DB-BD31-4B8C-83A1-F6EECF244321}">
                <p14:modId xmlns:p14="http://schemas.microsoft.com/office/powerpoint/2010/main" val="2369639720"/>
              </p:ext>
            </p:extLst>
          </p:nvPr>
        </p:nvGraphicFramePr>
        <p:xfrm>
          <a:off x="2555777" y="510215"/>
          <a:ext cx="3429896" cy="6159144"/>
        </p:xfrm>
        <a:graphic>
          <a:graphicData uri="http://schemas.openxmlformats.org/drawingml/2006/table">
            <a:tbl>
              <a:tblPr/>
              <a:tblGrid>
                <a:gridCol w="1714948">
                  <a:extLst>
                    <a:ext uri="{9D8B030D-6E8A-4147-A177-3AD203B41FA5}">
                      <a16:colId xmlns:a16="http://schemas.microsoft.com/office/drawing/2014/main" val="20000"/>
                    </a:ext>
                  </a:extLst>
                </a:gridCol>
                <a:gridCol w="1714948">
                  <a:extLst>
                    <a:ext uri="{9D8B030D-6E8A-4147-A177-3AD203B41FA5}">
                      <a16:colId xmlns:a16="http://schemas.microsoft.com/office/drawing/2014/main" val="20001"/>
                    </a:ext>
                  </a:extLst>
                </a:gridCol>
              </a:tblGrid>
              <a:tr h="603345">
                <a:tc>
                  <a:txBody>
                    <a:bodyPr/>
                    <a:lstStyle/>
                    <a:p>
                      <a:pPr marR="0">
                        <a:spcBef>
                          <a:spcPts val="0"/>
                        </a:spcBef>
                      </a:pPr>
                      <a:r>
                        <a:rPr lang="fr-FR" dirty="0">
                          <a:solidFill>
                            <a:srgbClr val="000000"/>
                          </a:solidFill>
                          <a:effectLst/>
                          <a:hlinkClick r:id="rId4" tooltip="Liste des pays du monde"/>
                        </a:rPr>
                        <a:t>Pays</a:t>
                      </a:r>
                      <a:endParaRPr lang="fr-FR" dirty="0">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rPr>
                        <a:t> </a:t>
                      </a:r>
                      <a:r>
                        <a:rPr lang="fr-FR">
                          <a:solidFill>
                            <a:srgbClr val="000000"/>
                          </a:solidFill>
                          <a:effectLst/>
                          <a:hlinkClick r:id="rId5" tooltip="Portugal"/>
                        </a:rPr>
                        <a:t>Portugal</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0"/>
                  </a:ext>
                </a:extLst>
              </a:tr>
              <a:tr h="603345">
                <a:tc>
                  <a:txBody>
                    <a:bodyPr/>
                    <a:lstStyle/>
                    <a:p>
                      <a:pPr marR="0">
                        <a:spcBef>
                          <a:spcPts val="0"/>
                        </a:spcBef>
                      </a:pPr>
                      <a:r>
                        <a:rPr lang="fr-FR">
                          <a:solidFill>
                            <a:srgbClr val="000000"/>
                          </a:solidFill>
                          <a:effectLst/>
                          <a:hlinkClick r:id="rId6" tooltip="Régions du Portugal"/>
                        </a:rPr>
                        <a:t>Région</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hlinkClick r:id="rId7" tooltip="Région Centre (Portugal)"/>
                        </a:rPr>
                        <a:t>Centre</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1"/>
                  </a:ext>
                </a:extLst>
              </a:tr>
              <a:tr h="603345">
                <a:tc>
                  <a:txBody>
                    <a:bodyPr/>
                    <a:lstStyle/>
                    <a:p>
                      <a:pPr marR="0">
                        <a:spcBef>
                          <a:spcPts val="0"/>
                        </a:spcBef>
                      </a:pPr>
                      <a:r>
                        <a:rPr lang="fr-FR">
                          <a:solidFill>
                            <a:srgbClr val="000000"/>
                          </a:solidFill>
                          <a:effectLst/>
                          <a:hlinkClick r:id="rId8" tooltip="Sous-régions du Portugal"/>
                        </a:rPr>
                        <a:t>Sous-région</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hlinkClick r:id="rId9" tooltip="Ouest (sous-région)"/>
                        </a:rPr>
                        <a:t>Ouest</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2"/>
                  </a:ext>
                </a:extLst>
              </a:tr>
              <a:tr h="1055853">
                <a:tc>
                  <a:txBody>
                    <a:bodyPr/>
                    <a:lstStyle/>
                    <a:p>
                      <a:pPr marR="0">
                        <a:spcBef>
                          <a:spcPts val="0"/>
                        </a:spcBef>
                      </a:pPr>
                      <a:r>
                        <a:rPr lang="fr-FR">
                          <a:solidFill>
                            <a:srgbClr val="000000"/>
                          </a:solidFill>
                          <a:effectLst/>
                        </a:rPr>
                        <a:t>Ancienne province</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hlinkClick r:id="rId10" tooltip="Estremadura (Portugal)"/>
                        </a:rPr>
                        <a:t>Estremadura</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3"/>
                  </a:ext>
                </a:extLst>
              </a:tr>
              <a:tr h="1055853">
                <a:tc>
                  <a:txBody>
                    <a:bodyPr/>
                    <a:lstStyle/>
                    <a:p>
                      <a:pPr marR="0">
                        <a:spcBef>
                          <a:spcPts val="0"/>
                        </a:spcBef>
                      </a:pPr>
                      <a:r>
                        <a:rPr lang="fr-FR">
                          <a:solidFill>
                            <a:srgbClr val="000000"/>
                          </a:solidFill>
                          <a:effectLst/>
                          <a:hlinkClick r:id="rId11" tooltip="Districts du Portugal"/>
                        </a:rPr>
                        <a:t>District</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hlinkClick r:id="rId12" tooltip="District de Leiria"/>
                        </a:rPr>
                        <a:t>District de Leiria</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4"/>
                  </a:ext>
                </a:extLst>
              </a:tr>
              <a:tr h="578205">
                <a:tc gridSpan="2">
                  <a:txBody>
                    <a:bodyPr/>
                    <a:lstStyle/>
                    <a:p>
                      <a:pPr marR="0" algn="ctr">
                        <a:spcBef>
                          <a:spcPts val="0"/>
                        </a:spcBef>
                      </a:pPr>
                      <a:r>
                        <a:rPr lang="fr-FR">
                          <a:solidFill>
                            <a:srgbClr val="000000"/>
                          </a:solidFill>
                          <a:effectLst/>
                        </a:rPr>
                        <a:t>Démographie</a:t>
                      </a:r>
                    </a:p>
                  </a:txBody>
                  <a:tcPr marL="38100" marR="38100" marT="38100" marB="38100"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10005"/>
                  </a:ext>
                </a:extLst>
              </a:tr>
              <a:tr h="1055853">
                <a:tc>
                  <a:txBody>
                    <a:bodyPr/>
                    <a:lstStyle/>
                    <a:p>
                      <a:pPr marR="0">
                        <a:spcBef>
                          <a:spcPts val="0"/>
                        </a:spcBef>
                      </a:pPr>
                      <a:r>
                        <a:rPr lang="fr-FR">
                          <a:solidFill>
                            <a:srgbClr val="000000"/>
                          </a:solidFill>
                          <a:effectLst/>
                          <a:hlinkClick r:id="rId13" tooltip="Recensement de la population"/>
                        </a:rPr>
                        <a:t>Population</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rPr>
                        <a:t>10 875 hab. (</a:t>
                      </a:r>
                      <a:r>
                        <a:rPr lang="fr-FR">
                          <a:solidFill>
                            <a:srgbClr val="000000"/>
                          </a:solidFill>
                          <a:effectLst/>
                          <a:hlinkClick r:id="rId14" tooltip="2001"/>
                        </a:rPr>
                        <a:t>2001</a:t>
                      </a:r>
                      <a:r>
                        <a:rPr lang="fr-FR">
                          <a:solidFill>
                            <a:srgbClr val="000000"/>
                          </a:solidFill>
                          <a:effectLst/>
                        </a:rPr>
                        <a:t>)</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6"/>
                  </a:ext>
                </a:extLst>
              </a:tr>
              <a:tr h="603345">
                <a:tc>
                  <a:txBody>
                    <a:bodyPr/>
                    <a:lstStyle/>
                    <a:p>
                      <a:pPr marR="0" fontAlgn="b">
                        <a:spcBef>
                          <a:spcPts val="0"/>
                        </a:spcBef>
                      </a:pPr>
                      <a:r>
                        <a:rPr lang="fr-FR">
                          <a:solidFill>
                            <a:srgbClr val="000000"/>
                          </a:solidFill>
                          <a:effectLst/>
                          <a:hlinkClick r:id="rId15" tooltip="Densité de population"/>
                        </a:rPr>
                        <a:t>Densité</a:t>
                      </a:r>
                      <a:endParaRPr lang="fr-FR">
                        <a:solidFill>
                          <a:srgbClr val="000000"/>
                        </a:solidFill>
                        <a:effectLst/>
                      </a:endParaRPr>
                    </a:p>
                  </a:txBody>
                  <a:tcPr anchor="b">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dirty="0">
                          <a:solidFill>
                            <a:srgbClr val="000000"/>
                          </a:solidFill>
                          <a:effectLst/>
                        </a:rPr>
                        <a:t>76 hab./km</a:t>
                      </a:r>
                      <a:r>
                        <a:rPr lang="fr-FR" baseline="30000" dirty="0">
                          <a:solidFill>
                            <a:srgbClr val="000000"/>
                          </a:solidFill>
                          <a:effectLst/>
                        </a:rPr>
                        <a:t>2</a:t>
                      </a:r>
                      <a:endParaRPr lang="fr-FR" dirty="0">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7"/>
                  </a:ext>
                </a:extLst>
              </a:tr>
            </a:tbl>
          </a:graphicData>
        </a:graphic>
      </p:graphicFrame>
      <p:pic>
        <p:nvPicPr>
          <p:cNvPr id="1028" name="Picture 4" descr="Drapeau du Portuga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508104" y="711584"/>
            <a:ext cx="392064" cy="25484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Résultat de recherche d'images pour &quot;obidos&quot;"/>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084168" y="3429000"/>
            <a:ext cx="3059832"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fficher l'image d'origine"/>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084168" y="1"/>
            <a:ext cx="3059832" cy="3356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07644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255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126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3.bp.blogspot.com/-zhCI9dxcMWM/VbyHWBsFxyI/AAAAAAAAihs/jtU8r4qJUTU/s1600/%25C3%2593bidos%2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0" y="0"/>
            <a:ext cx="91431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66927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611560" y="404664"/>
            <a:ext cx="8352928" cy="1477328"/>
          </a:xfrm>
          <a:prstGeom prst="rect">
            <a:avLst/>
          </a:prstGeom>
        </p:spPr>
        <p:txBody>
          <a:bodyPr wrap="square">
            <a:spAutoFit/>
          </a:bodyPr>
          <a:lstStyle/>
          <a:p>
            <a:r>
              <a:rPr lang="fr-FR" dirty="0" err="1">
                <a:solidFill>
                  <a:srgbClr val="222222"/>
                </a:solidFill>
                <a:latin typeface="Nunito Sans"/>
              </a:rPr>
              <a:t>Obidos</a:t>
            </a:r>
            <a:r>
              <a:rPr lang="fr-FR" dirty="0">
                <a:solidFill>
                  <a:srgbClr val="222222"/>
                </a:solidFill>
                <a:latin typeface="Nunito Sans"/>
              </a:rPr>
              <a:t> est </a:t>
            </a:r>
            <a:r>
              <a:rPr lang="fr-FR" dirty="0" smtClean="0">
                <a:solidFill>
                  <a:srgbClr val="222222"/>
                </a:solidFill>
                <a:latin typeface="Nunito Sans"/>
              </a:rPr>
              <a:t>une </a:t>
            </a:r>
            <a:r>
              <a:rPr lang="fr-FR" dirty="0">
                <a:solidFill>
                  <a:srgbClr val="222222"/>
                </a:solidFill>
                <a:latin typeface="Nunito Sans"/>
              </a:rPr>
              <a:t>étape immanquable si vous êtes en </a:t>
            </a:r>
            <a:r>
              <a:rPr lang="fr-FR" dirty="0" err="1">
                <a:solidFill>
                  <a:srgbClr val="222222"/>
                </a:solidFill>
                <a:latin typeface="Nunito Sans"/>
              </a:rPr>
              <a:t>roadtrip</a:t>
            </a:r>
            <a:r>
              <a:rPr lang="fr-FR" dirty="0">
                <a:solidFill>
                  <a:srgbClr val="222222"/>
                </a:solidFill>
                <a:latin typeface="Nunito Sans"/>
              </a:rPr>
              <a:t> dans la région ! </a:t>
            </a:r>
            <a:endParaRPr lang="fr-FR" dirty="0" smtClean="0">
              <a:solidFill>
                <a:srgbClr val="222222"/>
              </a:solidFill>
              <a:latin typeface="Nunito Sans"/>
            </a:endParaRPr>
          </a:p>
          <a:p>
            <a:r>
              <a:rPr lang="fr-FR" dirty="0"/>
              <a:t>Cette magnifique ville fortifiée impressionne dès que l’on rentre à l’intérieur de ses murs, avec ses maisonnettes blanches, ses nombreux bougainvilliers et autres plantes grimpantes, et tout au fond son joli château </a:t>
            </a:r>
            <a:r>
              <a:rPr lang="fr-FR" dirty="0" smtClean="0"/>
              <a:t>maure.</a:t>
            </a:r>
          </a:p>
          <a:p>
            <a:r>
              <a:rPr lang="fr-FR" dirty="0" smtClean="0"/>
              <a:t>« Malgré le temps maussade, la visite vaut le détour.! »</a:t>
            </a:r>
            <a:endParaRPr lang="fr-FR" dirty="0"/>
          </a:p>
        </p:txBody>
      </p:sp>
    </p:spTree>
    <p:extLst>
      <p:ext uri="{BB962C8B-B14F-4D97-AF65-F5344CB8AC3E}">
        <p14:creationId xmlns:p14="http://schemas.microsoft.com/office/powerpoint/2010/main" val="371335631"/>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9995227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15793399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713472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288948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84"/>
          <a:stretch/>
        </p:blipFill>
        <p:spPr>
          <a:xfrm>
            <a:off x="20409" y="0"/>
            <a:ext cx="4718765" cy="31242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01" y="3726149"/>
            <a:ext cx="4752975" cy="3152775"/>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8024" y="-3825"/>
            <a:ext cx="4355976" cy="6858000"/>
          </a:xfrm>
          <a:prstGeom prst="rect">
            <a:avLst/>
          </a:prstGeom>
        </p:spPr>
      </p:pic>
    </p:spTree>
    <p:extLst>
      <p:ext uri="{BB962C8B-B14F-4D97-AF65-F5344CB8AC3E}">
        <p14:creationId xmlns:p14="http://schemas.microsoft.com/office/powerpoint/2010/main" val="3064355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707173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7591860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8480564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6098684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646"/>
            <a:ext cx="9144000" cy="6833354"/>
          </a:xfrm>
          <a:prstGeom prst="rect">
            <a:avLst/>
          </a:prstGeom>
        </p:spPr>
      </p:pic>
    </p:spTree>
    <p:extLst>
      <p:ext uri="{BB962C8B-B14F-4D97-AF65-F5344CB8AC3E}">
        <p14:creationId xmlns:p14="http://schemas.microsoft.com/office/powerpoint/2010/main" val="4215724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9055975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671026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2.bp.blogspot.com/-gGbsbj6qxVw/VbyH94MN5GI/AAAAAAAAiiM/PK5bNmkI2ek/s1600/%25C3%2593bidos%2B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8524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11604"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8236" y="0"/>
            <a:ext cx="4484077" cy="6858000"/>
          </a:xfrm>
          <a:prstGeom prst="rect">
            <a:avLst/>
          </a:prstGeom>
        </p:spPr>
      </p:pic>
    </p:spTree>
    <p:extLst>
      <p:ext uri="{BB962C8B-B14F-4D97-AF65-F5344CB8AC3E}">
        <p14:creationId xmlns:p14="http://schemas.microsoft.com/office/powerpoint/2010/main" val="17984648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3852304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3715049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27984" cy="6858000"/>
          </a:xfrm>
          <a:prstGeom prst="rect">
            <a:avLst/>
          </a:prstGeom>
        </p:spPr>
      </p:pic>
    </p:spTree>
    <p:extLst>
      <p:ext uri="{BB962C8B-B14F-4D97-AF65-F5344CB8AC3E}">
        <p14:creationId xmlns:p14="http://schemas.microsoft.com/office/powerpoint/2010/main" val="282931799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050627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90965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12117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356873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Tree>
    <p:extLst>
      <p:ext uri="{BB962C8B-B14F-4D97-AF65-F5344CB8AC3E}">
        <p14:creationId xmlns:p14="http://schemas.microsoft.com/office/powerpoint/2010/main" val="10650625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389995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7999"/>
          </a:xfrm>
          <a:prstGeom prst="rect">
            <a:avLst/>
          </a:prstGeom>
        </p:spPr>
      </p:pic>
    </p:spTree>
    <p:extLst>
      <p:ext uri="{BB962C8B-B14F-4D97-AF65-F5344CB8AC3E}">
        <p14:creationId xmlns:p14="http://schemas.microsoft.com/office/powerpoint/2010/main" val="4087242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387865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9411401"/>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14.Max.A.Rosinha.Dos.Limoes.A.Rosinha.Dos.Limoes-TDG.wav"/>
          </p:stSnd>
        </p:sndAc>
      </p:transition>
    </mc:Choice>
    <mc:Fallback xmlns="">
      <p:transition spd="slow" advTm="5000">
        <p:sndAc>
          <p:stSnd>
            <p:snd r:embed="rId4" name="14.Max.A.Rosinha.Dos.Limoes.A.Rosinha.Dos.Limoes-TDG.wav"/>
          </p:stSnd>
        </p:sndAc>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310969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82171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13094"/>
            <a:ext cx="51435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5143500" cy="6858000"/>
          </a:xfrm>
          <a:prstGeom prst="rect">
            <a:avLst/>
          </a:prstGeom>
        </p:spPr>
      </p:pic>
    </p:spTree>
    <p:extLst>
      <p:ext uri="{BB962C8B-B14F-4D97-AF65-F5344CB8AC3E}">
        <p14:creationId xmlns:p14="http://schemas.microsoft.com/office/powerpoint/2010/main" val="28867039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6296" y="4869160"/>
            <a:ext cx="1298448" cy="1444752"/>
          </a:xfrm>
          <a:prstGeom prst="rect">
            <a:avLst/>
          </a:prstGeom>
        </p:spPr>
      </p:pic>
      <p:sp>
        <p:nvSpPr>
          <p:cNvPr id="3" name="Rectangle 2"/>
          <p:cNvSpPr/>
          <p:nvPr/>
        </p:nvSpPr>
        <p:spPr>
          <a:xfrm>
            <a:off x="678890" y="764704"/>
            <a:ext cx="4132543"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Bientôt…!!!</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ZoneTexte 3"/>
          <p:cNvSpPr txBox="1"/>
          <p:nvPr/>
        </p:nvSpPr>
        <p:spPr>
          <a:xfrm>
            <a:off x="678890" y="3284984"/>
            <a:ext cx="5045238"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25474026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765</TotalTime>
  <Words>149</Words>
  <Application>Microsoft Office PowerPoint</Application>
  <PresentationFormat>Affichage à l'écran (4:3)</PresentationFormat>
  <Paragraphs>22</Paragraphs>
  <Slides>35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35</vt:i4>
      </vt:variant>
    </vt:vector>
  </HeadingPairs>
  <TitlesOfParts>
    <vt:vector size="39" baseType="lpstr">
      <vt:lpstr>Arial</vt:lpstr>
      <vt:lpstr>Calibri</vt:lpstr>
      <vt:lpstr>Nunito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Admin</cp:lastModifiedBy>
  <cp:revision>23</cp:revision>
  <dcterms:created xsi:type="dcterms:W3CDTF">2016-07-09T15:58:09Z</dcterms:created>
  <dcterms:modified xsi:type="dcterms:W3CDTF">2026-01-24T12:12:24Z</dcterms:modified>
</cp:coreProperties>
</file>