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4" r:id="rId2"/>
    <p:sldId id="257" r:id="rId3"/>
    <p:sldId id="259" r:id="rId4"/>
    <p:sldId id="258" r:id="rId5"/>
    <p:sldId id="260" r:id="rId6"/>
    <p:sldId id="277" r:id="rId7"/>
    <p:sldId id="262" r:id="rId8"/>
    <p:sldId id="280" r:id="rId9"/>
    <p:sldId id="274" r:id="rId10"/>
    <p:sldId id="271" r:id="rId11"/>
    <p:sldId id="265" r:id="rId12"/>
    <p:sldId id="266" r:id="rId13"/>
    <p:sldId id="267" r:id="rId14"/>
    <p:sldId id="278" r:id="rId15"/>
    <p:sldId id="268" r:id="rId16"/>
    <p:sldId id="281" r:id="rId17"/>
    <p:sldId id="272" r:id="rId18"/>
    <p:sldId id="275" r:id="rId19"/>
    <p:sldId id="276" r:id="rId20"/>
    <p:sldId id="264" r:id="rId21"/>
    <p:sldId id="279" r:id="rId22"/>
    <p:sldId id="305" r:id="rId23"/>
    <p:sldId id="301" r:id="rId24"/>
    <p:sldId id="300" r:id="rId25"/>
    <p:sldId id="282" r:id="rId26"/>
    <p:sldId id="286" r:id="rId27"/>
    <p:sldId id="313" r:id="rId28"/>
    <p:sldId id="292" r:id="rId29"/>
    <p:sldId id="290" r:id="rId30"/>
    <p:sldId id="289" r:id="rId31"/>
    <p:sldId id="287" r:id="rId32"/>
    <p:sldId id="304" r:id="rId33"/>
    <p:sldId id="307" r:id="rId34"/>
    <p:sldId id="297" r:id="rId35"/>
    <p:sldId id="306" r:id="rId36"/>
    <p:sldId id="293" r:id="rId37"/>
    <p:sldId id="310" r:id="rId38"/>
    <p:sldId id="299" r:id="rId39"/>
    <p:sldId id="314" r:id="rId40"/>
    <p:sldId id="315" r:id="rId41"/>
    <p:sldId id="294" r:id="rId42"/>
    <p:sldId id="295" r:id="rId43"/>
    <p:sldId id="309" r:id="rId44"/>
    <p:sldId id="296" r:id="rId45"/>
    <p:sldId id="303" r:id="rId46"/>
    <p:sldId id="302" r:id="rId47"/>
    <p:sldId id="319" r:id="rId48"/>
    <p:sldId id="311" r:id="rId49"/>
    <p:sldId id="316" r:id="rId50"/>
    <p:sldId id="318" r:id="rId51"/>
    <p:sldId id="333" r:id="rId52"/>
    <p:sldId id="320" r:id="rId53"/>
    <p:sldId id="322" r:id="rId54"/>
    <p:sldId id="321" r:id="rId55"/>
    <p:sldId id="324" r:id="rId56"/>
    <p:sldId id="325" r:id="rId57"/>
    <p:sldId id="323" r:id="rId58"/>
    <p:sldId id="326" r:id="rId59"/>
    <p:sldId id="327" r:id="rId60"/>
    <p:sldId id="328" r:id="rId61"/>
    <p:sldId id="329" r:id="rId62"/>
    <p:sldId id="330" r:id="rId63"/>
    <p:sldId id="332" r:id="rId64"/>
    <p:sldId id="336" r:id="rId65"/>
    <p:sldId id="331" r:id="rId66"/>
    <p:sldId id="335" r:id="rId67"/>
    <p:sldId id="338" r:id="rId68"/>
    <p:sldId id="337" r:id="rId6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2" autoAdjust="0"/>
    <p:restoredTop sz="94660"/>
  </p:normalViewPr>
  <p:slideViewPr>
    <p:cSldViewPr snapToGrid="0">
      <p:cViewPr varScale="1">
        <p:scale>
          <a:sx n="82" d="100"/>
          <a:sy n="82" d="100"/>
        </p:scale>
        <p:origin x="17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57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41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15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335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99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66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15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91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776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28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5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736E9-582B-42DB-BDBA-16541C9250E4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913EA-F99B-479F-8349-8B9D807360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6214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jpeg"/><Relationship Id="rId18" Type="http://schemas.openxmlformats.org/officeDocument/2006/relationships/hyperlink" Target="mailto:?subject=L'%C3%A9glise%20%C3%A0%20pans%20de%20bois%20Saint-Julien%20et%20Saint-Blaise%20de%20Longsols%20(d%C3%A9partement%20de%20l'Aube)&amp;body=Voici%20un%20article%20int%C3%A9ressant%20que%20j'ai%20trouv%C3%A9%20sur%20https://christaldesaintmarc.com:%20https://christaldesaintmarc.com/l-eglise-a-pans-de-bois-saint-julien-et-saint-blaise-de-longsols-depar-a125617936" TargetMode="External"/><Relationship Id="rId26" Type="http://schemas.openxmlformats.org/officeDocument/2006/relationships/image" Target="../media/image51.png"/><Relationship Id="rId3" Type="http://schemas.openxmlformats.org/officeDocument/2006/relationships/image" Target="../media/image32.jpeg"/><Relationship Id="rId21" Type="http://schemas.openxmlformats.org/officeDocument/2006/relationships/hyperlink" Target="https://christaldesaintmarc.com/2026/01/l-assemblee-generale-des-amis-du-musee-du-pays-chatillonnais-s-est-tenue-le-24-janvier-2026.html" TargetMode="External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17" Type="http://schemas.openxmlformats.org/officeDocument/2006/relationships/image" Target="../media/image46.jpeg"/><Relationship Id="rId25" Type="http://schemas.openxmlformats.org/officeDocument/2006/relationships/hyperlink" Target="https://christaldesaintmarc.com/2026/01/le-musee-du-dimanche-portraits-de-femmes.html" TargetMode="External"/><Relationship Id="rId2" Type="http://schemas.openxmlformats.org/officeDocument/2006/relationships/image" Target="../media/image31.jpg"/><Relationship Id="rId16" Type="http://schemas.openxmlformats.org/officeDocument/2006/relationships/image" Target="../media/image45.jpeg"/><Relationship Id="rId20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24" Type="http://schemas.openxmlformats.org/officeDocument/2006/relationships/image" Target="../media/image50.jpeg"/><Relationship Id="rId5" Type="http://schemas.openxmlformats.org/officeDocument/2006/relationships/image" Target="../media/image34.jpeg"/><Relationship Id="rId15" Type="http://schemas.openxmlformats.org/officeDocument/2006/relationships/image" Target="../media/image44.jpeg"/><Relationship Id="rId23" Type="http://schemas.openxmlformats.org/officeDocument/2006/relationships/hyperlink" Target="https://christaldesaintmarc.com/2026/01/les-voeux-de-la-communaute-de-communes-aux-habitants-du-chatillonnais.html" TargetMode="External"/><Relationship Id="rId28" Type="http://schemas.openxmlformats.org/officeDocument/2006/relationships/image" Target="../media/image52.jpeg"/><Relationship Id="rId10" Type="http://schemas.openxmlformats.org/officeDocument/2006/relationships/image" Target="../media/image39.jpeg"/><Relationship Id="rId19" Type="http://schemas.openxmlformats.org/officeDocument/2006/relationships/image" Target="../media/image47.png"/><Relationship Id="rId4" Type="http://schemas.openxmlformats.org/officeDocument/2006/relationships/image" Target="../media/image33.jpeg"/><Relationship Id="rId9" Type="http://schemas.openxmlformats.org/officeDocument/2006/relationships/image" Target="../media/image38.jpeg"/><Relationship Id="rId14" Type="http://schemas.openxmlformats.org/officeDocument/2006/relationships/image" Target="../media/image43.jpeg"/><Relationship Id="rId22" Type="http://schemas.openxmlformats.org/officeDocument/2006/relationships/image" Target="../media/image49.png"/><Relationship Id="rId27" Type="http://schemas.openxmlformats.org/officeDocument/2006/relationships/hyperlink" Target="https://christaldesaintmarc.com/2026/01/victorine-de-chastenay-les-coulisses-des-sciences-une-conference-d-isabelle-lemonon-pour-l-acc.html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8321" y="200689"/>
            <a:ext cx="69156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Fugaz One" pitchFamily="2" charset="0"/>
              </a:rPr>
              <a:t>La mairie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Fugaz One" pitchFamily="2" charset="0"/>
              </a:rPr>
              <a:t>du village de </a:t>
            </a:r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Fugaz One" pitchFamily="2" charset="0"/>
              </a:rPr>
              <a:t>L</a:t>
            </a:r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Fugaz One" pitchFamily="2" charset="0"/>
              </a:rPr>
              <a:t>e</a:t>
            </a:r>
            <a:r>
              <a:rPr lang="fr-FR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Fugaz One" pitchFamily="2" charset="0"/>
              </a:rPr>
              <a:t>ntilles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Fugaz One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6418" y="5427103"/>
            <a:ext cx="87075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commune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compte environ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130 habitants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Lentilles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catégorisée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commune rurale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habitat dispersé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3486" y="723909"/>
            <a:ext cx="77396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 de l'Aube en région Grand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Est, </a:t>
            </a:r>
            <a:endParaRPr lang="fr-F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32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sndAc>
          <p:stSnd loop="1">
            <p:snd r:embed="rId2" name="alélouya.3.37.wav"/>
          </p:stSnd>
        </p:sndAc>
      </p:transition>
    </mc:Choice>
    <mc:Fallback xmlns="">
      <p:transition spd="slow" advTm="12000">
        <p:sndAc>
          <p:stSnd loop="1">
            <p:snd r:embed="rId4" name="alélouya.3.37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81743" y="359217"/>
            <a:ext cx="64091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Quelques maisons à pans de bois et de torchis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8940" y="5752457"/>
            <a:ext cx="87102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l’abondance de forêts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expliquent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que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construction en bois se soit développée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Nord-est de l’Aube.</a:t>
            </a:r>
          </a:p>
        </p:txBody>
      </p:sp>
    </p:spTree>
    <p:extLst>
      <p:ext uri="{BB962C8B-B14F-4D97-AF65-F5344CB8AC3E}">
        <p14:creationId xmlns:p14="http://schemas.microsoft.com/office/powerpoint/2010/main" val="294188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7092" y="5712225"/>
            <a:ext cx="75842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Le</a:t>
            </a:r>
            <a:r>
              <a:rPr lang="fr-FR" sz="2800" b="1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solidFill>
                  <a:srgbClr val="FFFF00"/>
                </a:solidFill>
                <a:latin typeface="Harlow Solid Italic" panose="04030604020F02020D02" pitchFamily="82" charset="0"/>
              </a:rPr>
              <a:t>bois et de torchis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sont les matériaux utilisés par </a:t>
            </a:r>
            <a:r>
              <a:rPr lang="fr-FR" sz="2800" dirty="0">
                <a:solidFill>
                  <a:srgbClr val="00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solidFill>
                  <a:srgbClr val="00FF00"/>
                </a:solidFill>
                <a:latin typeface="Harlow Solid Italic" panose="04030604020F02020D02" pitchFamily="82" charset="0"/>
              </a:rPr>
              <a:t>maîtres-charpentiers champenois</a:t>
            </a:r>
            <a:r>
              <a:rPr lang="fr-FR" sz="2800" dirty="0">
                <a:solidFill>
                  <a:srgbClr val="00FF00"/>
                </a:solidFill>
                <a:latin typeface="Harlow Solid Italic" panose="04030604020F02020D02" pitchFamily="82" charset="0"/>
              </a:rPr>
              <a:t> en les bâtissant.</a:t>
            </a:r>
          </a:p>
        </p:txBody>
      </p:sp>
    </p:spTree>
    <p:extLst>
      <p:ext uri="{BB962C8B-B14F-4D97-AF65-F5344CB8AC3E}">
        <p14:creationId xmlns:p14="http://schemas.microsoft.com/office/powerpoint/2010/main" val="205889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4" t="-192" r="3195" b="192"/>
          <a:stretch/>
        </p:blipFill>
        <p:spPr>
          <a:xfrm>
            <a:off x="-121597" y="0"/>
            <a:ext cx="926559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967"/>
            <a:ext cx="90296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Faites simplement de bois et de torchis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ces églises vous étonneront par le talent qu’ont déployé les maîtres-charpentiers champenois en les bâtissant.</a:t>
            </a:r>
          </a:p>
        </p:txBody>
      </p:sp>
    </p:spTree>
    <p:extLst>
      <p:ext uri="{BB962C8B-B14F-4D97-AF65-F5344CB8AC3E}">
        <p14:creationId xmlns:p14="http://schemas.microsoft.com/office/powerpoint/2010/main" val="113956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4300" y="5016614"/>
            <a:ext cx="86660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’absence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pierres de bonne qualité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l’abondance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forêts expliquent que la construction en bois se soit développée dans le Nord-est de l’Aube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82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2"/>
          <a:stretch/>
        </p:blipFill>
        <p:spPr>
          <a:xfrm>
            <a:off x="-75676" y="-1"/>
            <a:ext cx="9215794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78369" y="188966"/>
            <a:ext cx="65389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Borne de nivellement près de l’église 119,69m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3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8706" y="5346991"/>
            <a:ext cx="87907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forme allongée, les bas-côtés sont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reliée à celle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porche.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façade ouest et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flèche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quatre abat-son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superposés  sont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tapissées d'écailles de bois</a:t>
            </a:r>
          </a:p>
        </p:txBody>
      </p:sp>
    </p:spTree>
    <p:extLst>
      <p:ext uri="{BB962C8B-B14F-4D97-AF65-F5344CB8AC3E}">
        <p14:creationId xmlns:p14="http://schemas.microsoft.com/office/powerpoint/2010/main" val="67497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354" y="122983"/>
            <a:ext cx="7643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porche présente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arcade en saillie sur le toit, surmontée d'une statue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Jacques le Majeur, </a:t>
            </a:r>
          </a:p>
        </p:txBody>
      </p:sp>
    </p:spTree>
    <p:extLst>
      <p:ext uri="{BB962C8B-B14F-4D97-AF65-F5344CB8AC3E}">
        <p14:creationId xmlns:p14="http://schemas.microsoft.com/office/powerpoint/2010/main" val="106602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2990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908" y="0"/>
            <a:ext cx="4314092" cy="68640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8924" y="6076189"/>
            <a:ext cx="8264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mesure 110 cm, elle date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siècle.</a:t>
            </a:r>
          </a:p>
        </p:txBody>
      </p:sp>
    </p:spTree>
    <p:extLst>
      <p:ext uri="{BB962C8B-B14F-4D97-AF65-F5344CB8AC3E}">
        <p14:creationId xmlns:p14="http://schemas.microsoft.com/office/powerpoint/2010/main" val="148765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93680" y="5511243"/>
            <a:ext cx="780213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L’allée principale de l’église comme l’extérieur et toute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bois taillée et sculptée par l’homme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84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72" y="227690"/>
            <a:ext cx="80841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l'intérieur, on découvre un élément singulier que l'on ne rencontre qu'à Lentilles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des fenêtres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circulaires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96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7591" y="182571"/>
            <a:ext cx="86764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oculi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fenêtres rondes surmontant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baies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chœur polygonal elles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garnies de verrières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siècle.</a:t>
            </a:r>
          </a:p>
        </p:txBody>
      </p:sp>
    </p:spTree>
    <p:extLst>
      <p:ext uri="{BB962C8B-B14F-4D97-AF65-F5344CB8AC3E}">
        <p14:creationId xmlns:p14="http://schemas.microsoft.com/office/powerpoint/2010/main" val="41933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081" y="5891443"/>
            <a:ext cx="720742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bas-côtés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droit du cœur avec stals en bois sculptées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et pans de bois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35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48645" cy="690485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9"/>
          <a:stretch/>
        </p:blipFill>
        <p:spPr>
          <a:xfrm>
            <a:off x="4748645" y="0"/>
            <a:ext cx="439535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9261" y="5605028"/>
            <a:ext cx="79951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Saint-Jacques-et-Saint-Philippe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classée monument historique le 20 février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1933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39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1279" y="6133006"/>
            <a:ext cx="76097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bas-côtés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gauche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cœur avec stals en bois sculptées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0787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7388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9113" y="5734615"/>
            <a:ext cx="44899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cuve des fonts baptismaux a été sculptée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Ième siècle 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2" r="44115"/>
          <a:stretch/>
        </p:blipFill>
        <p:spPr>
          <a:xfrm>
            <a:off x="4617388" y="0"/>
            <a:ext cx="4526612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603390" y="6165502"/>
            <a:ext cx="25362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confessionnal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13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9166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"/>
          <a:stretch/>
        </p:blipFill>
        <p:spPr>
          <a:xfrm>
            <a:off x="4689231" y="0"/>
            <a:ext cx="445476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154" y="5766975"/>
            <a:ext cx="78661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Quelques beaux bâtons de procession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siècle) se trouvent le long de la nef.</a:t>
            </a:r>
          </a:p>
        </p:txBody>
      </p:sp>
    </p:spTree>
    <p:extLst>
      <p:ext uri="{BB962C8B-B14F-4D97-AF65-F5344CB8AC3E}">
        <p14:creationId xmlns:p14="http://schemas.microsoft.com/office/powerpoint/2010/main" val="348793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15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7" t="3512" r="3414" b="3432"/>
          <a:stretch/>
        </p:blipFill>
        <p:spPr>
          <a:xfrm>
            <a:off x="797169" y="0"/>
            <a:ext cx="3399692" cy="333673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3" t="4571" r="3717" b="3698"/>
          <a:stretch/>
        </p:blipFill>
        <p:spPr>
          <a:xfrm>
            <a:off x="4977233" y="25746"/>
            <a:ext cx="3346151" cy="342106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5" t="2557" r="4266" b="5434"/>
          <a:stretch/>
        </p:blipFill>
        <p:spPr>
          <a:xfrm>
            <a:off x="738553" y="3446811"/>
            <a:ext cx="3505199" cy="341118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1" t="3102" r="6075" b="3719"/>
          <a:stretch/>
        </p:blipFill>
        <p:spPr>
          <a:xfrm>
            <a:off x="4977232" y="3533494"/>
            <a:ext cx="3346151" cy="323782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31447" y="3185200"/>
            <a:ext cx="49888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 ‘’oculi’’ vitraux ronds du cœur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98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2031" y="824190"/>
            <a:ext cx="800686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plafond à motifs de losanges a été redécouvert lorsque fut démontée dans les années 70, la fausse voûte en plâtre datant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siècle.</a:t>
            </a:r>
          </a:p>
        </p:txBody>
      </p:sp>
    </p:spTree>
    <p:extLst>
      <p:ext uri="{BB962C8B-B14F-4D97-AF65-F5344CB8AC3E}">
        <p14:creationId xmlns:p14="http://schemas.microsoft.com/office/powerpoint/2010/main" val="181227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5576" y="5893750"/>
            <a:ext cx="76418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bois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des principaux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matériaux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construction </a:t>
            </a:r>
          </a:p>
        </p:txBody>
      </p:sp>
    </p:spTree>
    <p:extLst>
      <p:ext uri="{BB962C8B-B14F-4D97-AF65-F5344CB8AC3E}">
        <p14:creationId xmlns:p14="http://schemas.microsoft.com/office/powerpoint/2010/main" val="173430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1569" y="5351475"/>
            <a:ext cx="86047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Faites simplement de bois et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torchis,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ces églises vous étonneront par le talent qu’ont déployé les maîtres-charpentiers champenois en les bâtissant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463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63766" y="5124382"/>
            <a:ext cx="476598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Entre deux découvertes un petit coup de champagne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72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548016113"/>
            <a:ext cx="4762500" cy="635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363" y="-194173475"/>
            <a:ext cx="4762500" cy="635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363" y="-121021475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-114925475"/>
            <a:ext cx="57150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25" y="-110810675"/>
            <a:ext cx="4762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-106726038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-101285675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-97170875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-51908075"/>
            <a:ext cx="5715000" cy="402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" y="10047288"/>
            <a:ext cx="4762500" cy="635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363" y="44383325"/>
            <a:ext cx="4762500" cy="635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363" y="87055325"/>
            <a:ext cx="4762500" cy="635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363" y="184591325"/>
            <a:ext cx="4762500" cy="592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113" y="202057000"/>
            <a:ext cx="4762500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L'église à pans de bois Saint-Julien et Saint-Blaise de Longsols (département de l'Aube)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475" y="246891175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https://assets.over-blog-kiwi.com/b/blog/v2026.01.01/images/shareicon_email.png">
            <a:hlinkClick r:id="rId18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273057938"/>
            <a:ext cx="476250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s://assets.over-blog-kiwi.com/b/blog/v2026.01.01/images/print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277172738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L'Assemblée Générale des Amis du Musée du Pays Châtillonnais s'est tenue le 24 janvier  2026">
            <a:hlinkClick r:id="rId21" tooltip="L'Assemblée Générale des Amis du Musée du Pays Châtillonnais s'est tenue le 24 janvier  2026"/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293631938"/>
            <a:ext cx="3810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Les vœux de la Communauté de Communes  aux habitants du Châtillonnais ont été très applaudis !">
            <a:hlinkClick r:id="rId23" tooltip="Les vœux de la Communauté de Communes  aux habitants du Châtillonnais ont été très applaudis !"/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338894738"/>
            <a:ext cx="3810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Le musée du dimanche : portraits de femmes...">
            <a:hlinkClick r:id="rId25" tooltip="Le musée du dimanche : portraits de femmes...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392387138"/>
            <a:ext cx="3810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&quot;Victorine de Chastenay, les coulisses des sciences&quot;, une conférence d'Isabelle Lémonon pour l'ACC">
            <a:hlinkClick r:id="rId27" tooltip="&quot;Victorine de Chastenay, les coulisses des sciences&quot;, une conférence d'Isabelle Lémonon pour l'ACC"/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417075938"/>
            <a:ext cx="3810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1148862" y="234735"/>
            <a:ext cx="76903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Longsols</a:t>
            </a:r>
            <a:endParaRPr lang="fr-FR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2560" y="1177355"/>
            <a:ext cx="6864069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Saint-Julien et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Saint-Blaise </a:t>
            </a:r>
          </a:p>
          <a:p>
            <a:pPr lvl="1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ne des plus belle église à</a:t>
            </a:r>
          </a:p>
          <a:p>
            <a:pPr lvl="1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pans de bois</a:t>
            </a:r>
          </a:p>
          <a:p>
            <a:pPr lvl="1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7036" y="5731658"/>
            <a:ext cx="87699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datation de ses bois révèle qu'elle fut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édifiée entre 1483 pour le chœur et 1493 pour la nef.</a:t>
            </a:r>
          </a:p>
        </p:txBody>
      </p:sp>
    </p:spTree>
    <p:extLst>
      <p:ext uri="{BB962C8B-B14F-4D97-AF65-F5344CB8AC3E}">
        <p14:creationId xmlns:p14="http://schemas.microsoft.com/office/powerpoint/2010/main" val="183578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1054" y="5300494"/>
            <a:ext cx="86660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Saint-Julien et saint-Blaise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Longsols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l'une des plus pittoresque des églises à pans de bois de Champagne.</a:t>
            </a:r>
          </a:p>
        </p:txBody>
      </p:sp>
      <p:sp>
        <p:nvSpPr>
          <p:cNvPr id="5" name="Rectangle 4"/>
          <p:cNvSpPr/>
          <p:nvPr/>
        </p:nvSpPr>
        <p:spPr>
          <a:xfrm>
            <a:off x="189156" y="6076950"/>
            <a:ext cx="87656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transept important lui donne une forme de croix latine.</a:t>
            </a:r>
          </a:p>
        </p:txBody>
      </p:sp>
    </p:spTree>
    <p:extLst>
      <p:ext uri="{BB962C8B-B14F-4D97-AF65-F5344CB8AC3E}">
        <p14:creationId xmlns:p14="http://schemas.microsoft.com/office/powerpoint/2010/main" val="53726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6883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4300" y="5769463"/>
            <a:ext cx="92688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l'extérieur on observe une élévation pyramidale , articulée en trois étages , les bas-côtés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couverts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rejoignent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celui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porche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40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2782" cy="685822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782" y="227"/>
            <a:ext cx="4642148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6646" y="5530611"/>
            <a:ext cx="8832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l'extérieur on observe une élévation pyramidale , articulée en trois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étages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l'imposante flèche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revêtue d'ardoises.</a:t>
            </a:r>
          </a:p>
        </p:txBody>
      </p:sp>
    </p:spTree>
    <p:extLst>
      <p:ext uri="{BB962C8B-B14F-4D97-AF65-F5344CB8AC3E}">
        <p14:creationId xmlns:p14="http://schemas.microsoft.com/office/powerpoint/2010/main" val="310535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4690" y="518499"/>
            <a:ext cx="9023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l'intérieur on admire le remarquable travail de charpenterie.</a:t>
            </a:r>
          </a:p>
        </p:txBody>
      </p:sp>
    </p:spTree>
    <p:extLst>
      <p:ext uri="{BB962C8B-B14F-4D97-AF65-F5344CB8AC3E}">
        <p14:creationId xmlns:p14="http://schemas.microsoft.com/office/powerpoint/2010/main" val="323159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3420" y="6174570"/>
            <a:ext cx="3437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Rosace, décor peint </a:t>
            </a:r>
          </a:p>
        </p:txBody>
      </p:sp>
    </p:spTree>
    <p:extLst>
      <p:ext uri="{BB962C8B-B14F-4D97-AF65-F5344CB8AC3E}">
        <p14:creationId xmlns:p14="http://schemas.microsoft.com/office/powerpoint/2010/main" val="381298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87415" y="271028"/>
            <a:ext cx="70807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Chœur, chapelles orientées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transept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occupés par des retables baroques du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282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80"/>
          <a:stretch/>
        </p:blipFill>
        <p:spPr>
          <a:xfrm>
            <a:off x="-114300" y="-11124"/>
            <a:ext cx="4769427" cy="686912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/>
          <a:stretch/>
        </p:blipFill>
        <p:spPr>
          <a:xfrm>
            <a:off x="4655127" y="-11124"/>
            <a:ext cx="4488873" cy="686912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52055" y="5551115"/>
            <a:ext cx="35329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L'autel retable du baptême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Christ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33355" y="114272"/>
            <a:ext cx="2730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L'autel retable de saint Nicolas :</a:t>
            </a:r>
          </a:p>
        </p:txBody>
      </p:sp>
    </p:spTree>
    <p:extLst>
      <p:ext uri="{BB962C8B-B14F-4D97-AF65-F5344CB8AC3E}">
        <p14:creationId xmlns:p14="http://schemas.microsoft.com/office/powerpoint/2010/main" val="250130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57200" y="5757428"/>
            <a:ext cx="79951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Maître-autel est surmonté d'une peinture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Bodier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représentant le martyre de saint Julien</a:t>
            </a:r>
          </a:p>
        </p:txBody>
      </p:sp>
    </p:spTree>
    <p:extLst>
      <p:ext uri="{BB962C8B-B14F-4D97-AF65-F5344CB8AC3E}">
        <p14:creationId xmlns:p14="http://schemas.microsoft.com/office/powerpoint/2010/main" val="118487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9602" y="5511244"/>
            <a:ext cx="750077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 remarquer que toutes les menuiseries intérieurs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en bois taillée à la main , assemblée à l’ancienne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74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92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59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5"/>
          <a:stretch/>
        </p:blipFill>
        <p:spPr>
          <a:xfrm>
            <a:off x="-41564" y="0"/>
            <a:ext cx="4469142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578" y="0"/>
            <a:ext cx="471642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8891" y="4768334"/>
            <a:ext cx="26635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L'autel retable de saint Nicolas </a:t>
            </a:r>
          </a:p>
        </p:txBody>
      </p:sp>
      <p:sp>
        <p:nvSpPr>
          <p:cNvPr id="5" name="Rectangle 4"/>
          <p:cNvSpPr/>
          <p:nvPr/>
        </p:nvSpPr>
        <p:spPr>
          <a:xfrm>
            <a:off x="5041177" y="6334780"/>
            <a:ext cx="3855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martyre de saint Julien</a:t>
            </a:r>
          </a:p>
        </p:txBody>
      </p:sp>
    </p:spTree>
    <p:extLst>
      <p:ext uri="{BB962C8B-B14F-4D97-AF65-F5344CB8AC3E}">
        <p14:creationId xmlns:p14="http://schemas.microsoft.com/office/powerpoint/2010/main" val="153096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937" y="5700144"/>
            <a:ext cx="83335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Maître-autel est surmonté d'une peinture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Bodier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représentant le martyre de saint Julien</a:t>
            </a:r>
          </a:p>
        </p:txBody>
      </p:sp>
    </p:spTree>
    <p:extLst>
      <p:ext uri="{BB962C8B-B14F-4D97-AF65-F5344CB8AC3E}">
        <p14:creationId xmlns:p14="http://schemas.microsoft.com/office/powerpoint/2010/main" val="357308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4092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9" t="605" r="735" b="-605"/>
          <a:stretch/>
        </p:blipFill>
        <p:spPr>
          <a:xfrm>
            <a:off x="5340927" y="-9485"/>
            <a:ext cx="3875809" cy="691421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23118" y="6022703"/>
            <a:ext cx="2221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Maurice</a:t>
            </a:r>
          </a:p>
        </p:txBody>
      </p:sp>
      <p:sp>
        <p:nvSpPr>
          <p:cNvPr id="5" name="Rectangle 4"/>
          <p:cNvSpPr/>
          <p:nvPr/>
        </p:nvSpPr>
        <p:spPr>
          <a:xfrm>
            <a:off x="6336762" y="5923002"/>
            <a:ext cx="20217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Julien</a:t>
            </a:r>
          </a:p>
        </p:txBody>
      </p:sp>
    </p:spTree>
    <p:extLst>
      <p:ext uri="{BB962C8B-B14F-4D97-AF65-F5344CB8AC3E}">
        <p14:creationId xmlns:p14="http://schemas.microsoft.com/office/powerpoint/2010/main" val="148656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75720" y="0"/>
            <a:ext cx="25234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 Nicolas </a:t>
            </a:r>
            <a:r>
              <a:rPr lang="fr-FR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54106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67947" y="3244334"/>
            <a:ext cx="54264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: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829367" y="161165"/>
            <a:ext cx="51619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maquette de l'église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Longsols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63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67947" y="3244334"/>
            <a:ext cx="54264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: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654648" y="5776519"/>
            <a:ext cx="3834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Fonts baptismaux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48200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"/>
          <a:stretch/>
        </p:blipFill>
        <p:spPr>
          <a:xfrm>
            <a:off x="-10391" y="0"/>
            <a:ext cx="449986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473" y="0"/>
            <a:ext cx="465452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2509" y="5869817"/>
            <a:ext cx="88114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Il faut admire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 remarquable travail de charpenterie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444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5038" y="282751"/>
            <a:ext cx="403726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Architecture remarquable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76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5011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853" y="0"/>
            <a:ext cx="4642148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31631" y="6153835"/>
            <a:ext cx="74324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découvrir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remarquable travail de charpenterie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886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74430" y="5394012"/>
            <a:ext cx="81358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ces églises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nous étonnent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par le talent qu’ont déployé les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maîtres-charpentiers champenois en les bâtissant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7750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0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52646" y="163343"/>
            <a:ext cx="38334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 Saint Julien – Saint Blaise</a:t>
            </a:r>
          </a:p>
          <a:p>
            <a:pPr algn="ctr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</a:p>
        </p:txBody>
      </p:sp>
      <p:sp>
        <p:nvSpPr>
          <p:cNvPr id="5" name="Rectangle 4"/>
          <p:cNvSpPr/>
          <p:nvPr/>
        </p:nvSpPr>
        <p:spPr>
          <a:xfrm>
            <a:off x="105508" y="5269412"/>
            <a:ext cx="89329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fait partie de la série des églises à pans de bois que l’on retrouve à proximité des grandes forêts champenoises. Elle a été construite à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siècle.</a:t>
            </a:r>
          </a:p>
        </p:txBody>
      </p:sp>
      <p:sp>
        <p:nvSpPr>
          <p:cNvPr id="3" name="Rectangle 2"/>
          <p:cNvSpPr/>
          <p:nvPr/>
        </p:nvSpPr>
        <p:spPr>
          <a:xfrm>
            <a:off x="408635" y="363398"/>
            <a:ext cx="19992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Longsols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85348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63766" y="5124382"/>
            <a:ext cx="476598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Entre deux découvertes un petit coup de champagne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33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34004" y="1128732"/>
            <a:ext cx="6344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à pans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bois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Notre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Dame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57898" y="167440"/>
            <a:ext cx="18565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Drosnay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818" y="5473005"/>
            <a:ext cx="86701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Notre Dame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Drosnay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 de la Marne, est un édifice daté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siècle, élevé à la place d'une motte castrale.</a:t>
            </a:r>
          </a:p>
        </p:txBody>
      </p:sp>
    </p:spTree>
    <p:extLst>
      <p:ext uri="{BB962C8B-B14F-4D97-AF65-F5344CB8AC3E}">
        <p14:creationId xmlns:p14="http://schemas.microsoft.com/office/powerpoint/2010/main" val="162927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5862" y="5412617"/>
            <a:ext cx="87771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L'intérieur de l'église se compose d'une nef de sept travées avec bas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côtés.la structure est en bois et en torchis , le plafond est en bois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51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66092" y="280574"/>
            <a:ext cx="74089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 l'intérieur de l'église Notre Dame est lambrissé pour dissimuler les pans de bois.</a:t>
            </a:r>
          </a:p>
        </p:txBody>
      </p:sp>
      <p:sp>
        <p:nvSpPr>
          <p:cNvPr id="5" name="Rectangle 4"/>
          <p:cNvSpPr/>
          <p:nvPr/>
        </p:nvSpPr>
        <p:spPr>
          <a:xfrm>
            <a:off x="114300" y="5880208"/>
            <a:ext cx="8915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beau maître-autel est surmonté d'un retable en bois sculpté.</a:t>
            </a:r>
          </a:p>
        </p:txBody>
      </p:sp>
    </p:spTree>
    <p:extLst>
      <p:ext uri="{BB962C8B-B14F-4D97-AF65-F5344CB8AC3E}">
        <p14:creationId xmlns:p14="http://schemas.microsoft.com/office/powerpoint/2010/main" val="347839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9166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747" y="0"/>
            <a:ext cx="45802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7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74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1027" y="5942820"/>
            <a:ext cx="87336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fronton présente une Vierge de l'Immaculée Conception.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1207477" y="1957754"/>
            <a:ext cx="2426677" cy="41382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75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425" y="-46270"/>
            <a:ext cx="4511576" cy="690427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324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58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" y="0"/>
            <a:ext cx="9135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4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15"/>
          <a:stretch/>
        </p:blipFill>
        <p:spPr>
          <a:xfrm>
            <a:off x="0" y="0"/>
            <a:ext cx="4443650" cy="690427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650" y="0"/>
            <a:ext cx="4729656" cy="690427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75490" y="5710333"/>
            <a:ext cx="88685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 l'intérieur de l'église Notre Dame est lambrissé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 dissimuler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pans de bois.</a:t>
            </a:r>
          </a:p>
        </p:txBody>
      </p:sp>
    </p:spTree>
    <p:extLst>
      <p:ext uri="{BB962C8B-B14F-4D97-AF65-F5344CB8AC3E}">
        <p14:creationId xmlns:p14="http://schemas.microsoft.com/office/powerpoint/2010/main" val="234703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97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07849" y="5394013"/>
            <a:ext cx="6729727" cy="18774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petit coup de champagne avant de découvrir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 église à pans de bois de</a:t>
            </a:r>
          </a:p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Châtillon-sur-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Broué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57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72000" y="740125"/>
            <a:ext cx="3365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Châtillon-sur-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Broué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42379" y="1324900"/>
            <a:ext cx="4963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 de la Nativité de la Vierge</a:t>
            </a:r>
          </a:p>
        </p:txBody>
      </p:sp>
      <p:sp>
        <p:nvSpPr>
          <p:cNvPr id="7" name="Rectangle 6"/>
          <p:cNvSpPr/>
          <p:nvPr/>
        </p:nvSpPr>
        <p:spPr>
          <a:xfrm>
            <a:off x="2461459" y="5987534"/>
            <a:ext cx="53575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édifice à pans de bois du pays du Der</a:t>
            </a:r>
          </a:p>
        </p:txBody>
      </p:sp>
    </p:spTree>
    <p:extLst>
      <p:ext uri="{BB962C8B-B14F-4D97-AF65-F5344CB8AC3E}">
        <p14:creationId xmlns:p14="http://schemas.microsoft.com/office/powerpoint/2010/main" val="193891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21554" y="536303"/>
            <a:ext cx="376256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Châtillon-sur-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Broué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– 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Notre-Dame</a:t>
            </a:r>
          </a:p>
        </p:txBody>
      </p:sp>
    </p:spTree>
    <p:extLst>
      <p:ext uri="{BB962C8B-B14F-4D97-AF65-F5344CB8AC3E}">
        <p14:creationId xmlns:p14="http://schemas.microsoft.com/office/powerpoint/2010/main" val="340669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05337" y="5952365"/>
            <a:ext cx="13981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nef.</a:t>
            </a:r>
          </a:p>
        </p:txBody>
      </p:sp>
    </p:spTree>
    <p:extLst>
      <p:ext uri="{BB962C8B-B14F-4D97-AF65-F5344CB8AC3E}">
        <p14:creationId xmlns:p14="http://schemas.microsoft.com/office/powerpoint/2010/main" val="247005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76825" y="5991889"/>
            <a:ext cx="41104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Sobriété de l’autel du chœur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41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55774" y="6164180"/>
            <a:ext cx="18533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chœur.</a:t>
            </a:r>
          </a:p>
        </p:txBody>
      </p:sp>
    </p:spTree>
    <p:extLst>
      <p:ext uri="{BB962C8B-B14F-4D97-AF65-F5344CB8AC3E}">
        <p14:creationId xmlns:p14="http://schemas.microsoft.com/office/powerpoint/2010/main" val="250417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41742" y="5964088"/>
            <a:ext cx="22048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tabernacle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685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865518" y="5893750"/>
            <a:ext cx="31261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baptismaux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26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96054" y="6163380"/>
            <a:ext cx="2978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 côté porche.</a:t>
            </a:r>
          </a:p>
        </p:txBody>
      </p:sp>
    </p:spTree>
    <p:extLst>
      <p:ext uri="{BB962C8B-B14F-4D97-AF65-F5344CB8AC3E}">
        <p14:creationId xmlns:p14="http://schemas.microsoft.com/office/powerpoint/2010/main" val="371392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95933" y="95181"/>
            <a:ext cx="520046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Chatillon sur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Boué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de la nativité de Notre Dame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37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9324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-41565" y="807013"/>
            <a:ext cx="49669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    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Route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Eglises</a:t>
            </a:r>
          </a:p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pans de bois de Champagne</a:t>
            </a:r>
          </a:p>
        </p:txBody>
      </p:sp>
      <p:sp>
        <p:nvSpPr>
          <p:cNvPr id="5" name="Étoile à 5 branches 4"/>
          <p:cNvSpPr/>
          <p:nvPr/>
        </p:nvSpPr>
        <p:spPr>
          <a:xfrm>
            <a:off x="5091544" y="2680853"/>
            <a:ext cx="748147" cy="654627"/>
          </a:xfrm>
          <a:prstGeom prst="star5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Étoile à 5 branches 5"/>
          <p:cNvSpPr/>
          <p:nvPr/>
        </p:nvSpPr>
        <p:spPr>
          <a:xfrm>
            <a:off x="1402772" y="3626428"/>
            <a:ext cx="768927" cy="779318"/>
          </a:xfrm>
          <a:prstGeom prst="star5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Étoile à 5 branches 6"/>
          <p:cNvSpPr/>
          <p:nvPr/>
        </p:nvSpPr>
        <p:spPr>
          <a:xfrm>
            <a:off x="5091543" y="1018309"/>
            <a:ext cx="748147" cy="654627"/>
          </a:xfrm>
          <a:prstGeom prst="star5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Étoile à 5 branches 7"/>
          <p:cNvSpPr/>
          <p:nvPr/>
        </p:nvSpPr>
        <p:spPr>
          <a:xfrm>
            <a:off x="6172059" y="1477801"/>
            <a:ext cx="602672" cy="654627"/>
          </a:xfrm>
          <a:prstGeom prst="star5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935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24991" y="96530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Route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Eglises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pans de bois de Champagne</a:t>
            </a:r>
          </a:p>
        </p:txBody>
      </p:sp>
      <p:sp>
        <p:nvSpPr>
          <p:cNvPr id="4" name="Rectangle 3"/>
          <p:cNvSpPr/>
          <p:nvPr/>
        </p:nvSpPr>
        <p:spPr>
          <a:xfrm>
            <a:off x="231209" y="3715481"/>
            <a:ext cx="8473794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Sur les 11 églises à pans de bois et de torchis , je partage la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découverte de 4 de ces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glise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 aux architectures magnifiques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dirty="0" smtClean="0"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étonneront par le talent qu’ont déployé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maîtres-charpentiers champenois en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bâtissant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Voir le position des étoile sur </a:t>
            </a:r>
            <a:r>
              <a:rPr lang="fr-FR" sz="28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carte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88173" y="6230081"/>
            <a:ext cx="420980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 Février 2026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223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763</TotalTime>
  <Words>941</Words>
  <Application>Microsoft Office PowerPoint</Application>
  <PresentationFormat>Affichage à l'écran (4:3)</PresentationFormat>
  <Paragraphs>99</Paragraphs>
  <Slides>68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68</vt:i4>
      </vt:variant>
    </vt:vector>
  </HeadingPairs>
  <TitlesOfParts>
    <vt:vector size="74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87</cp:revision>
  <dcterms:created xsi:type="dcterms:W3CDTF">2026-02-01T07:29:09Z</dcterms:created>
  <dcterms:modified xsi:type="dcterms:W3CDTF">2026-02-09T10:51:22Z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