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8" r:id="rId13"/>
    <p:sldId id="269" r:id="rId14"/>
    <p:sldId id="267"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886" autoAdjust="0"/>
    <p:restoredTop sz="94660"/>
  </p:normalViewPr>
  <p:slideViewPr>
    <p:cSldViewPr snapToGrid="0">
      <p:cViewPr varScale="1">
        <p:scale>
          <a:sx n="63" d="100"/>
          <a:sy n="63" d="100"/>
        </p:scale>
        <p:origin x="163"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B5F041-EB43-F145-7557-2CB2D086AD3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78F8C8D-C651-AB34-F1D4-0A4E1BA945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0CCC0AB-9606-5AF1-5774-AE56B8FEA773}"/>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5" name="Espace réservé du pied de page 4">
            <a:extLst>
              <a:ext uri="{FF2B5EF4-FFF2-40B4-BE49-F238E27FC236}">
                <a16:creationId xmlns:a16="http://schemas.microsoft.com/office/drawing/2014/main" id="{A71B9126-454D-3AE2-11A2-6BC2EFAD5C1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4B1A6B4-5A7D-995E-003F-3E28A9C473AB}"/>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1465673689"/>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9B5908-A7F7-7475-BA81-2EF5E28995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49AB9B0-9486-AD64-A377-CB1A97B422B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1CDF09-6681-606F-010F-3DBC7BE92BBC}"/>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5" name="Espace réservé du pied de page 4">
            <a:extLst>
              <a:ext uri="{FF2B5EF4-FFF2-40B4-BE49-F238E27FC236}">
                <a16:creationId xmlns:a16="http://schemas.microsoft.com/office/drawing/2014/main" id="{FF28B985-2D5D-472E-2A35-A63497303F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56F5431-5833-8A27-76A7-C73A120DDE03}"/>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2481196336"/>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8EE8F3-89CB-BDBC-2836-E2280B74F15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7CE0DDC-DDCD-A234-9B75-705CE88FDC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A720E37-9ABB-FC44-10E5-61EEDF263147}"/>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5" name="Espace réservé du pied de page 4">
            <a:extLst>
              <a:ext uri="{FF2B5EF4-FFF2-40B4-BE49-F238E27FC236}">
                <a16:creationId xmlns:a16="http://schemas.microsoft.com/office/drawing/2014/main" id="{05AFA1DE-428E-A3C0-FE0B-F4F7DF383E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C245B1-52C6-0BC3-6DA9-6F1E59D364C3}"/>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2260184872"/>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91DCD9-C0B9-F382-2289-76758ECB47B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B183C5-CDDA-A369-D75A-0405C37841E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CFFBF64-78C0-2563-B4BF-6C409A1CE26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EE7E54E-1718-76B3-7EA2-12A3E1B2D589}"/>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6" name="Espace réservé du pied de page 5">
            <a:extLst>
              <a:ext uri="{FF2B5EF4-FFF2-40B4-BE49-F238E27FC236}">
                <a16:creationId xmlns:a16="http://schemas.microsoft.com/office/drawing/2014/main" id="{0176163D-96B3-83B8-BB66-C50347D8487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2EFF4CC-72AF-9408-ECEF-D94C9FAD1AF5}"/>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1947192127"/>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FB0DC4-65E2-4943-DCF0-31DB346C451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A78F3E0-9E03-B252-9B66-33CF6373C5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8D4CAF6-2ECA-6DD9-5B78-7B962B59358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F2F7CBA-8D32-0957-B55B-B56C081DFE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7539D16-E925-8FAB-350D-3126A1D0A65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AB6304C-3169-4D91-F24C-F830E69F1D50}"/>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8" name="Espace réservé du pied de page 7">
            <a:extLst>
              <a:ext uri="{FF2B5EF4-FFF2-40B4-BE49-F238E27FC236}">
                <a16:creationId xmlns:a16="http://schemas.microsoft.com/office/drawing/2014/main" id="{A2302585-293E-B39F-D15F-DF9ABC1293C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C173B6D-8B2F-F6ED-031A-24A190A6313E}"/>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3208593147"/>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F0E10C-CA7C-BD37-69E9-ACCACA61004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DE17C79-C2E6-F302-4734-80C37CE5ABFC}"/>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4" name="Espace réservé du pied de page 3">
            <a:extLst>
              <a:ext uri="{FF2B5EF4-FFF2-40B4-BE49-F238E27FC236}">
                <a16:creationId xmlns:a16="http://schemas.microsoft.com/office/drawing/2014/main" id="{2721D66F-AD91-FEF0-A107-CF4D2D13516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21762B1-CEB8-D820-9FA9-988B591B8735}"/>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2638273315"/>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E657370-BC35-30A7-A232-B30316C604F4}"/>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3" name="Espace réservé du pied de page 2">
            <a:extLst>
              <a:ext uri="{FF2B5EF4-FFF2-40B4-BE49-F238E27FC236}">
                <a16:creationId xmlns:a16="http://schemas.microsoft.com/office/drawing/2014/main" id="{9520ADF5-18FB-BC47-1233-BAB667002CA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0E2362B-6EA3-9FF9-105C-0DE7FB9B526F}"/>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665466718"/>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C44F38-B93D-A7F0-7B3D-F60B66248B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0EB2334-7FED-20AF-FF7A-C351CDBC2E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046DD25-8599-C302-0DFD-1D9E86C591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C54EA74-4BC1-E8BD-7E10-B4B1E2A3E6B8}"/>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6" name="Espace réservé du pied de page 5">
            <a:extLst>
              <a:ext uri="{FF2B5EF4-FFF2-40B4-BE49-F238E27FC236}">
                <a16:creationId xmlns:a16="http://schemas.microsoft.com/office/drawing/2014/main" id="{5012DC07-F9FD-5E84-19E7-CFE83B130EA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373E7FB-AB58-E47F-109F-9BB127B02031}"/>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2018976289"/>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8F51E3-56D6-38CE-3F8A-59D9798C51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62D44DF-406A-D4B5-A394-D99CEA644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EA089D0-88BC-1E61-BC97-14620140EE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2B6607-8640-56B7-9FC2-B3A30948ECA9}"/>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6" name="Espace réservé du pied de page 5">
            <a:extLst>
              <a:ext uri="{FF2B5EF4-FFF2-40B4-BE49-F238E27FC236}">
                <a16:creationId xmlns:a16="http://schemas.microsoft.com/office/drawing/2014/main" id="{E5F359BB-FDFC-82E8-8B78-F2F1A05418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75F523-4BD0-6086-6489-3113012BAD6F}"/>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957078290"/>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A95773-9B2C-EE6E-AE41-49DEB1BC4ED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C49C52E-8F00-71D1-AFD5-945A751ECE6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6108E1C-A89E-7FEA-5B0A-B5AAD9D10723}"/>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5" name="Espace réservé du pied de page 4">
            <a:extLst>
              <a:ext uri="{FF2B5EF4-FFF2-40B4-BE49-F238E27FC236}">
                <a16:creationId xmlns:a16="http://schemas.microsoft.com/office/drawing/2014/main" id="{61C9B4B6-4189-96C3-610D-D8DB15FF6C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D8D007-AC79-2038-48C8-22C1F3A1A052}"/>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4224474163"/>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93B509D-9A71-68D3-3B3A-830A561B7B5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6075B46-835C-8256-E169-0BE75737E06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FD6CBD6-CA6E-2C0C-59F3-A3B9F7C8A369}"/>
              </a:ext>
            </a:extLst>
          </p:cNvPr>
          <p:cNvSpPr>
            <a:spLocks noGrp="1"/>
          </p:cNvSpPr>
          <p:nvPr>
            <p:ph type="dt" sz="half" idx="10"/>
          </p:nvPr>
        </p:nvSpPr>
        <p:spPr/>
        <p:txBody>
          <a:bodyPr/>
          <a:lstStyle/>
          <a:p>
            <a:fld id="{0071F14D-37E0-41D6-A4B2-8A4991A4B0B1}" type="datetimeFigureOut">
              <a:rPr lang="fr-FR" smtClean="0"/>
              <a:t>13/02/2026</a:t>
            </a:fld>
            <a:endParaRPr lang="fr-FR"/>
          </a:p>
        </p:txBody>
      </p:sp>
      <p:sp>
        <p:nvSpPr>
          <p:cNvPr id="5" name="Espace réservé du pied de page 4">
            <a:extLst>
              <a:ext uri="{FF2B5EF4-FFF2-40B4-BE49-F238E27FC236}">
                <a16:creationId xmlns:a16="http://schemas.microsoft.com/office/drawing/2014/main" id="{50ED477A-7873-AE17-9DD0-8E7ECA8EEE5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0FB8F7-3678-4EEC-F422-A0FE1A1A417D}"/>
              </a:ext>
            </a:extLst>
          </p:cNvPr>
          <p:cNvSpPr>
            <a:spLocks noGrp="1"/>
          </p:cNvSpPr>
          <p:nvPr>
            <p:ph type="sldNum" sz="quarter" idx="12"/>
          </p:nvPr>
        </p:nvSpPr>
        <p:spPr/>
        <p:txBody>
          <a:bodyPr/>
          <a:lstStyle/>
          <a:p>
            <a:fld id="{078EA529-6873-42FD-957D-C0C977C71026}" type="slidenum">
              <a:rPr lang="fr-FR" smtClean="0"/>
              <a:t>‹N°›</a:t>
            </a:fld>
            <a:endParaRPr lang="fr-FR"/>
          </a:p>
        </p:txBody>
      </p:sp>
    </p:spTree>
    <p:extLst>
      <p:ext uri="{BB962C8B-B14F-4D97-AF65-F5344CB8AC3E}">
        <p14:creationId xmlns:p14="http://schemas.microsoft.com/office/powerpoint/2010/main" val="414745712"/>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4B80198-4183-C420-6289-388C40AD82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BABD360-9D86-DA0A-9862-4BB5BCC959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3A974A-4548-E619-665C-DB4D90EB9B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071F14D-37E0-41D6-A4B2-8A4991A4B0B1}" type="datetimeFigureOut">
              <a:rPr lang="fr-FR" smtClean="0"/>
              <a:t>13/02/2026</a:t>
            </a:fld>
            <a:endParaRPr lang="fr-FR"/>
          </a:p>
        </p:txBody>
      </p:sp>
      <p:sp>
        <p:nvSpPr>
          <p:cNvPr id="5" name="Espace réservé du pied de page 4">
            <a:extLst>
              <a:ext uri="{FF2B5EF4-FFF2-40B4-BE49-F238E27FC236}">
                <a16:creationId xmlns:a16="http://schemas.microsoft.com/office/drawing/2014/main" id="{37D096C5-D5DC-D4A8-A6C1-ECF1D231F6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75D44F9-11CB-8B8D-9DFF-24ADFA4CE0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78EA529-6873-42FD-957D-C0C977C71026}" type="slidenum">
              <a:rPr lang="fr-FR" smtClean="0"/>
              <a:t>‹N°›</a:t>
            </a:fld>
            <a:endParaRPr lang="fr-FR"/>
          </a:p>
        </p:txBody>
      </p:sp>
    </p:spTree>
    <p:extLst>
      <p:ext uri="{BB962C8B-B14F-4D97-AF65-F5344CB8AC3E}">
        <p14:creationId xmlns:p14="http://schemas.microsoft.com/office/powerpoint/2010/main" val="425036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1.xml"/><Relationship Id="rId4" Type="http://schemas.openxmlformats.org/officeDocument/2006/relationships/image" Target="../media/image3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âtiment, Photographie aérienne, maison&#10;&#10;Le contenu généré par l’IA peut être incorrect.">
            <a:extLst>
              <a:ext uri="{FF2B5EF4-FFF2-40B4-BE49-F238E27FC236}">
                <a16:creationId xmlns:a16="http://schemas.microsoft.com/office/drawing/2014/main" id="{84650DA2-607A-12AB-C0A8-363074AB053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6461" y="246504"/>
            <a:ext cx="9162661" cy="6084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0A4CEC56-C5CB-91CF-955F-CE40F380FB80}"/>
              </a:ext>
            </a:extLst>
          </p:cNvPr>
          <p:cNvSpPr txBox="1"/>
          <p:nvPr/>
        </p:nvSpPr>
        <p:spPr>
          <a:xfrm>
            <a:off x="2157984" y="6330504"/>
            <a:ext cx="9131808" cy="523220"/>
          </a:xfrm>
          <a:prstGeom prst="rect">
            <a:avLst/>
          </a:prstGeom>
          <a:noFill/>
        </p:spPr>
        <p:txBody>
          <a:bodyPr wrap="square" rtlCol="0">
            <a:spAutoFit/>
          </a:bodyPr>
          <a:lstStyle/>
          <a:p>
            <a:r>
              <a:rPr lang="fr-FR" sz="2800" b="1" dirty="0">
                <a:solidFill>
                  <a:srgbClr val="FFFF00"/>
                </a:solidFill>
              </a:rPr>
              <a:t>La mosquée-cathédrale de Cordoue, Espagne</a:t>
            </a:r>
          </a:p>
        </p:txBody>
      </p:sp>
    </p:spTree>
    <p:extLst>
      <p:ext uri="{BB962C8B-B14F-4D97-AF65-F5344CB8AC3E}">
        <p14:creationId xmlns:p14="http://schemas.microsoft.com/office/powerpoint/2010/main" val="2079574067"/>
      </p:ext>
    </p:extLst>
  </p:cSld>
  <p:clrMapOvr>
    <a:masterClrMapping/>
  </p:clrMapOvr>
  <mc:AlternateContent xmlns:mc="http://schemas.openxmlformats.org/markup-compatibility/2006">
    <mc:Choice xmlns:p14="http://schemas.microsoft.com/office/powerpoint/2010/main" Requires="p14">
      <p:transition spd="slow" p14:dur="5500" advClick="0" advTm="13000">
        <p:wipe/>
        <p:sndAc>
          <p:stSnd loop="1">
            <p:snd r:embed="rId2" name="Gloria in excelsis Deo - latin chant.wav"/>
          </p:stSnd>
        </p:sndAc>
      </p:transition>
    </mc:Choice>
    <mc:Fallback>
      <p:transition spd="slow" advClick="0" advTm="13000">
        <p:wipe/>
        <p:sndAc>
          <p:stSnd loop="1">
            <p:snd r:embed="rId2" name="Gloria in excelsis Deo - latin chan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7DA41-BB32-BE8B-B112-B5E452027FCE}"/>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71DDEEFF-64B0-CB9E-C05A-540F4E796D20}"/>
              </a:ext>
            </a:extLst>
          </p:cNvPr>
          <p:cNvSpPr txBox="1"/>
          <p:nvPr/>
        </p:nvSpPr>
        <p:spPr>
          <a:xfrm>
            <a:off x="207264" y="117693"/>
            <a:ext cx="11789664" cy="6740307"/>
          </a:xfrm>
          <a:prstGeom prst="rect">
            <a:avLst/>
          </a:prstGeom>
          <a:noFill/>
        </p:spPr>
        <p:txBody>
          <a:bodyPr wrap="square" rtlCol="0">
            <a:spAutoFit/>
          </a:bodyPr>
          <a:lstStyle/>
          <a:p>
            <a:r>
              <a:rPr lang="fr-FR" sz="3600" b="1">
                <a:solidFill>
                  <a:srgbClr val="FFFF00"/>
                </a:solidFill>
              </a:rPr>
              <a:t>La mosquée-cathédrale de Cordoue, également connue sous son ancien nom de « mosquée de Cordoue » (Mezquita de Córdoba) et sous son nom canonique et officiel de cathédrale Notre-Dame-de-l'Assomption (Catedral de Nuestra Señora de la Asunción), est un ancien temple romain qui devint basilique chrétienne, du IVe au VIIIe siècle, du temps de la monarchie wisigothique, puis une mosquée, du VIIIe siècle jusqu'au 29 juin 1236, date à laquelle elle a été consacrée comme cathédrale, dans laquelle fut érigée plus tard, au début du XVIe siècle, une chapelle dite majeure (en espagnol,</a:t>
            </a:r>
            <a:endParaRPr lang="fr-FR" sz="3600" b="1" dirty="0">
              <a:solidFill>
                <a:srgbClr val="FFFF00"/>
              </a:solidFill>
            </a:endParaRPr>
          </a:p>
        </p:txBody>
      </p:sp>
    </p:spTree>
    <p:extLst>
      <p:ext uri="{BB962C8B-B14F-4D97-AF65-F5344CB8AC3E}">
        <p14:creationId xmlns:p14="http://schemas.microsoft.com/office/powerpoint/2010/main" val="2247619884"/>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83B57-A350-F870-49BA-7FE36A7806A3}"/>
            </a:ext>
          </a:extLst>
        </p:cNvPr>
        <p:cNvGrpSpPr/>
        <p:nvPr/>
      </p:nvGrpSpPr>
      <p:grpSpPr>
        <a:xfrm>
          <a:off x="0" y="0"/>
          <a:ext cx="0" cy="0"/>
          <a:chOff x="0" y="0"/>
          <a:chExt cx="0" cy="0"/>
        </a:xfrm>
      </p:grpSpPr>
      <p:pic>
        <p:nvPicPr>
          <p:cNvPr id="3" name="Image 2" descr="Une image contenant art, mur, intérieur, Motif&#10;&#10;Le contenu généré par l’IA peut être incorrect.">
            <a:extLst>
              <a:ext uri="{FF2B5EF4-FFF2-40B4-BE49-F238E27FC236}">
                <a16:creationId xmlns:a16="http://schemas.microsoft.com/office/drawing/2014/main" id="{BEF41FF8-A7C4-9D6B-B8CF-C10D8DE026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9104" y="279000"/>
            <a:ext cx="8400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F6BF336-7D00-13DF-3735-953EF04219DC}"/>
              </a:ext>
            </a:extLst>
          </p:cNvPr>
          <p:cNvSpPr txBox="1"/>
          <p:nvPr/>
        </p:nvSpPr>
        <p:spPr>
          <a:xfrm>
            <a:off x="292896" y="1819656"/>
            <a:ext cx="3121152" cy="3970318"/>
          </a:xfrm>
          <a:prstGeom prst="rect">
            <a:avLst/>
          </a:prstGeom>
          <a:noFill/>
        </p:spPr>
        <p:txBody>
          <a:bodyPr wrap="square" rtlCol="0">
            <a:spAutoFit/>
          </a:bodyPr>
          <a:lstStyle/>
          <a:p>
            <a:r>
              <a:rPr lang="fr-FR" sz="2800" b="1">
                <a:solidFill>
                  <a:srgbClr val="FFFF00"/>
                </a:solidFill>
              </a:rPr>
              <a:t>Mosaïque de sol de l'antique basilique Saint-Vincent Martyr (VIe s.) préexistante sur le site (mosaïque visible dans la 2e nef Ouest).</a:t>
            </a:r>
            <a:endParaRPr lang="fr-FR" sz="2800" b="1" dirty="0">
              <a:solidFill>
                <a:srgbClr val="FFFF00"/>
              </a:solidFill>
            </a:endParaRPr>
          </a:p>
        </p:txBody>
      </p:sp>
    </p:spTree>
    <p:extLst>
      <p:ext uri="{BB962C8B-B14F-4D97-AF65-F5344CB8AC3E}">
        <p14:creationId xmlns:p14="http://schemas.microsoft.com/office/powerpoint/2010/main" val="1450274948"/>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4A6FB7-65BA-E90C-D543-01A250742740}"/>
            </a:ext>
          </a:extLst>
        </p:cNvPr>
        <p:cNvGrpSpPr/>
        <p:nvPr/>
      </p:nvGrpSpPr>
      <p:grpSpPr>
        <a:xfrm>
          <a:off x="0" y="0"/>
          <a:ext cx="0" cy="0"/>
          <a:chOff x="0" y="0"/>
          <a:chExt cx="0" cy="0"/>
        </a:xfrm>
      </p:grpSpPr>
      <p:pic>
        <p:nvPicPr>
          <p:cNvPr id="3" name="Image 2" descr="Une image contenant bâtiment, arche, mur, art&#10;&#10;Le contenu généré par l’IA peut être incorrect.">
            <a:extLst>
              <a:ext uri="{FF2B5EF4-FFF2-40B4-BE49-F238E27FC236}">
                <a16:creationId xmlns:a16="http://schemas.microsoft.com/office/drawing/2014/main" id="{6FA7C67C-31C5-35F8-6193-2A2751E4B6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704" y="260712"/>
            <a:ext cx="4200000"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8A499B0-E832-3788-551B-56576B9D16D7}"/>
              </a:ext>
            </a:extLst>
          </p:cNvPr>
          <p:cNvSpPr txBox="1"/>
          <p:nvPr/>
        </p:nvSpPr>
        <p:spPr>
          <a:xfrm>
            <a:off x="4498703" y="4477119"/>
            <a:ext cx="2837760" cy="2246769"/>
          </a:xfrm>
          <a:prstGeom prst="rect">
            <a:avLst/>
          </a:prstGeom>
          <a:noFill/>
        </p:spPr>
        <p:txBody>
          <a:bodyPr wrap="square" rtlCol="0">
            <a:spAutoFit/>
          </a:bodyPr>
          <a:lstStyle/>
          <a:p>
            <a:r>
              <a:rPr lang="fr-FR" sz="2800" b="1" dirty="0">
                <a:solidFill>
                  <a:srgbClr val="FFFF00"/>
                </a:solidFill>
              </a:rPr>
              <a:t>Le « Mihrab », point focal de l'ancienne mosquée de Cordoue.</a:t>
            </a:r>
          </a:p>
        </p:txBody>
      </p:sp>
      <p:pic>
        <p:nvPicPr>
          <p:cNvPr id="6" name="Image 5" descr="Une image contenant bâtiment, lieu de culte, Lieux sacrés, Symétrie&#10;&#10;Le contenu généré par l’IA peut être incorrect.">
            <a:extLst>
              <a:ext uri="{FF2B5EF4-FFF2-40B4-BE49-F238E27FC236}">
                <a16:creationId xmlns:a16="http://schemas.microsoft.com/office/drawing/2014/main" id="{FA1A78BE-AE41-3FAA-F1CB-E2DC88AE77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8296" y="279000"/>
            <a:ext cx="4725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C6DC66C-477F-EB73-2156-63270DF0DB2C}"/>
              </a:ext>
            </a:extLst>
          </p:cNvPr>
          <p:cNvSpPr txBox="1"/>
          <p:nvPr/>
        </p:nvSpPr>
        <p:spPr>
          <a:xfrm>
            <a:off x="4754880" y="499872"/>
            <a:ext cx="2157984" cy="2246769"/>
          </a:xfrm>
          <a:prstGeom prst="rect">
            <a:avLst/>
          </a:prstGeom>
          <a:noFill/>
        </p:spPr>
        <p:txBody>
          <a:bodyPr wrap="square" rtlCol="0">
            <a:spAutoFit/>
          </a:bodyPr>
          <a:lstStyle/>
          <a:p>
            <a:r>
              <a:rPr lang="fr-FR" sz="2800" b="1" dirty="0">
                <a:solidFill>
                  <a:srgbClr val="FFFF00"/>
                </a:solidFill>
              </a:rPr>
              <a:t>Une vue de l'intérieur de la mosquée-cathédrale.</a:t>
            </a:r>
          </a:p>
        </p:txBody>
      </p:sp>
      <p:sp>
        <p:nvSpPr>
          <p:cNvPr id="8" name="Rectangle 7">
            <a:extLst>
              <a:ext uri="{FF2B5EF4-FFF2-40B4-BE49-F238E27FC236}">
                <a16:creationId xmlns:a16="http://schemas.microsoft.com/office/drawing/2014/main" id="{ECC22F5C-2B06-6FB6-43DA-2A924B686FFB}"/>
              </a:ext>
            </a:extLst>
          </p:cNvPr>
          <p:cNvSpPr/>
          <p:nvPr/>
        </p:nvSpPr>
        <p:spPr>
          <a:xfrm>
            <a:off x="3535680" y="5814345"/>
            <a:ext cx="963022" cy="746367"/>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dirty="0">
                <a:solidFill>
                  <a:schemeClr val="tx1"/>
                </a:solidFill>
              </a:rPr>
              <a:t>1</a:t>
            </a:r>
          </a:p>
        </p:txBody>
      </p:sp>
      <p:sp>
        <p:nvSpPr>
          <p:cNvPr id="9" name="Rectangle 8">
            <a:extLst>
              <a:ext uri="{FF2B5EF4-FFF2-40B4-BE49-F238E27FC236}">
                <a16:creationId xmlns:a16="http://schemas.microsoft.com/office/drawing/2014/main" id="{A2E52A29-DE00-B5E9-1A09-3D3E53619143}"/>
              </a:ext>
            </a:extLst>
          </p:cNvPr>
          <p:cNvSpPr/>
          <p:nvPr/>
        </p:nvSpPr>
        <p:spPr>
          <a:xfrm>
            <a:off x="5333628" y="2624328"/>
            <a:ext cx="999744" cy="804672"/>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dirty="0">
                <a:solidFill>
                  <a:schemeClr val="tx1"/>
                </a:solidFill>
              </a:rPr>
              <a:t>2</a:t>
            </a:r>
          </a:p>
        </p:txBody>
      </p:sp>
    </p:spTree>
    <p:extLst>
      <p:ext uri="{BB962C8B-B14F-4D97-AF65-F5344CB8AC3E}">
        <p14:creationId xmlns:p14="http://schemas.microsoft.com/office/powerpoint/2010/main" val="3992395264"/>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75707-14A3-FB14-649C-C6B7AB1E653D}"/>
            </a:ext>
          </a:extLst>
        </p:cNvPr>
        <p:cNvGrpSpPr/>
        <p:nvPr/>
      </p:nvGrpSpPr>
      <p:grpSpPr>
        <a:xfrm>
          <a:off x="0" y="0"/>
          <a:ext cx="0" cy="0"/>
          <a:chOff x="0" y="0"/>
          <a:chExt cx="0" cy="0"/>
        </a:xfrm>
      </p:grpSpPr>
      <p:pic>
        <p:nvPicPr>
          <p:cNvPr id="3" name="Image 2" descr="Une image contenant Lieux sacrés, chapelle, cathédrale, bâtiment&#10;&#10;Le contenu généré par l’IA peut être incorrect.">
            <a:extLst>
              <a:ext uri="{FF2B5EF4-FFF2-40B4-BE49-F238E27FC236}">
                <a16:creationId xmlns:a16="http://schemas.microsoft.com/office/drawing/2014/main" id="{5D7CCE05-0277-D6B8-D6BE-BCC5F71EBF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59937" y="279000"/>
            <a:ext cx="3745542"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BF49CE2-6508-E229-FC62-58226E4DA302}"/>
              </a:ext>
            </a:extLst>
          </p:cNvPr>
          <p:cNvSpPr txBox="1"/>
          <p:nvPr/>
        </p:nvSpPr>
        <p:spPr>
          <a:xfrm>
            <a:off x="8132064" y="2295144"/>
            <a:ext cx="2852928" cy="3539430"/>
          </a:xfrm>
          <a:prstGeom prst="rect">
            <a:avLst/>
          </a:prstGeom>
          <a:noFill/>
        </p:spPr>
        <p:txBody>
          <a:bodyPr wrap="square" rtlCol="0">
            <a:spAutoFit/>
          </a:bodyPr>
          <a:lstStyle/>
          <a:p>
            <a:r>
              <a:rPr lang="fr-FR" sz="2800" b="1">
                <a:solidFill>
                  <a:srgbClr val="FFFF00"/>
                </a:solidFill>
              </a:rPr>
              <a:t>Vue sur le maître-autel et le grand retable de la Capilla Mayor (par Hernán Ruiz I et II, architectes, XVIe s.).</a:t>
            </a:r>
            <a:endParaRPr lang="fr-FR" sz="2800" b="1" dirty="0">
              <a:solidFill>
                <a:srgbClr val="FFFF00"/>
              </a:solidFill>
            </a:endParaRPr>
          </a:p>
        </p:txBody>
      </p:sp>
    </p:spTree>
    <p:extLst>
      <p:ext uri="{BB962C8B-B14F-4D97-AF65-F5344CB8AC3E}">
        <p14:creationId xmlns:p14="http://schemas.microsoft.com/office/powerpoint/2010/main" val="2916574302"/>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32757-40D2-E182-8B19-76A7971E4A59}"/>
            </a:ext>
          </a:extLst>
        </p:cNvPr>
        <p:cNvGrpSpPr/>
        <p:nvPr/>
      </p:nvGrpSpPr>
      <p:grpSpPr>
        <a:xfrm>
          <a:off x="0" y="0"/>
          <a:ext cx="0" cy="0"/>
          <a:chOff x="0" y="0"/>
          <a:chExt cx="0" cy="0"/>
        </a:xfrm>
      </p:grpSpPr>
      <p:pic>
        <p:nvPicPr>
          <p:cNvPr id="5" name="Image 4" descr="Une image contenant arcade, arche, bâtiment, colonne&#10;&#10;Le contenu généré par l’IA peut être incorrect.">
            <a:extLst>
              <a:ext uri="{FF2B5EF4-FFF2-40B4-BE49-F238E27FC236}">
                <a16:creationId xmlns:a16="http://schemas.microsoft.com/office/drawing/2014/main" id="{B0B985D9-22AF-8572-50F3-F116677CFB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5069" y="279000"/>
            <a:ext cx="9354989"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8F2A6A1-0923-26D9-7408-3457FDACF085}"/>
              </a:ext>
            </a:extLst>
          </p:cNvPr>
          <p:cNvSpPr txBox="1"/>
          <p:nvPr/>
        </p:nvSpPr>
        <p:spPr>
          <a:xfrm>
            <a:off x="187357" y="2548128"/>
            <a:ext cx="2320957" cy="2677656"/>
          </a:xfrm>
          <a:prstGeom prst="rect">
            <a:avLst/>
          </a:prstGeom>
          <a:noFill/>
        </p:spPr>
        <p:txBody>
          <a:bodyPr wrap="square" rtlCol="0">
            <a:spAutoFit/>
          </a:bodyPr>
          <a:lstStyle/>
          <a:p>
            <a:r>
              <a:rPr lang="fr-FR" sz="2800" b="1" dirty="0">
                <a:solidFill>
                  <a:srgbClr val="FFFF00"/>
                </a:solidFill>
              </a:rPr>
              <a:t>Vue (ouest vers est). À gauche, la grille de la chapelle San Pablo.</a:t>
            </a:r>
          </a:p>
        </p:txBody>
      </p:sp>
    </p:spTree>
    <p:extLst>
      <p:ext uri="{BB962C8B-B14F-4D97-AF65-F5344CB8AC3E}">
        <p14:creationId xmlns:p14="http://schemas.microsoft.com/office/powerpoint/2010/main" val="500395967"/>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AE877-70A5-1B68-5F21-A5C41755E3AC}"/>
            </a:ext>
          </a:extLst>
        </p:cNvPr>
        <p:cNvGrpSpPr/>
        <p:nvPr/>
      </p:nvGrpSpPr>
      <p:grpSpPr>
        <a:xfrm>
          <a:off x="0" y="0"/>
          <a:ext cx="0" cy="0"/>
          <a:chOff x="0" y="0"/>
          <a:chExt cx="0" cy="0"/>
        </a:xfrm>
      </p:grpSpPr>
      <p:pic>
        <p:nvPicPr>
          <p:cNvPr id="3" name="Image 2" descr="Une image contenant bâtiment, arcade, colonne, arche&#10;&#10;Le contenu généré par l’IA peut être incorrect.">
            <a:extLst>
              <a:ext uri="{FF2B5EF4-FFF2-40B4-BE49-F238E27FC236}">
                <a16:creationId xmlns:a16="http://schemas.microsoft.com/office/drawing/2014/main" id="{546C5673-C55E-DA01-C909-BA246AC0C4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1793" y="297000"/>
            <a:ext cx="10708414" cy="6264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EA519DD-85B6-D131-C9EA-A25BD062AA09}"/>
              </a:ext>
            </a:extLst>
          </p:cNvPr>
          <p:cNvSpPr txBox="1"/>
          <p:nvPr/>
        </p:nvSpPr>
        <p:spPr>
          <a:xfrm>
            <a:off x="1105635" y="297000"/>
            <a:ext cx="10708413" cy="954107"/>
          </a:xfrm>
          <a:prstGeom prst="rect">
            <a:avLst/>
          </a:prstGeom>
          <a:noFill/>
        </p:spPr>
        <p:txBody>
          <a:bodyPr wrap="square" rtlCol="0">
            <a:spAutoFit/>
          </a:bodyPr>
          <a:lstStyle/>
          <a:p>
            <a:r>
              <a:rPr lang="fr-FR" sz="2800" b="1" dirty="0">
                <a:solidFill>
                  <a:schemeClr val="bg1"/>
                </a:solidFill>
              </a:rPr>
              <a:t>Vue, depuis la grande nef du </a:t>
            </a:r>
            <a:r>
              <a:rPr lang="fr-FR" sz="2800" b="1" dirty="0" err="1">
                <a:solidFill>
                  <a:schemeClr val="bg1"/>
                </a:solidFill>
              </a:rPr>
              <a:t>Trascoro</a:t>
            </a:r>
            <a:r>
              <a:rPr lang="fr-FR" sz="2800" b="1" dirty="0">
                <a:solidFill>
                  <a:schemeClr val="bg1"/>
                </a:solidFill>
              </a:rPr>
              <a:t>, vers la chapelle de Villaviciosa.</a:t>
            </a:r>
          </a:p>
        </p:txBody>
      </p:sp>
    </p:spTree>
    <p:extLst>
      <p:ext uri="{BB962C8B-B14F-4D97-AF65-F5344CB8AC3E}">
        <p14:creationId xmlns:p14="http://schemas.microsoft.com/office/powerpoint/2010/main" val="1987021253"/>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1A224-7989-3C9B-4BB8-26033C98B4AE}"/>
            </a:ext>
          </a:extLst>
        </p:cNvPr>
        <p:cNvGrpSpPr/>
        <p:nvPr/>
      </p:nvGrpSpPr>
      <p:grpSpPr>
        <a:xfrm>
          <a:off x="0" y="0"/>
          <a:ext cx="0" cy="0"/>
          <a:chOff x="0" y="0"/>
          <a:chExt cx="0" cy="0"/>
        </a:xfrm>
      </p:grpSpPr>
      <p:pic>
        <p:nvPicPr>
          <p:cNvPr id="3" name="Image 2" descr="Une image contenant église, bâtiment, art, Symétrie&#10;&#10;Le contenu généré par l’IA peut être incorrect.">
            <a:extLst>
              <a:ext uri="{FF2B5EF4-FFF2-40B4-BE49-F238E27FC236}">
                <a16:creationId xmlns:a16="http://schemas.microsoft.com/office/drawing/2014/main" id="{AB48DAA3-17D1-D180-8D5C-9489F66A5A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736" y="279000"/>
            <a:ext cx="9453709"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66D42F1-FB88-6D36-A9F5-E5582FD8EF77}"/>
              </a:ext>
            </a:extLst>
          </p:cNvPr>
          <p:cNvSpPr txBox="1"/>
          <p:nvPr/>
        </p:nvSpPr>
        <p:spPr>
          <a:xfrm>
            <a:off x="9815048" y="885134"/>
            <a:ext cx="2109216" cy="5693866"/>
          </a:xfrm>
          <a:prstGeom prst="rect">
            <a:avLst/>
          </a:prstGeom>
          <a:noFill/>
        </p:spPr>
        <p:txBody>
          <a:bodyPr wrap="square" rtlCol="0">
            <a:spAutoFit/>
          </a:bodyPr>
          <a:lstStyle/>
          <a:p>
            <a:r>
              <a:rPr lang="fr-FR" sz="2800" b="1">
                <a:solidFill>
                  <a:schemeClr val="bg1"/>
                </a:solidFill>
              </a:rPr>
              <a:t>La voûte devant le « mihrab », créé au Xe siècle par des artisans byzantins, envoyés par l'empereur Nicéphore II Phocas.</a:t>
            </a:r>
            <a:endParaRPr lang="fr-FR" sz="2800" b="1" dirty="0">
              <a:solidFill>
                <a:schemeClr val="bg1"/>
              </a:solidFill>
            </a:endParaRPr>
          </a:p>
        </p:txBody>
      </p:sp>
    </p:spTree>
    <p:extLst>
      <p:ext uri="{BB962C8B-B14F-4D97-AF65-F5344CB8AC3E}">
        <p14:creationId xmlns:p14="http://schemas.microsoft.com/office/powerpoint/2010/main" val="1076071293"/>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D6D74-634A-6795-1468-F3A5CDC75A84}"/>
            </a:ext>
          </a:extLst>
        </p:cNvPr>
        <p:cNvGrpSpPr/>
        <p:nvPr/>
      </p:nvGrpSpPr>
      <p:grpSpPr>
        <a:xfrm>
          <a:off x="0" y="0"/>
          <a:ext cx="0" cy="0"/>
          <a:chOff x="0" y="0"/>
          <a:chExt cx="0" cy="0"/>
        </a:xfrm>
      </p:grpSpPr>
      <p:pic>
        <p:nvPicPr>
          <p:cNvPr id="3" name="Image 2" descr="Une image contenant arcade, colonne, intérieur, lieu de culte&#10;&#10;Le contenu généré par l’IA peut être incorrect.">
            <a:extLst>
              <a:ext uri="{FF2B5EF4-FFF2-40B4-BE49-F238E27FC236}">
                <a16:creationId xmlns:a16="http://schemas.microsoft.com/office/drawing/2014/main" id="{C6F63E05-2937-53CD-39CD-C8AA41A0A6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4379" y="279000"/>
            <a:ext cx="9531925"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04BEE9-218C-025A-0801-5866C56FDB2D}"/>
              </a:ext>
            </a:extLst>
          </p:cNvPr>
          <p:cNvSpPr txBox="1"/>
          <p:nvPr/>
        </p:nvSpPr>
        <p:spPr>
          <a:xfrm>
            <a:off x="85344" y="797510"/>
            <a:ext cx="2334379" cy="5262979"/>
          </a:xfrm>
          <a:prstGeom prst="rect">
            <a:avLst/>
          </a:prstGeom>
          <a:noFill/>
        </p:spPr>
        <p:txBody>
          <a:bodyPr wrap="square" rtlCol="0">
            <a:spAutoFit/>
          </a:bodyPr>
          <a:lstStyle/>
          <a:p>
            <a:r>
              <a:rPr lang="fr-FR" sz="2800" b="1" dirty="0">
                <a:solidFill>
                  <a:srgbClr val="FFFF00"/>
                </a:solidFill>
              </a:rPr>
              <a:t>Vue sur la colonnade de 1re nef du </a:t>
            </a:r>
            <a:r>
              <a:rPr lang="fr-FR" sz="2800" b="1" dirty="0" err="1">
                <a:solidFill>
                  <a:srgbClr val="FFFF00"/>
                </a:solidFill>
              </a:rPr>
              <a:t>Crucero</a:t>
            </a:r>
            <a:r>
              <a:rPr lang="fr-FR" sz="2800" b="1" dirty="0">
                <a:solidFill>
                  <a:srgbClr val="FFFF00"/>
                </a:solidFill>
              </a:rPr>
              <a:t> sud (au 1er plan). À droite (de dos), le retable du </a:t>
            </a:r>
            <a:r>
              <a:rPr lang="fr-FR" sz="2800" b="1" dirty="0" err="1">
                <a:solidFill>
                  <a:srgbClr val="FFFF00"/>
                </a:solidFill>
              </a:rPr>
              <a:t>Santísimo</a:t>
            </a:r>
            <a:r>
              <a:rPr lang="fr-FR" sz="2800" b="1" dirty="0">
                <a:solidFill>
                  <a:srgbClr val="FFFF00"/>
                </a:solidFill>
              </a:rPr>
              <a:t> Cristo </a:t>
            </a:r>
            <a:r>
              <a:rPr lang="fr-FR" sz="2800" b="1" dirty="0" err="1">
                <a:solidFill>
                  <a:srgbClr val="FFFF00"/>
                </a:solidFill>
              </a:rPr>
              <a:t>del</a:t>
            </a:r>
            <a:r>
              <a:rPr lang="fr-FR" sz="2800" b="1" dirty="0">
                <a:solidFill>
                  <a:srgbClr val="FFFF00"/>
                </a:solidFill>
              </a:rPr>
              <a:t> Punto (XVIe siècle).</a:t>
            </a:r>
          </a:p>
        </p:txBody>
      </p:sp>
    </p:spTree>
    <p:extLst>
      <p:ext uri="{BB962C8B-B14F-4D97-AF65-F5344CB8AC3E}">
        <p14:creationId xmlns:p14="http://schemas.microsoft.com/office/powerpoint/2010/main" val="3073146475"/>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68E11-2423-2641-6D89-0FBF8562D965}"/>
            </a:ext>
          </a:extLst>
        </p:cNvPr>
        <p:cNvGrpSpPr/>
        <p:nvPr/>
      </p:nvGrpSpPr>
      <p:grpSpPr>
        <a:xfrm>
          <a:off x="0" y="0"/>
          <a:ext cx="0" cy="0"/>
          <a:chOff x="0" y="0"/>
          <a:chExt cx="0" cy="0"/>
        </a:xfrm>
      </p:grpSpPr>
      <p:pic>
        <p:nvPicPr>
          <p:cNvPr id="3" name="Image 2" descr="Une image contenant bâtiment, plein air, ciel, Architecture médiévale&#10;&#10;Le contenu généré par l’IA peut être incorrect.">
            <a:extLst>
              <a:ext uri="{FF2B5EF4-FFF2-40B4-BE49-F238E27FC236}">
                <a16:creationId xmlns:a16="http://schemas.microsoft.com/office/drawing/2014/main" id="{36A0BC04-D2D3-2728-7B27-703165F737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336" y="423000"/>
            <a:ext cx="9313593" cy="6012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4360BFC-4D9D-CFC1-F54A-A4917359C988}"/>
              </a:ext>
            </a:extLst>
          </p:cNvPr>
          <p:cNvSpPr txBox="1"/>
          <p:nvPr/>
        </p:nvSpPr>
        <p:spPr>
          <a:xfrm>
            <a:off x="9887712" y="708904"/>
            <a:ext cx="2304288" cy="5262979"/>
          </a:xfrm>
          <a:prstGeom prst="rect">
            <a:avLst/>
          </a:prstGeom>
          <a:noFill/>
        </p:spPr>
        <p:txBody>
          <a:bodyPr wrap="square" rtlCol="0">
            <a:spAutoFit/>
          </a:bodyPr>
          <a:lstStyle/>
          <a:p>
            <a:r>
              <a:rPr lang="fr-FR" sz="2800" b="1" dirty="0">
                <a:solidFill>
                  <a:srgbClr val="FFFF00"/>
                </a:solidFill>
              </a:rPr>
              <a:t>Mur extérieur - À gauche, la </a:t>
            </a:r>
            <a:r>
              <a:rPr lang="fr-FR" sz="2800" b="1" dirty="0" err="1">
                <a:solidFill>
                  <a:srgbClr val="FFFF00"/>
                </a:solidFill>
              </a:rPr>
              <a:t>Puerta</a:t>
            </a:r>
            <a:r>
              <a:rPr lang="fr-FR" sz="2800" b="1" dirty="0">
                <a:solidFill>
                  <a:srgbClr val="FFFF00"/>
                </a:solidFill>
              </a:rPr>
              <a:t> </a:t>
            </a:r>
            <a:r>
              <a:rPr lang="fr-FR" sz="2800" b="1" dirty="0" err="1">
                <a:solidFill>
                  <a:srgbClr val="FFFF00"/>
                </a:solidFill>
              </a:rPr>
              <a:t>del</a:t>
            </a:r>
            <a:r>
              <a:rPr lang="fr-FR" sz="2800" b="1" dirty="0">
                <a:solidFill>
                  <a:srgbClr val="FFFF00"/>
                </a:solidFill>
              </a:rPr>
              <a:t> </a:t>
            </a:r>
            <a:r>
              <a:rPr lang="fr-FR" sz="2800" b="1" dirty="0" err="1">
                <a:solidFill>
                  <a:srgbClr val="FFFF00"/>
                </a:solidFill>
              </a:rPr>
              <a:t>Espíritu</a:t>
            </a:r>
            <a:r>
              <a:rPr lang="fr-FR" sz="2800" b="1" dirty="0">
                <a:solidFill>
                  <a:srgbClr val="FFFF00"/>
                </a:solidFill>
              </a:rPr>
              <a:t> Santo - À droite, la </a:t>
            </a:r>
            <a:r>
              <a:rPr lang="fr-FR" sz="2800" b="1" dirty="0" err="1">
                <a:solidFill>
                  <a:srgbClr val="FFFF00"/>
                </a:solidFill>
              </a:rPr>
              <a:t>Puerta</a:t>
            </a:r>
            <a:r>
              <a:rPr lang="fr-FR" sz="2800" b="1" dirty="0">
                <a:solidFill>
                  <a:srgbClr val="FFFF00"/>
                </a:solidFill>
              </a:rPr>
              <a:t> de San Pedro (5e et 6e portes du mur Ouest).</a:t>
            </a:r>
          </a:p>
        </p:txBody>
      </p:sp>
    </p:spTree>
    <p:extLst>
      <p:ext uri="{BB962C8B-B14F-4D97-AF65-F5344CB8AC3E}">
        <p14:creationId xmlns:p14="http://schemas.microsoft.com/office/powerpoint/2010/main" val="2174192337"/>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55E2A-6A54-9211-5FDB-0039FE1E528A}"/>
            </a:ext>
          </a:extLst>
        </p:cNvPr>
        <p:cNvGrpSpPr/>
        <p:nvPr/>
      </p:nvGrpSpPr>
      <p:grpSpPr>
        <a:xfrm>
          <a:off x="0" y="0"/>
          <a:ext cx="0" cy="0"/>
          <a:chOff x="0" y="0"/>
          <a:chExt cx="0" cy="0"/>
        </a:xfrm>
      </p:grpSpPr>
      <p:pic>
        <p:nvPicPr>
          <p:cNvPr id="3" name="Image 2" descr="Une image contenant bâtiment, porte, arche, architecture&#10;&#10;Le contenu généré par l’IA peut être incorrect.">
            <a:extLst>
              <a:ext uri="{FF2B5EF4-FFF2-40B4-BE49-F238E27FC236}">
                <a16:creationId xmlns:a16="http://schemas.microsoft.com/office/drawing/2014/main" id="{104EB7BE-D687-DF9E-8708-5C3ECE13EE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5065" y="279000"/>
            <a:ext cx="5023254"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212B662-3123-8FDE-2F38-540B037746FF}"/>
              </a:ext>
            </a:extLst>
          </p:cNvPr>
          <p:cNvSpPr txBox="1"/>
          <p:nvPr/>
        </p:nvSpPr>
        <p:spPr>
          <a:xfrm>
            <a:off x="633984" y="2487168"/>
            <a:ext cx="2889504" cy="2246769"/>
          </a:xfrm>
          <a:prstGeom prst="rect">
            <a:avLst/>
          </a:prstGeom>
          <a:noFill/>
        </p:spPr>
        <p:txBody>
          <a:bodyPr wrap="square" rtlCol="0">
            <a:spAutoFit/>
          </a:bodyPr>
          <a:lstStyle/>
          <a:p>
            <a:r>
              <a:rPr lang="fr-FR" sz="2800" b="1">
                <a:solidFill>
                  <a:srgbClr val="FFFF00"/>
                </a:solidFill>
              </a:rPr>
              <a:t>Mur extérieur - La Puerta San Ildefonso (7e porte du mur Ouest).</a:t>
            </a:r>
            <a:endParaRPr lang="fr-FR" sz="2800" b="1" dirty="0">
              <a:solidFill>
                <a:srgbClr val="FFFF00"/>
              </a:solidFill>
            </a:endParaRPr>
          </a:p>
        </p:txBody>
      </p:sp>
    </p:spTree>
    <p:extLst>
      <p:ext uri="{BB962C8B-B14F-4D97-AF65-F5344CB8AC3E}">
        <p14:creationId xmlns:p14="http://schemas.microsoft.com/office/powerpoint/2010/main" val="2991935160"/>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DF1AC-CA9C-39AE-5FEB-8B2C841BB961}"/>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69298D98-B7D7-BCEA-1944-92583C944B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992" y="279000"/>
            <a:ext cx="8400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15B6DB6-53D1-7BCF-F08E-22FEAA12BF51}"/>
              </a:ext>
            </a:extLst>
          </p:cNvPr>
          <p:cNvSpPr txBox="1"/>
          <p:nvPr/>
        </p:nvSpPr>
        <p:spPr>
          <a:xfrm>
            <a:off x="8948928" y="3429000"/>
            <a:ext cx="3243072" cy="1384995"/>
          </a:xfrm>
          <a:prstGeom prst="rect">
            <a:avLst/>
          </a:prstGeom>
          <a:noFill/>
        </p:spPr>
        <p:txBody>
          <a:bodyPr wrap="square" rtlCol="0">
            <a:spAutoFit/>
          </a:bodyPr>
          <a:lstStyle/>
          <a:p>
            <a:r>
              <a:rPr lang="fr-FR" sz="2800" b="1">
                <a:solidFill>
                  <a:srgbClr val="FFFF00"/>
                </a:solidFill>
              </a:rPr>
              <a:t>Le bassin Santa Maria, et le Patio des orangers.</a:t>
            </a:r>
            <a:endParaRPr lang="fr-FR" sz="2800" b="1" dirty="0">
              <a:solidFill>
                <a:srgbClr val="FFFF00"/>
              </a:solidFill>
            </a:endParaRPr>
          </a:p>
        </p:txBody>
      </p:sp>
    </p:spTree>
    <p:extLst>
      <p:ext uri="{BB962C8B-B14F-4D97-AF65-F5344CB8AC3E}">
        <p14:creationId xmlns:p14="http://schemas.microsoft.com/office/powerpoint/2010/main" val="3773783850"/>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FCB9A-7A71-B458-C6B1-405B85BFAE36}"/>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DD351CB6-27AA-9706-C745-8E5D5DBE18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3978" y="279000"/>
            <a:ext cx="4725000"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89179C8-9EA7-85E5-0B40-DB2007800B91}"/>
              </a:ext>
            </a:extLst>
          </p:cNvPr>
          <p:cNvSpPr txBox="1"/>
          <p:nvPr/>
        </p:nvSpPr>
        <p:spPr>
          <a:xfrm>
            <a:off x="817626" y="2487168"/>
            <a:ext cx="2816352" cy="2677656"/>
          </a:xfrm>
          <a:prstGeom prst="rect">
            <a:avLst/>
          </a:prstGeom>
          <a:noFill/>
        </p:spPr>
        <p:txBody>
          <a:bodyPr wrap="square" rtlCol="0">
            <a:spAutoFit/>
          </a:bodyPr>
          <a:lstStyle/>
          <a:p>
            <a:r>
              <a:rPr lang="fr-FR" sz="2800" b="1">
                <a:solidFill>
                  <a:srgbClr val="FFFF00"/>
                </a:solidFill>
              </a:rPr>
              <a:t>Vue de la tour du campanile de la cathédrale, depuis le Patio des Orangers.</a:t>
            </a:r>
            <a:endParaRPr lang="fr-FR" sz="2800" b="1" dirty="0">
              <a:solidFill>
                <a:srgbClr val="FFFF00"/>
              </a:solidFill>
            </a:endParaRPr>
          </a:p>
        </p:txBody>
      </p:sp>
    </p:spTree>
    <p:extLst>
      <p:ext uri="{BB962C8B-B14F-4D97-AF65-F5344CB8AC3E}">
        <p14:creationId xmlns:p14="http://schemas.microsoft.com/office/powerpoint/2010/main" val="1024234048"/>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FD581-B710-5B24-AD25-0B212411E378}"/>
            </a:ext>
          </a:extLst>
        </p:cNvPr>
        <p:cNvGrpSpPr/>
        <p:nvPr/>
      </p:nvGrpSpPr>
      <p:grpSpPr>
        <a:xfrm>
          <a:off x="0" y="0"/>
          <a:ext cx="0" cy="0"/>
          <a:chOff x="0" y="0"/>
          <a:chExt cx="0" cy="0"/>
        </a:xfrm>
      </p:grpSpPr>
      <p:pic>
        <p:nvPicPr>
          <p:cNvPr id="3" name="Image 2" descr="Une image contenant plein air, ciel, bâtiment, eau&#10;&#10;Le contenu généré par l’IA peut être incorrect.">
            <a:extLst>
              <a:ext uri="{FF2B5EF4-FFF2-40B4-BE49-F238E27FC236}">
                <a16:creationId xmlns:a16="http://schemas.microsoft.com/office/drawing/2014/main" id="{F417008F-5669-E925-7502-79593A6C48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672" y="279000"/>
            <a:ext cx="9509455"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0467CBE-9742-98C2-75D1-FB52754AF29F}"/>
              </a:ext>
            </a:extLst>
          </p:cNvPr>
          <p:cNvSpPr txBox="1"/>
          <p:nvPr/>
        </p:nvSpPr>
        <p:spPr>
          <a:xfrm>
            <a:off x="10034016" y="2974848"/>
            <a:ext cx="2157984" cy="2677656"/>
          </a:xfrm>
          <a:prstGeom prst="rect">
            <a:avLst/>
          </a:prstGeom>
          <a:noFill/>
        </p:spPr>
        <p:txBody>
          <a:bodyPr wrap="square" rtlCol="0">
            <a:spAutoFit/>
          </a:bodyPr>
          <a:lstStyle/>
          <a:p>
            <a:r>
              <a:rPr lang="fr-FR" sz="2800" b="1">
                <a:solidFill>
                  <a:srgbClr val="FFFF00"/>
                </a:solidFill>
              </a:rPr>
              <a:t>Vue (sud-nord) depuis les rives du Guadalquivir.</a:t>
            </a:r>
            <a:endParaRPr lang="fr-FR" sz="2800" b="1" dirty="0">
              <a:solidFill>
                <a:srgbClr val="FFFF00"/>
              </a:solidFill>
            </a:endParaRPr>
          </a:p>
        </p:txBody>
      </p:sp>
    </p:spTree>
    <p:extLst>
      <p:ext uri="{BB962C8B-B14F-4D97-AF65-F5344CB8AC3E}">
        <p14:creationId xmlns:p14="http://schemas.microsoft.com/office/powerpoint/2010/main" val="1023490979"/>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5971C-55BF-57B2-1BDA-9B8CC6B78157}"/>
            </a:ext>
          </a:extLst>
        </p:cNvPr>
        <p:cNvGrpSpPr/>
        <p:nvPr/>
      </p:nvGrpSpPr>
      <p:grpSpPr>
        <a:xfrm>
          <a:off x="0" y="0"/>
          <a:ext cx="0" cy="0"/>
          <a:chOff x="0" y="0"/>
          <a:chExt cx="0" cy="0"/>
        </a:xfrm>
      </p:grpSpPr>
      <p:pic>
        <p:nvPicPr>
          <p:cNvPr id="3" name="Image 2" descr="Une image contenant arche, arcade, intérieur, coffre&#10;&#10;Le contenu généré par l’IA peut être incorrect.">
            <a:extLst>
              <a:ext uri="{FF2B5EF4-FFF2-40B4-BE49-F238E27FC236}">
                <a16:creationId xmlns:a16="http://schemas.microsoft.com/office/drawing/2014/main" id="{439AB6B9-D9CA-278A-3B5D-D34D182F66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1105" y="279000"/>
            <a:ext cx="4648732"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537ECB2-CB54-43DD-D813-9AD1D18BD0D2}"/>
              </a:ext>
            </a:extLst>
          </p:cNvPr>
          <p:cNvSpPr txBox="1"/>
          <p:nvPr/>
        </p:nvSpPr>
        <p:spPr>
          <a:xfrm>
            <a:off x="420225" y="3048000"/>
            <a:ext cx="3230880" cy="2246769"/>
          </a:xfrm>
          <a:prstGeom prst="rect">
            <a:avLst/>
          </a:prstGeom>
          <a:noFill/>
        </p:spPr>
        <p:txBody>
          <a:bodyPr wrap="square" rtlCol="0">
            <a:spAutoFit/>
          </a:bodyPr>
          <a:lstStyle/>
          <a:p>
            <a:r>
              <a:rPr lang="fr-FR" sz="2800" b="1">
                <a:solidFill>
                  <a:srgbClr val="FFFF00"/>
                </a:solidFill>
              </a:rPr>
              <a:t>La grande nef, dite Nef Centrale de la cathédrale (décoration, XIVe siècle).</a:t>
            </a:r>
            <a:endParaRPr lang="fr-FR" sz="2800" b="1" dirty="0">
              <a:solidFill>
                <a:srgbClr val="FFFF00"/>
              </a:solidFill>
            </a:endParaRPr>
          </a:p>
        </p:txBody>
      </p:sp>
    </p:spTree>
    <p:extLst>
      <p:ext uri="{BB962C8B-B14F-4D97-AF65-F5344CB8AC3E}">
        <p14:creationId xmlns:p14="http://schemas.microsoft.com/office/powerpoint/2010/main" val="1142270561"/>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1485E-B012-4C8F-1586-F63DC12DD712}"/>
            </a:ext>
          </a:extLst>
        </p:cNvPr>
        <p:cNvGrpSpPr/>
        <p:nvPr/>
      </p:nvGrpSpPr>
      <p:grpSpPr>
        <a:xfrm>
          <a:off x="0" y="0"/>
          <a:ext cx="0" cy="0"/>
          <a:chOff x="0" y="0"/>
          <a:chExt cx="0" cy="0"/>
        </a:xfrm>
      </p:grpSpPr>
      <p:pic>
        <p:nvPicPr>
          <p:cNvPr id="3" name="Image 2" descr="Une image contenant bâtiment, Symétrie, intérieur, église&#10;&#10;Le contenu généré par l’IA peut être incorrect.">
            <a:extLst>
              <a:ext uri="{FF2B5EF4-FFF2-40B4-BE49-F238E27FC236}">
                <a16:creationId xmlns:a16="http://schemas.microsoft.com/office/drawing/2014/main" id="{952D6F02-3337-1F23-21A0-04A718CC40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2685" y="369000"/>
            <a:ext cx="9183577" cy="612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69EEB57-A74D-103C-B96D-27CA57513196}"/>
              </a:ext>
            </a:extLst>
          </p:cNvPr>
          <p:cNvSpPr txBox="1"/>
          <p:nvPr/>
        </p:nvSpPr>
        <p:spPr>
          <a:xfrm>
            <a:off x="9814560" y="1412992"/>
            <a:ext cx="2194560" cy="3539430"/>
          </a:xfrm>
          <a:prstGeom prst="rect">
            <a:avLst/>
          </a:prstGeom>
          <a:noFill/>
        </p:spPr>
        <p:txBody>
          <a:bodyPr wrap="square" rtlCol="0">
            <a:spAutoFit/>
          </a:bodyPr>
          <a:lstStyle/>
          <a:p>
            <a:r>
              <a:rPr lang="fr-FR" sz="2800" b="1" dirty="0">
                <a:solidFill>
                  <a:srgbClr val="FFFF00"/>
                </a:solidFill>
              </a:rPr>
              <a:t>La croisée du transept de la </a:t>
            </a:r>
            <a:r>
              <a:rPr lang="fr-FR" sz="2800" b="1" dirty="0" err="1">
                <a:solidFill>
                  <a:srgbClr val="FFFF00"/>
                </a:solidFill>
              </a:rPr>
              <a:t>Capilla</a:t>
            </a:r>
            <a:r>
              <a:rPr lang="fr-FR" sz="2800" b="1" dirty="0">
                <a:solidFill>
                  <a:srgbClr val="FFFF00"/>
                </a:solidFill>
              </a:rPr>
              <a:t> Mayor (chapelle centrale) de la cathédrale.</a:t>
            </a:r>
          </a:p>
        </p:txBody>
      </p:sp>
    </p:spTree>
    <p:extLst>
      <p:ext uri="{BB962C8B-B14F-4D97-AF65-F5344CB8AC3E}">
        <p14:creationId xmlns:p14="http://schemas.microsoft.com/office/powerpoint/2010/main" val="3651618397"/>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5FA55-8031-17D0-DFD9-4F139CE079ED}"/>
            </a:ext>
          </a:extLst>
        </p:cNvPr>
        <p:cNvGrpSpPr/>
        <p:nvPr/>
      </p:nvGrpSpPr>
      <p:grpSpPr>
        <a:xfrm>
          <a:off x="0" y="0"/>
          <a:ext cx="0" cy="0"/>
          <a:chOff x="0" y="0"/>
          <a:chExt cx="0" cy="0"/>
        </a:xfrm>
      </p:grpSpPr>
      <p:pic>
        <p:nvPicPr>
          <p:cNvPr id="3" name="Image 2" descr="Une image contenant intérieur, meubles, église, cathédrale&#10;&#10;Le contenu généré par l’IA peut être incorrect.">
            <a:extLst>
              <a:ext uri="{FF2B5EF4-FFF2-40B4-BE49-F238E27FC236}">
                <a16:creationId xmlns:a16="http://schemas.microsoft.com/office/drawing/2014/main" id="{9D525632-7932-5E56-CA32-E39E859CAC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4448" y="364500"/>
            <a:ext cx="8172000" cy="6129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0370166-2EAA-AEAC-44FB-1630469ADCD8}"/>
              </a:ext>
            </a:extLst>
          </p:cNvPr>
          <p:cNvSpPr txBox="1"/>
          <p:nvPr/>
        </p:nvSpPr>
        <p:spPr>
          <a:xfrm>
            <a:off x="435552" y="2353056"/>
            <a:ext cx="3328416" cy="3539430"/>
          </a:xfrm>
          <a:prstGeom prst="rect">
            <a:avLst/>
          </a:prstGeom>
          <a:noFill/>
        </p:spPr>
        <p:txBody>
          <a:bodyPr wrap="square" rtlCol="0">
            <a:spAutoFit/>
          </a:bodyPr>
          <a:lstStyle/>
          <a:p>
            <a:r>
              <a:rPr lang="fr-FR" sz="2800" b="1">
                <a:solidFill>
                  <a:srgbClr val="FFFF00"/>
                </a:solidFill>
              </a:rPr>
              <a:t>Le chœur des chanoines de la cathédrale, avec les stalles (chef-d'œuvre de Pedro Duque Cornejo (milieu XVIIIe siècle).</a:t>
            </a:r>
            <a:endParaRPr lang="fr-FR" sz="2800" b="1" dirty="0">
              <a:solidFill>
                <a:srgbClr val="FFFF00"/>
              </a:solidFill>
            </a:endParaRPr>
          </a:p>
        </p:txBody>
      </p:sp>
    </p:spTree>
    <p:extLst>
      <p:ext uri="{BB962C8B-B14F-4D97-AF65-F5344CB8AC3E}">
        <p14:creationId xmlns:p14="http://schemas.microsoft.com/office/powerpoint/2010/main" val="17197325"/>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AF751-65E3-BFD7-BA0A-FA463AC7C3C3}"/>
            </a:ext>
          </a:extLst>
        </p:cNvPr>
        <p:cNvGrpSpPr/>
        <p:nvPr/>
      </p:nvGrpSpPr>
      <p:grpSpPr>
        <a:xfrm>
          <a:off x="0" y="0"/>
          <a:ext cx="0" cy="0"/>
          <a:chOff x="0" y="0"/>
          <a:chExt cx="0" cy="0"/>
        </a:xfrm>
      </p:grpSpPr>
      <p:pic>
        <p:nvPicPr>
          <p:cNvPr id="5" name="Image 4" descr="Une image contenant Lieux sacrés, lieu de culte, église, chapelle&#10;&#10;Le contenu généré par l’IA peut être incorrect.">
            <a:extLst>
              <a:ext uri="{FF2B5EF4-FFF2-40B4-BE49-F238E27FC236}">
                <a16:creationId xmlns:a16="http://schemas.microsoft.com/office/drawing/2014/main" id="{E6C63442-86C1-3CE0-C964-208D13063F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1299" y="279000"/>
            <a:ext cx="4183267"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6C035F75-B7A4-9E6C-D428-D5A594CBCD97}"/>
              </a:ext>
            </a:extLst>
          </p:cNvPr>
          <p:cNvSpPr txBox="1"/>
          <p:nvPr/>
        </p:nvSpPr>
        <p:spPr>
          <a:xfrm>
            <a:off x="8168640" y="3072384"/>
            <a:ext cx="3657600" cy="1938992"/>
          </a:xfrm>
          <a:prstGeom prst="rect">
            <a:avLst/>
          </a:prstGeom>
          <a:noFill/>
        </p:spPr>
        <p:txBody>
          <a:bodyPr wrap="square" rtlCol="0">
            <a:spAutoFit/>
          </a:bodyPr>
          <a:lstStyle/>
          <a:p>
            <a:r>
              <a:rPr lang="fr-FR" sz="2400" b="1">
                <a:solidFill>
                  <a:srgbClr val="FFFF00"/>
                </a:solidFill>
              </a:rPr>
              <a:t>Grand retable (marbre rose) (1618-1628) de la Capilla Mayor (la chapelle majeure de la cathédrale).</a:t>
            </a:r>
            <a:endParaRPr lang="fr-FR" sz="2400" b="1" dirty="0">
              <a:solidFill>
                <a:srgbClr val="FFFF00"/>
              </a:solidFill>
            </a:endParaRPr>
          </a:p>
        </p:txBody>
      </p:sp>
    </p:spTree>
    <p:extLst>
      <p:ext uri="{BB962C8B-B14F-4D97-AF65-F5344CB8AC3E}">
        <p14:creationId xmlns:p14="http://schemas.microsoft.com/office/powerpoint/2010/main" val="2257087138"/>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08DEC-59C3-A5BA-E8C3-95FEE05C24A3}"/>
            </a:ext>
          </a:extLst>
        </p:cNvPr>
        <p:cNvGrpSpPr/>
        <p:nvPr/>
      </p:nvGrpSpPr>
      <p:grpSpPr>
        <a:xfrm>
          <a:off x="0" y="0"/>
          <a:ext cx="0" cy="0"/>
          <a:chOff x="0" y="0"/>
          <a:chExt cx="0" cy="0"/>
        </a:xfrm>
      </p:grpSpPr>
      <p:pic>
        <p:nvPicPr>
          <p:cNvPr id="3" name="Image 2" descr="Une image contenant art, lieu de culte, statue, Lieux sacrés&#10;&#10;Le contenu généré par l’IA peut être incorrect.">
            <a:extLst>
              <a:ext uri="{FF2B5EF4-FFF2-40B4-BE49-F238E27FC236}">
                <a16:creationId xmlns:a16="http://schemas.microsoft.com/office/drawing/2014/main" id="{8E893EB5-0C4F-90FD-0DB8-1169F195EC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9782" y="279000"/>
            <a:ext cx="8072074"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AA84D33-1232-EB46-C843-1377B16658E4}"/>
              </a:ext>
            </a:extLst>
          </p:cNvPr>
          <p:cNvSpPr txBox="1"/>
          <p:nvPr/>
        </p:nvSpPr>
        <p:spPr>
          <a:xfrm>
            <a:off x="430144" y="2782824"/>
            <a:ext cx="3340608" cy="1815882"/>
          </a:xfrm>
          <a:prstGeom prst="rect">
            <a:avLst/>
          </a:prstGeom>
          <a:noFill/>
        </p:spPr>
        <p:txBody>
          <a:bodyPr wrap="square" rtlCol="0">
            <a:spAutoFit/>
          </a:bodyPr>
          <a:lstStyle/>
          <a:p>
            <a:r>
              <a:rPr lang="fr-FR" sz="2800" b="1">
                <a:solidFill>
                  <a:srgbClr val="FFFF00"/>
                </a:solidFill>
              </a:rPr>
              <a:t>Architecture chrétienne et mauresque côte à côte</a:t>
            </a:r>
            <a:endParaRPr lang="fr-FR" sz="2800" b="1" dirty="0">
              <a:solidFill>
                <a:srgbClr val="FFFF00"/>
              </a:solidFill>
            </a:endParaRPr>
          </a:p>
        </p:txBody>
      </p:sp>
    </p:spTree>
    <p:extLst>
      <p:ext uri="{BB962C8B-B14F-4D97-AF65-F5344CB8AC3E}">
        <p14:creationId xmlns:p14="http://schemas.microsoft.com/office/powerpoint/2010/main" val="409779152"/>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4C689-2BE9-4762-0404-8A19B3A76CD6}"/>
            </a:ext>
          </a:extLst>
        </p:cNvPr>
        <p:cNvGrpSpPr/>
        <p:nvPr/>
      </p:nvGrpSpPr>
      <p:grpSpPr>
        <a:xfrm>
          <a:off x="0" y="0"/>
          <a:ext cx="0" cy="0"/>
          <a:chOff x="0" y="0"/>
          <a:chExt cx="0" cy="0"/>
        </a:xfrm>
      </p:grpSpPr>
      <p:pic>
        <p:nvPicPr>
          <p:cNvPr id="3" name="Image 2" descr="Une image contenant art, Sculpture, Sculpture sur pierre, statue&#10;&#10;Le contenu généré par l’IA peut être incorrect.">
            <a:extLst>
              <a:ext uri="{FF2B5EF4-FFF2-40B4-BE49-F238E27FC236}">
                <a16:creationId xmlns:a16="http://schemas.microsoft.com/office/drawing/2014/main" id="{5DB7E6C6-342A-428D-E395-06EF62B0EC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107" y="261000"/>
            <a:ext cx="9496595" cy="6336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1E33B17-43CB-8F64-C0E6-D56C7005C551}"/>
              </a:ext>
            </a:extLst>
          </p:cNvPr>
          <p:cNvSpPr txBox="1"/>
          <p:nvPr/>
        </p:nvSpPr>
        <p:spPr>
          <a:xfrm>
            <a:off x="10021824" y="3505200"/>
            <a:ext cx="2048256" cy="954107"/>
          </a:xfrm>
          <a:prstGeom prst="rect">
            <a:avLst/>
          </a:prstGeom>
          <a:noFill/>
        </p:spPr>
        <p:txBody>
          <a:bodyPr wrap="square" rtlCol="0">
            <a:spAutoFit/>
          </a:bodyPr>
          <a:lstStyle/>
          <a:p>
            <a:r>
              <a:rPr lang="fr-FR" sz="2800" b="1">
                <a:solidFill>
                  <a:srgbClr val="FFFF00"/>
                </a:solidFill>
              </a:rPr>
              <a:t>Les stalles du chœur.</a:t>
            </a:r>
            <a:endParaRPr lang="fr-FR" sz="2800" b="1" dirty="0">
              <a:solidFill>
                <a:srgbClr val="FFFF00"/>
              </a:solidFill>
            </a:endParaRPr>
          </a:p>
        </p:txBody>
      </p:sp>
    </p:spTree>
    <p:extLst>
      <p:ext uri="{BB962C8B-B14F-4D97-AF65-F5344CB8AC3E}">
        <p14:creationId xmlns:p14="http://schemas.microsoft.com/office/powerpoint/2010/main" val="2542135695"/>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7A7A3-23DB-A7BE-F6F1-7DB1686DE9DE}"/>
            </a:ext>
          </a:extLst>
        </p:cNvPr>
        <p:cNvGrpSpPr/>
        <p:nvPr/>
      </p:nvGrpSpPr>
      <p:grpSpPr>
        <a:xfrm>
          <a:off x="0" y="0"/>
          <a:ext cx="0" cy="0"/>
          <a:chOff x="0" y="0"/>
          <a:chExt cx="0" cy="0"/>
        </a:xfrm>
      </p:grpSpPr>
      <p:pic>
        <p:nvPicPr>
          <p:cNvPr id="3" name="Image 2" descr="Une image contenant arcade, bâtiment, coffre, arche&#10;&#10;Le contenu généré par l’IA peut être incorrect.">
            <a:extLst>
              <a:ext uri="{FF2B5EF4-FFF2-40B4-BE49-F238E27FC236}">
                <a16:creationId xmlns:a16="http://schemas.microsoft.com/office/drawing/2014/main" id="{59EB1309-033A-41CE-FC8A-75BDFBF937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0976" y="431736"/>
            <a:ext cx="10431999" cy="5868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095F6F8-4E3E-5F85-B7C4-9EA674928AD0}"/>
              </a:ext>
            </a:extLst>
          </p:cNvPr>
          <p:cNvSpPr txBox="1"/>
          <p:nvPr/>
        </p:nvSpPr>
        <p:spPr>
          <a:xfrm>
            <a:off x="4092159" y="6299736"/>
            <a:ext cx="7290816" cy="523220"/>
          </a:xfrm>
          <a:prstGeom prst="rect">
            <a:avLst/>
          </a:prstGeom>
          <a:noFill/>
        </p:spPr>
        <p:txBody>
          <a:bodyPr wrap="square" rtlCol="0">
            <a:spAutoFit/>
          </a:bodyPr>
          <a:lstStyle/>
          <a:p>
            <a:r>
              <a:rPr lang="fr-FR" sz="2800" b="1" dirty="0">
                <a:solidFill>
                  <a:srgbClr val="FFFF00"/>
                </a:solidFill>
              </a:rPr>
              <a:t>Cordoue, la cathédrale </a:t>
            </a:r>
          </a:p>
        </p:txBody>
      </p:sp>
    </p:spTree>
    <p:extLst>
      <p:ext uri="{BB962C8B-B14F-4D97-AF65-F5344CB8AC3E}">
        <p14:creationId xmlns:p14="http://schemas.microsoft.com/office/powerpoint/2010/main" val="4136186410"/>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637CB-20D4-3E09-739C-520C4691D956}"/>
            </a:ext>
          </a:extLst>
        </p:cNvPr>
        <p:cNvGrpSpPr/>
        <p:nvPr/>
      </p:nvGrpSpPr>
      <p:grpSpPr>
        <a:xfrm>
          <a:off x="0" y="0"/>
          <a:ext cx="0" cy="0"/>
          <a:chOff x="0" y="0"/>
          <a:chExt cx="0" cy="0"/>
        </a:xfrm>
      </p:grpSpPr>
      <p:pic>
        <p:nvPicPr>
          <p:cNvPr id="3" name="Image 2" descr="Une image contenant arbre, plein air, bâtiment, ciel&#10;&#10;Le contenu généré par l’IA peut être incorrect.">
            <a:extLst>
              <a:ext uri="{FF2B5EF4-FFF2-40B4-BE49-F238E27FC236}">
                <a16:creationId xmlns:a16="http://schemas.microsoft.com/office/drawing/2014/main" id="{CD9F3ED2-D48B-9E6A-89EB-552A6D15D46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09410" y="279000"/>
            <a:ext cx="9473661"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09E0C87-2447-18AF-4EF3-21B5835E7FF4}"/>
              </a:ext>
            </a:extLst>
          </p:cNvPr>
          <p:cNvSpPr txBox="1"/>
          <p:nvPr/>
        </p:nvSpPr>
        <p:spPr>
          <a:xfrm>
            <a:off x="134112" y="2246376"/>
            <a:ext cx="2109216" cy="3108543"/>
          </a:xfrm>
          <a:prstGeom prst="rect">
            <a:avLst/>
          </a:prstGeom>
          <a:noFill/>
        </p:spPr>
        <p:txBody>
          <a:bodyPr wrap="square" rtlCol="0">
            <a:spAutoFit/>
          </a:bodyPr>
          <a:lstStyle/>
          <a:p>
            <a:r>
              <a:rPr lang="fr-FR" sz="2800" b="1">
                <a:solidFill>
                  <a:srgbClr val="FFFF00"/>
                </a:solidFill>
              </a:rPr>
              <a:t>Le patio des orangers situé à côté de la Mosquée Cathédrale</a:t>
            </a:r>
            <a:endParaRPr lang="fr-FR" sz="2800" b="1" dirty="0">
              <a:solidFill>
                <a:srgbClr val="FFFF00"/>
              </a:solidFill>
            </a:endParaRPr>
          </a:p>
        </p:txBody>
      </p:sp>
    </p:spTree>
    <p:extLst>
      <p:ext uri="{BB962C8B-B14F-4D97-AF65-F5344CB8AC3E}">
        <p14:creationId xmlns:p14="http://schemas.microsoft.com/office/powerpoint/2010/main" val="1627649627"/>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1ED09-3816-2E44-00B7-AC446EA069E5}"/>
            </a:ext>
          </a:extLst>
        </p:cNvPr>
        <p:cNvGrpSpPr/>
        <p:nvPr/>
      </p:nvGrpSpPr>
      <p:grpSpPr>
        <a:xfrm>
          <a:off x="0" y="0"/>
          <a:ext cx="0" cy="0"/>
          <a:chOff x="0" y="0"/>
          <a:chExt cx="0" cy="0"/>
        </a:xfrm>
      </p:grpSpPr>
      <p:pic>
        <p:nvPicPr>
          <p:cNvPr id="3" name="Image 2" descr="Une image contenant plein air, arbre, palmier, plante&#10;&#10;Le contenu généré par l’IA peut être incorrect.">
            <a:extLst>
              <a:ext uri="{FF2B5EF4-FFF2-40B4-BE49-F238E27FC236}">
                <a16:creationId xmlns:a16="http://schemas.microsoft.com/office/drawing/2014/main" id="{CB045188-32EE-D18B-76C7-8A2A702E95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8002" y="279000"/>
            <a:ext cx="9473661"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D9BA7DB-6763-EC1E-6C39-15967404268B}"/>
              </a:ext>
            </a:extLst>
          </p:cNvPr>
          <p:cNvSpPr txBox="1"/>
          <p:nvPr/>
        </p:nvSpPr>
        <p:spPr>
          <a:xfrm>
            <a:off x="9761663" y="2840736"/>
            <a:ext cx="2308417" cy="2246769"/>
          </a:xfrm>
          <a:prstGeom prst="rect">
            <a:avLst/>
          </a:prstGeom>
          <a:noFill/>
        </p:spPr>
        <p:txBody>
          <a:bodyPr wrap="square" rtlCol="0">
            <a:spAutoFit/>
          </a:bodyPr>
          <a:lstStyle/>
          <a:p>
            <a:r>
              <a:rPr lang="fr-FR" sz="2800" b="1">
                <a:solidFill>
                  <a:srgbClr val="FFFF00"/>
                </a:solidFill>
              </a:rPr>
              <a:t>Le patio des orangers et la tour clocher en fond</a:t>
            </a:r>
            <a:endParaRPr lang="fr-FR" sz="2800" b="1" dirty="0">
              <a:solidFill>
                <a:srgbClr val="FFFF00"/>
              </a:solidFill>
            </a:endParaRPr>
          </a:p>
        </p:txBody>
      </p:sp>
    </p:spTree>
    <p:extLst>
      <p:ext uri="{BB962C8B-B14F-4D97-AF65-F5344CB8AC3E}">
        <p14:creationId xmlns:p14="http://schemas.microsoft.com/office/powerpoint/2010/main" val="761836356"/>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CD68A-2140-22FC-0F20-35AB9783C4A7}"/>
            </a:ext>
          </a:extLst>
        </p:cNvPr>
        <p:cNvGrpSpPr/>
        <p:nvPr/>
      </p:nvGrpSpPr>
      <p:grpSpPr>
        <a:xfrm>
          <a:off x="0" y="0"/>
          <a:ext cx="0" cy="0"/>
          <a:chOff x="0" y="0"/>
          <a:chExt cx="0" cy="0"/>
        </a:xfrm>
      </p:grpSpPr>
      <p:pic>
        <p:nvPicPr>
          <p:cNvPr id="3" name="Image 2" descr="Une image contenant plein air, palmier, ciel, bâtiment&#10;&#10;Le contenu généré par l’IA peut être incorrect.">
            <a:extLst>
              <a:ext uri="{FF2B5EF4-FFF2-40B4-BE49-F238E27FC236}">
                <a16:creationId xmlns:a16="http://schemas.microsoft.com/office/drawing/2014/main" id="{4959E3D1-6E01-8E43-244A-4EDF659C3C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6442" y="279000"/>
            <a:ext cx="4725000"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7F17168-11BA-82E7-E463-36867C5D3D68}"/>
              </a:ext>
            </a:extLst>
          </p:cNvPr>
          <p:cNvSpPr txBox="1"/>
          <p:nvPr/>
        </p:nvSpPr>
        <p:spPr>
          <a:xfrm>
            <a:off x="707898" y="3429000"/>
            <a:ext cx="2828544" cy="1384995"/>
          </a:xfrm>
          <a:prstGeom prst="rect">
            <a:avLst/>
          </a:prstGeom>
          <a:noFill/>
        </p:spPr>
        <p:txBody>
          <a:bodyPr wrap="square" rtlCol="0">
            <a:spAutoFit/>
          </a:bodyPr>
          <a:lstStyle/>
          <a:p>
            <a:r>
              <a:rPr lang="fr-FR" sz="2800" b="1">
                <a:solidFill>
                  <a:srgbClr val="FFFF00"/>
                </a:solidFill>
              </a:rPr>
              <a:t>Le minaret transformé en tour clocher</a:t>
            </a:r>
            <a:endParaRPr lang="fr-FR" sz="2800" b="1" dirty="0">
              <a:solidFill>
                <a:srgbClr val="FFFF00"/>
              </a:solidFill>
            </a:endParaRPr>
          </a:p>
        </p:txBody>
      </p:sp>
    </p:spTree>
    <p:extLst>
      <p:ext uri="{BB962C8B-B14F-4D97-AF65-F5344CB8AC3E}">
        <p14:creationId xmlns:p14="http://schemas.microsoft.com/office/powerpoint/2010/main" val="307137945"/>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0A4AE-21F8-7E45-F878-B9CBFC1516A4}"/>
            </a:ext>
          </a:extLst>
        </p:cNvPr>
        <p:cNvGrpSpPr/>
        <p:nvPr/>
      </p:nvGrpSpPr>
      <p:grpSpPr>
        <a:xfrm>
          <a:off x="0" y="0"/>
          <a:ext cx="0" cy="0"/>
          <a:chOff x="0" y="0"/>
          <a:chExt cx="0" cy="0"/>
        </a:xfrm>
      </p:grpSpPr>
      <p:pic>
        <p:nvPicPr>
          <p:cNvPr id="3" name="Image 2" descr="Une image contenant intérieur, sol, arcade, coffre&#10;&#10;Le contenu généré par l’IA peut être incorrect.">
            <a:extLst>
              <a:ext uri="{FF2B5EF4-FFF2-40B4-BE49-F238E27FC236}">
                <a16:creationId xmlns:a16="http://schemas.microsoft.com/office/drawing/2014/main" id="{63098F35-9913-0E56-459D-C230C14A8F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5809" y="261000"/>
            <a:ext cx="9527796" cy="633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E905E06-276A-0AD1-7980-EB87AFC0E99F}"/>
              </a:ext>
            </a:extLst>
          </p:cNvPr>
          <p:cNvSpPr txBox="1"/>
          <p:nvPr/>
        </p:nvSpPr>
        <p:spPr>
          <a:xfrm>
            <a:off x="9948672" y="3312813"/>
            <a:ext cx="2243328" cy="1815882"/>
          </a:xfrm>
          <a:prstGeom prst="rect">
            <a:avLst/>
          </a:prstGeom>
          <a:noFill/>
        </p:spPr>
        <p:txBody>
          <a:bodyPr wrap="square" rtlCol="0">
            <a:spAutoFit/>
          </a:bodyPr>
          <a:lstStyle/>
          <a:p>
            <a:r>
              <a:rPr lang="fr-FR" sz="2800" b="1">
                <a:solidFill>
                  <a:srgbClr val="FFFF00"/>
                </a:solidFill>
              </a:rPr>
              <a:t>La partie Cathédrale de la Mezquita</a:t>
            </a:r>
            <a:endParaRPr lang="fr-FR" sz="2800" b="1" dirty="0">
              <a:solidFill>
                <a:srgbClr val="FFFF00"/>
              </a:solidFill>
            </a:endParaRPr>
          </a:p>
        </p:txBody>
      </p:sp>
    </p:spTree>
    <p:extLst>
      <p:ext uri="{BB962C8B-B14F-4D97-AF65-F5344CB8AC3E}">
        <p14:creationId xmlns:p14="http://schemas.microsoft.com/office/powerpoint/2010/main" val="1029967515"/>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70096-A4F2-4BCF-1B21-17D8339A059E}"/>
            </a:ext>
          </a:extLst>
        </p:cNvPr>
        <p:cNvGrpSpPr/>
        <p:nvPr/>
      </p:nvGrpSpPr>
      <p:grpSpPr>
        <a:xfrm>
          <a:off x="0" y="0"/>
          <a:ext cx="0" cy="0"/>
          <a:chOff x="0" y="0"/>
          <a:chExt cx="0" cy="0"/>
        </a:xfrm>
      </p:grpSpPr>
      <p:pic>
        <p:nvPicPr>
          <p:cNvPr id="3" name="Image 2" descr="Une image contenant bâtiment, arcade, colonne, art&#10;&#10;Le contenu généré par l’IA peut être incorrect.">
            <a:extLst>
              <a:ext uri="{FF2B5EF4-FFF2-40B4-BE49-F238E27FC236}">
                <a16:creationId xmlns:a16="http://schemas.microsoft.com/office/drawing/2014/main" id="{453382A8-C6D6-9E02-1F1E-889EC60CEB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38722" y="279000"/>
            <a:ext cx="9473661"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94AE26-D47B-5B23-1BDB-5179AD20F16D}"/>
              </a:ext>
            </a:extLst>
          </p:cNvPr>
          <p:cNvSpPr txBox="1"/>
          <p:nvPr/>
        </p:nvSpPr>
        <p:spPr>
          <a:xfrm>
            <a:off x="316992" y="3157728"/>
            <a:ext cx="2238722" cy="2246769"/>
          </a:xfrm>
          <a:prstGeom prst="rect">
            <a:avLst/>
          </a:prstGeom>
          <a:noFill/>
        </p:spPr>
        <p:txBody>
          <a:bodyPr wrap="square" rtlCol="0">
            <a:spAutoFit/>
          </a:bodyPr>
          <a:lstStyle/>
          <a:p>
            <a:r>
              <a:rPr lang="fr-FR" sz="2800" b="1">
                <a:solidFill>
                  <a:srgbClr val="FFFF00"/>
                </a:solidFill>
              </a:rPr>
              <a:t>La forêt de colonnes dans la partie Mosquée</a:t>
            </a:r>
            <a:endParaRPr lang="fr-FR" sz="2800" b="1" dirty="0">
              <a:solidFill>
                <a:srgbClr val="FFFF00"/>
              </a:solidFill>
            </a:endParaRPr>
          </a:p>
        </p:txBody>
      </p:sp>
    </p:spTree>
    <p:extLst>
      <p:ext uri="{BB962C8B-B14F-4D97-AF65-F5344CB8AC3E}">
        <p14:creationId xmlns:p14="http://schemas.microsoft.com/office/powerpoint/2010/main" val="1475160179"/>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114EE-ECE6-EDBC-C45F-48243AC49106}"/>
            </a:ext>
          </a:extLst>
        </p:cNvPr>
        <p:cNvGrpSpPr/>
        <p:nvPr/>
      </p:nvGrpSpPr>
      <p:grpSpPr>
        <a:xfrm>
          <a:off x="0" y="0"/>
          <a:ext cx="0" cy="0"/>
          <a:chOff x="0" y="0"/>
          <a:chExt cx="0" cy="0"/>
        </a:xfrm>
      </p:grpSpPr>
      <p:pic>
        <p:nvPicPr>
          <p:cNvPr id="3" name="Image 2" descr="Une image contenant colonne, arcade, intérieur, architecture&#10;&#10;Le contenu généré par l’IA peut être incorrect.">
            <a:extLst>
              <a:ext uri="{FF2B5EF4-FFF2-40B4-BE49-F238E27FC236}">
                <a16:creationId xmlns:a16="http://schemas.microsoft.com/office/drawing/2014/main" id="{E56A6E10-363D-EFDB-D8ED-C6313C27B7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149" y="279000"/>
            <a:ext cx="8662505"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03B5BEC-CC65-C78F-4E86-BA44040D0AE7}"/>
              </a:ext>
            </a:extLst>
          </p:cNvPr>
          <p:cNvSpPr txBox="1"/>
          <p:nvPr/>
        </p:nvSpPr>
        <p:spPr>
          <a:xfrm>
            <a:off x="9217152" y="3328416"/>
            <a:ext cx="2974848" cy="1384995"/>
          </a:xfrm>
          <a:prstGeom prst="rect">
            <a:avLst/>
          </a:prstGeom>
          <a:noFill/>
        </p:spPr>
        <p:txBody>
          <a:bodyPr wrap="square" rtlCol="0">
            <a:spAutoFit/>
          </a:bodyPr>
          <a:lstStyle/>
          <a:p>
            <a:r>
              <a:rPr lang="fr-FR" sz="2800" b="1">
                <a:solidFill>
                  <a:srgbClr val="FFFF00"/>
                </a:solidFill>
              </a:rPr>
              <a:t> la mosquée-cathédrale de Cordoue</a:t>
            </a:r>
            <a:endParaRPr lang="fr-FR" sz="2800" b="1" dirty="0">
              <a:solidFill>
                <a:srgbClr val="FFFF00"/>
              </a:solidFill>
            </a:endParaRPr>
          </a:p>
        </p:txBody>
      </p:sp>
    </p:spTree>
    <p:extLst>
      <p:ext uri="{BB962C8B-B14F-4D97-AF65-F5344CB8AC3E}">
        <p14:creationId xmlns:p14="http://schemas.microsoft.com/office/powerpoint/2010/main" val="2766662278"/>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EC8DF-BC24-88A7-58C2-6B29A8A22BA2}"/>
            </a:ext>
          </a:extLst>
        </p:cNvPr>
        <p:cNvGrpSpPr/>
        <p:nvPr/>
      </p:nvGrpSpPr>
      <p:grpSpPr>
        <a:xfrm>
          <a:off x="0" y="0"/>
          <a:ext cx="0" cy="0"/>
          <a:chOff x="0" y="0"/>
          <a:chExt cx="0" cy="0"/>
        </a:xfrm>
      </p:grpSpPr>
      <p:pic>
        <p:nvPicPr>
          <p:cNvPr id="3" name="Image 2" descr="Une image contenant art, peinture, église, statue&#10;&#10;Le contenu généré par l’IA peut être incorrect.">
            <a:extLst>
              <a:ext uri="{FF2B5EF4-FFF2-40B4-BE49-F238E27FC236}">
                <a16:creationId xmlns:a16="http://schemas.microsoft.com/office/drawing/2014/main" id="{24E35B8A-5240-A4B3-684A-B0B0532219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1594" y="243000"/>
            <a:ext cx="4779000" cy="6372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pic>
        <p:nvPicPr>
          <p:cNvPr id="5" name="Image 4" descr="Une image contenant Lieux sacrés, lieu de culte, sanctuaire, église&#10;&#10;Le contenu généré par l’IA peut être incorrect.">
            <a:extLst>
              <a:ext uri="{FF2B5EF4-FFF2-40B4-BE49-F238E27FC236}">
                <a16:creationId xmlns:a16="http://schemas.microsoft.com/office/drawing/2014/main" id="{3A3057BC-10A7-DA07-D86E-AB84A313DB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38010" y="243000"/>
            <a:ext cx="4779000" cy="6372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E021692-41A1-7186-CBF3-319B7519B98C}"/>
              </a:ext>
            </a:extLst>
          </p:cNvPr>
          <p:cNvSpPr txBox="1"/>
          <p:nvPr/>
        </p:nvSpPr>
        <p:spPr>
          <a:xfrm>
            <a:off x="3834699" y="6091780"/>
            <a:ext cx="4522602" cy="523220"/>
          </a:xfrm>
          <a:prstGeom prst="rect">
            <a:avLst/>
          </a:prstGeom>
          <a:solidFill>
            <a:schemeClr val="bg1">
              <a:lumMod val="50000"/>
            </a:schemeClr>
          </a:solidFill>
        </p:spPr>
        <p:txBody>
          <a:bodyPr wrap="square" rtlCol="0">
            <a:spAutoFit/>
          </a:bodyPr>
          <a:lstStyle/>
          <a:p>
            <a:r>
              <a:rPr lang="fr-FR" sz="2800" b="1" dirty="0">
                <a:solidFill>
                  <a:srgbClr val="FFFF00"/>
                </a:solidFill>
              </a:rPr>
              <a:t>La Cathédrale De Cordoue</a:t>
            </a:r>
          </a:p>
        </p:txBody>
      </p:sp>
    </p:spTree>
    <p:extLst>
      <p:ext uri="{BB962C8B-B14F-4D97-AF65-F5344CB8AC3E}">
        <p14:creationId xmlns:p14="http://schemas.microsoft.com/office/powerpoint/2010/main" val="596746984"/>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864C6-5F28-5740-E8FC-9EE44CBA6CAC}"/>
            </a:ext>
          </a:extLst>
        </p:cNvPr>
        <p:cNvGrpSpPr/>
        <p:nvPr/>
      </p:nvGrpSpPr>
      <p:grpSpPr>
        <a:xfrm>
          <a:off x="0" y="0"/>
          <a:ext cx="0" cy="0"/>
          <a:chOff x="0" y="0"/>
          <a:chExt cx="0" cy="0"/>
        </a:xfrm>
      </p:grpSpPr>
      <p:pic>
        <p:nvPicPr>
          <p:cNvPr id="3" name="Image 2" descr="Une image contenant art, peinture&#10;&#10;Le contenu généré par l’IA peut être incorrect.">
            <a:extLst>
              <a:ext uri="{FF2B5EF4-FFF2-40B4-BE49-F238E27FC236}">
                <a16:creationId xmlns:a16="http://schemas.microsoft.com/office/drawing/2014/main" id="{31892704-4448-BA88-86B4-7ED6110CBC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69477" y="0"/>
            <a:ext cx="3333750" cy="3333750"/>
          </a:xfrm>
          <a:prstGeom prst="rect">
            <a:avLst/>
          </a:prstGeom>
        </p:spPr>
      </p:pic>
      <p:pic>
        <p:nvPicPr>
          <p:cNvPr id="7" name="Image 6" descr="Une image contenant fleur, Visage humain, rose, Accessoire de mode&#10;&#10;Le contenu généré par l’IA peut être incorrect.">
            <a:extLst>
              <a:ext uri="{FF2B5EF4-FFF2-40B4-BE49-F238E27FC236}">
                <a16:creationId xmlns:a16="http://schemas.microsoft.com/office/drawing/2014/main" id="{820E1A25-0182-0F3C-7A26-4F75992BDDA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535" y="-92964"/>
            <a:ext cx="3714750" cy="4191000"/>
          </a:xfrm>
          <a:prstGeom prst="rect">
            <a:avLst/>
          </a:prstGeom>
        </p:spPr>
      </p:pic>
      <p:sp>
        <p:nvSpPr>
          <p:cNvPr id="8" name="ZoneTexte 7">
            <a:extLst>
              <a:ext uri="{FF2B5EF4-FFF2-40B4-BE49-F238E27FC236}">
                <a16:creationId xmlns:a16="http://schemas.microsoft.com/office/drawing/2014/main" id="{92314B26-C3D0-3D7D-E143-80D11E2D8196}"/>
              </a:ext>
            </a:extLst>
          </p:cNvPr>
          <p:cNvSpPr txBox="1"/>
          <p:nvPr/>
        </p:nvSpPr>
        <p:spPr>
          <a:xfrm>
            <a:off x="3511296" y="281880"/>
            <a:ext cx="6132576" cy="1384995"/>
          </a:xfrm>
          <a:prstGeom prst="rect">
            <a:avLst/>
          </a:prstGeom>
          <a:noFill/>
        </p:spPr>
        <p:txBody>
          <a:bodyPr wrap="square" rtlCol="0">
            <a:spAutoFit/>
          </a:bodyPr>
          <a:lstStyle/>
          <a:p>
            <a:r>
              <a:rPr lang="fr-FR" sz="2800" b="1" dirty="0">
                <a:solidFill>
                  <a:srgbClr val="FFFF00"/>
                </a:solidFill>
              </a:rPr>
              <a:t>Lorient Vous A Proposé La  Cathédrale – Mosquée De Cordoue</a:t>
            </a:r>
          </a:p>
          <a:p>
            <a:r>
              <a:rPr lang="fr-FR" sz="2800" b="1" dirty="0">
                <a:solidFill>
                  <a:srgbClr val="FFFF00"/>
                </a:solidFill>
              </a:rPr>
              <a:t> Espagne</a:t>
            </a:r>
          </a:p>
        </p:txBody>
      </p:sp>
      <p:sp>
        <p:nvSpPr>
          <p:cNvPr id="9" name="ZoneTexte 8">
            <a:extLst>
              <a:ext uri="{FF2B5EF4-FFF2-40B4-BE49-F238E27FC236}">
                <a16:creationId xmlns:a16="http://schemas.microsoft.com/office/drawing/2014/main" id="{7D35E3FB-202A-6D7D-51DC-C90CF1CC6F37}"/>
              </a:ext>
            </a:extLst>
          </p:cNvPr>
          <p:cNvSpPr txBox="1"/>
          <p:nvPr/>
        </p:nvSpPr>
        <p:spPr>
          <a:xfrm>
            <a:off x="3625215" y="1948755"/>
            <a:ext cx="5144262"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10" name="ZoneTexte 9">
            <a:extLst>
              <a:ext uri="{FF2B5EF4-FFF2-40B4-BE49-F238E27FC236}">
                <a16:creationId xmlns:a16="http://schemas.microsoft.com/office/drawing/2014/main" id="{C47E3CF2-C911-F53D-C2C9-9F2375A22BA8}"/>
              </a:ext>
            </a:extLst>
          </p:cNvPr>
          <p:cNvSpPr txBox="1"/>
          <p:nvPr/>
        </p:nvSpPr>
        <p:spPr>
          <a:xfrm>
            <a:off x="4966333" y="2657540"/>
            <a:ext cx="4677539" cy="523220"/>
          </a:xfrm>
          <a:prstGeom prst="rect">
            <a:avLst/>
          </a:prstGeom>
          <a:noFill/>
        </p:spPr>
        <p:txBody>
          <a:bodyPr wrap="square" rtlCol="0">
            <a:spAutoFit/>
          </a:bodyPr>
          <a:lstStyle/>
          <a:p>
            <a:r>
              <a:rPr lang="fr-FR" sz="2800" b="1" dirty="0">
                <a:solidFill>
                  <a:srgbClr val="FFFF00"/>
                </a:solidFill>
              </a:rPr>
              <a:t>Daniel</a:t>
            </a:r>
          </a:p>
        </p:txBody>
      </p:sp>
      <p:sp>
        <p:nvSpPr>
          <p:cNvPr id="11" name="ZoneTexte 10">
            <a:extLst>
              <a:ext uri="{FF2B5EF4-FFF2-40B4-BE49-F238E27FC236}">
                <a16:creationId xmlns:a16="http://schemas.microsoft.com/office/drawing/2014/main" id="{C98DAA8A-2030-12F5-6AB4-E58A22B54F75}"/>
              </a:ext>
            </a:extLst>
          </p:cNvPr>
          <p:cNvSpPr txBox="1"/>
          <p:nvPr/>
        </p:nvSpPr>
        <p:spPr>
          <a:xfrm>
            <a:off x="4202051" y="3446984"/>
            <a:ext cx="5852160" cy="523220"/>
          </a:xfrm>
          <a:prstGeom prst="rect">
            <a:avLst/>
          </a:prstGeom>
          <a:noFill/>
        </p:spPr>
        <p:txBody>
          <a:bodyPr wrap="square" rtlCol="0">
            <a:spAutoFit/>
          </a:bodyPr>
          <a:lstStyle/>
          <a:p>
            <a:r>
              <a:rPr lang="fr-FR" sz="2800" b="1" dirty="0">
                <a:solidFill>
                  <a:srgbClr val="FFFF00"/>
                </a:solidFill>
              </a:rPr>
              <a:t>www.papy16.net</a:t>
            </a:r>
          </a:p>
        </p:txBody>
      </p:sp>
      <p:sp>
        <p:nvSpPr>
          <p:cNvPr id="12" name="ZoneTexte 11">
            <a:extLst>
              <a:ext uri="{FF2B5EF4-FFF2-40B4-BE49-F238E27FC236}">
                <a16:creationId xmlns:a16="http://schemas.microsoft.com/office/drawing/2014/main" id="{4169AF06-D9C6-3978-7316-FB94BAC6E23F}"/>
              </a:ext>
            </a:extLst>
          </p:cNvPr>
          <p:cNvSpPr txBox="1"/>
          <p:nvPr/>
        </p:nvSpPr>
        <p:spPr>
          <a:xfrm>
            <a:off x="3677412" y="4236428"/>
            <a:ext cx="7571232" cy="523220"/>
          </a:xfrm>
          <a:prstGeom prst="rect">
            <a:avLst/>
          </a:prstGeom>
          <a:noFill/>
        </p:spPr>
        <p:txBody>
          <a:bodyPr wrap="square" rtlCol="0">
            <a:spAutoFit/>
          </a:bodyPr>
          <a:lstStyle/>
          <a:p>
            <a:r>
              <a:rPr lang="fr-FR" sz="2800" b="1" i="1" dirty="0">
                <a:solidFill>
                  <a:srgbClr val="FFFF00"/>
                </a:solidFill>
              </a:rPr>
              <a:t>Bienvenue Chez Papy 16</a:t>
            </a:r>
          </a:p>
        </p:txBody>
      </p:sp>
      <p:sp>
        <p:nvSpPr>
          <p:cNvPr id="13" name="Rectangle 12">
            <a:extLst>
              <a:ext uri="{FF2B5EF4-FFF2-40B4-BE49-F238E27FC236}">
                <a16:creationId xmlns:a16="http://schemas.microsoft.com/office/drawing/2014/main" id="{0722B5EB-2454-BABF-7233-48DF22D1A7B2}"/>
              </a:ext>
            </a:extLst>
          </p:cNvPr>
          <p:cNvSpPr/>
          <p:nvPr/>
        </p:nvSpPr>
        <p:spPr>
          <a:xfrm>
            <a:off x="4283202" y="5137208"/>
            <a:ext cx="2950464" cy="119481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descr="Une image contenant Police, Graphique, écriture manuscrite, texte&#10;&#10;Le contenu généré par l’IA peut être incorrect.">
            <a:extLst>
              <a:ext uri="{FF2B5EF4-FFF2-40B4-BE49-F238E27FC236}">
                <a16:creationId xmlns:a16="http://schemas.microsoft.com/office/drawing/2014/main" id="{0FFEDD4C-C5B4-4762-6FE4-38DF6CF4906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40414" y="5377428"/>
            <a:ext cx="2047875" cy="714375"/>
          </a:xfrm>
          <a:prstGeom prst="rect">
            <a:avLst/>
          </a:prstGeom>
        </p:spPr>
      </p:pic>
    </p:spTree>
    <p:extLst>
      <p:ext uri="{BB962C8B-B14F-4D97-AF65-F5344CB8AC3E}">
        <p14:creationId xmlns:p14="http://schemas.microsoft.com/office/powerpoint/2010/main" val="287934731"/>
      </p:ext>
    </p:extLst>
  </p:cSld>
  <p:clrMapOvr>
    <a:masterClrMapping/>
  </p:clrMapOvr>
  <mc:AlternateContent xmlns:mc="http://schemas.openxmlformats.org/markup-compatibility/2006">
    <mc:Choice xmlns:p14="http://schemas.microsoft.com/office/powerpoint/2010/main" Requires="p14">
      <p:transition spd="slow" p14:dur="5500" advClick="0" advTm="13000">
        <p:wipe/>
      </p:transition>
    </mc:Choice>
    <mc:Fallback>
      <p:transition spd="slow" advClick="0" advTm="13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103</TotalTime>
  <Words>522</Words>
  <Application>Microsoft Office PowerPoint</Application>
  <PresentationFormat>Grand écran</PresentationFormat>
  <Paragraphs>37</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2026-02-12T10:39:01Z</dcterms:created>
  <dcterms:modified xsi:type="dcterms:W3CDTF">2026-02-13T09:23:44Z</dcterms:modified>
</cp:coreProperties>
</file>