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2" r:id="rId6"/>
    <p:sldId id="263" r:id="rId7"/>
    <p:sldId id="261" r:id="rId8"/>
    <p:sldId id="264" r:id="rId9"/>
    <p:sldId id="265" r:id="rId10"/>
    <p:sldId id="266" r:id="rId11"/>
    <p:sldId id="267" r:id="rId12"/>
    <p:sldId id="269" r:id="rId13"/>
    <p:sldId id="270" r:id="rId14"/>
    <p:sldId id="268" r:id="rId15"/>
    <p:sldId id="271" r:id="rId16"/>
    <p:sldId id="272" r:id="rId17"/>
    <p:sldId id="273" r:id="rId18"/>
    <p:sldId id="274" r:id="rId19"/>
    <p:sldId id="275" r:id="rId20"/>
    <p:sldId id="276" r:id="rId21"/>
    <p:sldId id="277" r:id="rId22"/>
    <p:sldId id="279" r:id="rId23"/>
    <p:sldId id="278" r:id="rId24"/>
    <p:sldId id="280" r:id="rId25"/>
    <p:sldId id="281" r:id="rId26"/>
    <p:sldId id="282" r:id="rId27"/>
    <p:sldId id="283" r:id="rId28"/>
    <p:sldId id="284" r:id="rId29"/>
    <p:sldId id="285"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7452" autoAdjust="0"/>
    <p:restoredTop sz="94660"/>
  </p:normalViewPr>
  <p:slideViewPr>
    <p:cSldViewPr snapToGrid="0">
      <p:cViewPr varScale="1">
        <p:scale>
          <a:sx n="63" d="100"/>
          <a:sy n="63" d="100"/>
        </p:scale>
        <p:origin x="106"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CCA0188-3DA9-62B6-2310-401E00CEBEA1}"/>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17D41A3-B124-6BED-E33A-68BF1876EAC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A758105-5356-3FE4-4122-8F533D341AC2}"/>
              </a:ext>
            </a:extLst>
          </p:cNvPr>
          <p:cNvSpPr>
            <a:spLocks noGrp="1"/>
          </p:cNvSpPr>
          <p:nvPr>
            <p:ph type="dt" sz="half" idx="10"/>
          </p:nvPr>
        </p:nvSpPr>
        <p:spPr/>
        <p:txBody>
          <a:bodyPr/>
          <a:lstStyle/>
          <a:p>
            <a:fld id="{ECA1EEF4-D597-47DB-B857-C5BF715AC677}" type="datetimeFigureOut">
              <a:rPr lang="fr-FR" smtClean="0"/>
              <a:t>12/02/2026</a:t>
            </a:fld>
            <a:endParaRPr lang="fr-FR"/>
          </a:p>
        </p:txBody>
      </p:sp>
      <p:sp>
        <p:nvSpPr>
          <p:cNvPr id="5" name="Espace réservé du pied de page 4">
            <a:extLst>
              <a:ext uri="{FF2B5EF4-FFF2-40B4-BE49-F238E27FC236}">
                <a16:creationId xmlns:a16="http://schemas.microsoft.com/office/drawing/2014/main" id="{FC3DE159-A336-3F42-2D1D-3F856656932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1694AD1-B386-DDDD-FA9A-93AD3DE43A37}"/>
              </a:ext>
            </a:extLst>
          </p:cNvPr>
          <p:cNvSpPr>
            <a:spLocks noGrp="1"/>
          </p:cNvSpPr>
          <p:nvPr>
            <p:ph type="sldNum" sz="quarter" idx="12"/>
          </p:nvPr>
        </p:nvSpPr>
        <p:spPr/>
        <p:txBody>
          <a:bodyPr/>
          <a:lstStyle/>
          <a:p>
            <a:fld id="{D355C321-A0C0-4FD4-9978-6F2C2ED4A709}" type="slidenum">
              <a:rPr lang="fr-FR" smtClean="0"/>
              <a:t>‹N°›</a:t>
            </a:fld>
            <a:endParaRPr lang="fr-FR"/>
          </a:p>
        </p:txBody>
      </p:sp>
    </p:spTree>
    <p:extLst>
      <p:ext uri="{BB962C8B-B14F-4D97-AF65-F5344CB8AC3E}">
        <p14:creationId xmlns:p14="http://schemas.microsoft.com/office/powerpoint/2010/main" val="7053911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CC266B0-B712-8C59-C5BC-F9A84B19274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2345453-7EF6-C417-FAAC-CA4419E7BAA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254D44B-5038-BDEF-6E77-547CEEF12053}"/>
              </a:ext>
            </a:extLst>
          </p:cNvPr>
          <p:cNvSpPr>
            <a:spLocks noGrp="1"/>
          </p:cNvSpPr>
          <p:nvPr>
            <p:ph type="dt" sz="half" idx="10"/>
          </p:nvPr>
        </p:nvSpPr>
        <p:spPr/>
        <p:txBody>
          <a:bodyPr/>
          <a:lstStyle/>
          <a:p>
            <a:fld id="{ECA1EEF4-D597-47DB-B857-C5BF715AC677}" type="datetimeFigureOut">
              <a:rPr lang="fr-FR" smtClean="0"/>
              <a:t>12/02/2026</a:t>
            </a:fld>
            <a:endParaRPr lang="fr-FR"/>
          </a:p>
        </p:txBody>
      </p:sp>
      <p:sp>
        <p:nvSpPr>
          <p:cNvPr id="5" name="Espace réservé du pied de page 4">
            <a:extLst>
              <a:ext uri="{FF2B5EF4-FFF2-40B4-BE49-F238E27FC236}">
                <a16:creationId xmlns:a16="http://schemas.microsoft.com/office/drawing/2014/main" id="{2CE3536F-52B3-228A-4ADA-6ED770250AC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55095D5-ED41-6491-3E78-E6DEB125E881}"/>
              </a:ext>
            </a:extLst>
          </p:cNvPr>
          <p:cNvSpPr>
            <a:spLocks noGrp="1"/>
          </p:cNvSpPr>
          <p:nvPr>
            <p:ph type="sldNum" sz="quarter" idx="12"/>
          </p:nvPr>
        </p:nvSpPr>
        <p:spPr/>
        <p:txBody>
          <a:bodyPr/>
          <a:lstStyle/>
          <a:p>
            <a:fld id="{D355C321-A0C0-4FD4-9978-6F2C2ED4A709}" type="slidenum">
              <a:rPr lang="fr-FR" smtClean="0"/>
              <a:t>‹N°›</a:t>
            </a:fld>
            <a:endParaRPr lang="fr-FR"/>
          </a:p>
        </p:txBody>
      </p:sp>
    </p:spTree>
    <p:extLst>
      <p:ext uri="{BB962C8B-B14F-4D97-AF65-F5344CB8AC3E}">
        <p14:creationId xmlns:p14="http://schemas.microsoft.com/office/powerpoint/2010/main" val="16674063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321759-95AE-D7F0-91B5-CEA52D947FC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97D7E618-87AF-9B8F-0190-4CF8ECF565B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3CF3E47-1FEA-3CF0-E469-F4C20794F3A3}"/>
              </a:ext>
            </a:extLst>
          </p:cNvPr>
          <p:cNvSpPr>
            <a:spLocks noGrp="1"/>
          </p:cNvSpPr>
          <p:nvPr>
            <p:ph type="dt" sz="half" idx="10"/>
          </p:nvPr>
        </p:nvSpPr>
        <p:spPr/>
        <p:txBody>
          <a:bodyPr/>
          <a:lstStyle/>
          <a:p>
            <a:fld id="{ECA1EEF4-D597-47DB-B857-C5BF715AC677}" type="datetimeFigureOut">
              <a:rPr lang="fr-FR" smtClean="0"/>
              <a:t>12/02/2026</a:t>
            </a:fld>
            <a:endParaRPr lang="fr-FR"/>
          </a:p>
        </p:txBody>
      </p:sp>
      <p:sp>
        <p:nvSpPr>
          <p:cNvPr id="5" name="Espace réservé du pied de page 4">
            <a:extLst>
              <a:ext uri="{FF2B5EF4-FFF2-40B4-BE49-F238E27FC236}">
                <a16:creationId xmlns:a16="http://schemas.microsoft.com/office/drawing/2014/main" id="{74872523-0229-F3DD-16D6-DF56EB4EB53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242ED48-59D2-CEEB-896B-D5DE125DB4AA}"/>
              </a:ext>
            </a:extLst>
          </p:cNvPr>
          <p:cNvSpPr>
            <a:spLocks noGrp="1"/>
          </p:cNvSpPr>
          <p:nvPr>
            <p:ph type="sldNum" sz="quarter" idx="12"/>
          </p:nvPr>
        </p:nvSpPr>
        <p:spPr/>
        <p:txBody>
          <a:bodyPr/>
          <a:lstStyle/>
          <a:p>
            <a:fld id="{D355C321-A0C0-4FD4-9978-6F2C2ED4A709}" type="slidenum">
              <a:rPr lang="fr-FR" smtClean="0"/>
              <a:t>‹N°›</a:t>
            </a:fld>
            <a:endParaRPr lang="fr-FR"/>
          </a:p>
        </p:txBody>
      </p:sp>
    </p:spTree>
    <p:extLst>
      <p:ext uri="{BB962C8B-B14F-4D97-AF65-F5344CB8AC3E}">
        <p14:creationId xmlns:p14="http://schemas.microsoft.com/office/powerpoint/2010/main" val="41603035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4AD9C78-3E71-F6C0-C7D7-9E123FCA71C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9F59AAB-1BBD-4D9F-1E64-2A6F7CA0833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A6CD2945-6331-3E79-6AD0-CAC9BFAD923C}"/>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A91818C-CD3D-7635-94D1-6631C5D54E62}"/>
              </a:ext>
            </a:extLst>
          </p:cNvPr>
          <p:cNvSpPr>
            <a:spLocks noGrp="1"/>
          </p:cNvSpPr>
          <p:nvPr>
            <p:ph type="dt" sz="half" idx="10"/>
          </p:nvPr>
        </p:nvSpPr>
        <p:spPr/>
        <p:txBody>
          <a:bodyPr/>
          <a:lstStyle/>
          <a:p>
            <a:fld id="{ECA1EEF4-D597-47DB-B857-C5BF715AC677}" type="datetimeFigureOut">
              <a:rPr lang="fr-FR" smtClean="0"/>
              <a:t>12/02/2026</a:t>
            </a:fld>
            <a:endParaRPr lang="fr-FR"/>
          </a:p>
        </p:txBody>
      </p:sp>
      <p:sp>
        <p:nvSpPr>
          <p:cNvPr id="6" name="Espace réservé du pied de page 5">
            <a:extLst>
              <a:ext uri="{FF2B5EF4-FFF2-40B4-BE49-F238E27FC236}">
                <a16:creationId xmlns:a16="http://schemas.microsoft.com/office/drawing/2014/main" id="{9D7EE06A-5CF5-9508-C7D9-E9DAAF31071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1C8AB14-A345-BBA8-C1AA-8111BD860D85}"/>
              </a:ext>
            </a:extLst>
          </p:cNvPr>
          <p:cNvSpPr>
            <a:spLocks noGrp="1"/>
          </p:cNvSpPr>
          <p:nvPr>
            <p:ph type="sldNum" sz="quarter" idx="12"/>
          </p:nvPr>
        </p:nvSpPr>
        <p:spPr/>
        <p:txBody>
          <a:bodyPr/>
          <a:lstStyle/>
          <a:p>
            <a:fld id="{D355C321-A0C0-4FD4-9978-6F2C2ED4A709}" type="slidenum">
              <a:rPr lang="fr-FR" smtClean="0"/>
              <a:t>‹N°›</a:t>
            </a:fld>
            <a:endParaRPr lang="fr-FR"/>
          </a:p>
        </p:txBody>
      </p:sp>
    </p:spTree>
    <p:extLst>
      <p:ext uri="{BB962C8B-B14F-4D97-AF65-F5344CB8AC3E}">
        <p14:creationId xmlns:p14="http://schemas.microsoft.com/office/powerpoint/2010/main" val="36405940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E4FBF70-891B-4515-311C-E4DAEE90853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88BE2EC-8758-1ADD-51EF-B998E593D81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73C26A5E-E512-FD29-53DB-4D5B0163E7A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647216D1-D272-2678-1CE9-2530350A436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740A485-C8C5-24E1-1DAA-428135F828ED}"/>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F31DC34B-6232-221A-9AB9-4863651AFC84}"/>
              </a:ext>
            </a:extLst>
          </p:cNvPr>
          <p:cNvSpPr>
            <a:spLocks noGrp="1"/>
          </p:cNvSpPr>
          <p:nvPr>
            <p:ph type="dt" sz="half" idx="10"/>
          </p:nvPr>
        </p:nvSpPr>
        <p:spPr/>
        <p:txBody>
          <a:bodyPr/>
          <a:lstStyle/>
          <a:p>
            <a:fld id="{ECA1EEF4-D597-47DB-B857-C5BF715AC677}" type="datetimeFigureOut">
              <a:rPr lang="fr-FR" smtClean="0"/>
              <a:t>12/02/2026</a:t>
            </a:fld>
            <a:endParaRPr lang="fr-FR"/>
          </a:p>
        </p:txBody>
      </p:sp>
      <p:sp>
        <p:nvSpPr>
          <p:cNvPr id="8" name="Espace réservé du pied de page 7">
            <a:extLst>
              <a:ext uri="{FF2B5EF4-FFF2-40B4-BE49-F238E27FC236}">
                <a16:creationId xmlns:a16="http://schemas.microsoft.com/office/drawing/2014/main" id="{C4B10D7E-1E31-2617-78C0-66431F464FEF}"/>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7D016F6-36C6-5AB2-CED5-DAB4597CD4DC}"/>
              </a:ext>
            </a:extLst>
          </p:cNvPr>
          <p:cNvSpPr>
            <a:spLocks noGrp="1"/>
          </p:cNvSpPr>
          <p:nvPr>
            <p:ph type="sldNum" sz="quarter" idx="12"/>
          </p:nvPr>
        </p:nvSpPr>
        <p:spPr/>
        <p:txBody>
          <a:bodyPr/>
          <a:lstStyle/>
          <a:p>
            <a:fld id="{D355C321-A0C0-4FD4-9978-6F2C2ED4A709}" type="slidenum">
              <a:rPr lang="fr-FR" smtClean="0"/>
              <a:t>‹N°›</a:t>
            </a:fld>
            <a:endParaRPr lang="fr-FR"/>
          </a:p>
        </p:txBody>
      </p:sp>
    </p:spTree>
    <p:extLst>
      <p:ext uri="{BB962C8B-B14F-4D97-AF65-F5344CB8AC3E}">
        <p14:creationId xmlns:p14="http://schemas.microsoft.com/office/powerpoint/2010/main" val="3047729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D42CBB-6AD2-4DEF-A58B-1330C188FA9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B8A04069-EDA0-2F85-083C-7B31A317010E}"/>
              </a:ext>
            </a:extLst>
          </p:cNvPr>
          <p:cNvSpPr>
            <a:spLocks noGrp="1"/>
          </p:cNvSpPr>
          <p:nvPr>
            <p:ph type="dt" sz="half" idx="10"/>
          </p:nvPr>
        </p:nvSpPr>
        <p:spPr/>
        <p:txBody>
          <a:bodyPr/>
          <a:lstStyle/>
          <a:p>
            <a:fld id="{ECA1EEF4-D597-47DB-B857-C5BF715AC677}" type="datetimeFigureOut">
              <a:rPr lang="fr-FR" smtClean="0"/>
              <a:t>12/02/2026</a:t>
            </a:fld>
            <a:endParaRPr lang="fr-FR"/>
          </a:p>
        </p:txBody>
      </p:sp>
      <p:sp>
        <p:nvSpPr>
          <p:cNvPr id="4" name="Espace réservé du pied de page 3">
            <a:extLst>
              <a:ext uri="{FF2B5EF4-FFF2-40B4-BE49-F238E27FC236}">
                <a16:creationId xmlns:a16="http://schemas.microsoft.com/office/drawing/2014/main" id="{40884C8B-46A1-9A0A-68DC-D4398C40547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C05CDF7-5F19-F1F5-8F94-A93EA5978A91}"/>
              </a:ext>
            </a:extLst>
          </p:cNvPr>
          <p:cNvSpPr>
            <a:spLocks noGrp="1"/>
          </p:cNvSpPr>
          <p:nvPr>
            <p:ph type="sldNum" sz="quarter" idx="12"/>
          </p:nvPr>
        </p:nvSpPr>
        <p:spPr/>
        <p:txBody>
          <a:bodyPr/>
          <a:lstStyle/>
          <a:p>
            <a:fld id="{D355C321-A0C0-4FD4-9978-6F2C2ED4A709}" type="slidenum">
              <a:rPr lang="fr-FR" smtClean="0"/>
              <a:t>‹N°›</a:t>
            </a:fld>
            <a:endParaRPr lang="fr-FR"/>
          </a:p>
        </p:txBody>
      </p:sp>
    </p:spTree>
    <p:extLst>
      <p:ext uri="{BB962C8B-B14F-4D97-AF65-F5344CB8AC3E}">
        <p14:creationId xmlns:p14="http://schemas.microsoft.com/office/powerpoint/2010/main" val="26669965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23B833D-25F5-EBC6-FEF8-CE7DD15213B8}"/>
              </a:ext>
            </a:extLst>
          </p:cNvPr>
          <p:cNvSpPr>
            <a:spLocks noGrp="1"/>
          </p:cNvSpPr>
          <p:nvPr>
            <p:ph type="dt" sz="half" idx="10"/>
          </p:nvPr>
        </p:nvSpPr>
        <p:spPr/>
        <p:txBody>
          <a:bodyPr/>
          <a:lstStyle/>
          <a:p>
            <a:fld id="{ECA1EEF4-D597-47DB-B857-C5BF715AC677}" type="datetimeFigureOut">
              <a:rPr lang="fr-FR" smtClean="0"/>
              <a:t>12/02/2026</a:t>
            </a:fld>
            <a:endParaRPr lang="fr-FR"/>
          </a:p>
        </p:txBody>
      </p:sp>
      <p:sp>
        <p:nvSpPr>
          <p:cNvPr id="3" name="Espace réservé du pied de page 2">
            <a:extLst>
              <a:ext uri="{FF2B5EF4-FFF2-40B4-BE49-F238E27FC236}">
                <a16:creationId xmlns:a16="http://schemas.microsoft.com/office/drawing/2014/main" id="{E9B54F1D-332C-D406-4540-52DC4D81EF3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A77358E8-65C8-EDBE-5790-A0C708EC7556}"/>
              </a:ext>
            </a:extLst>
          </p:cNvPr>
          <p:cNvSpPr>
            <a:spLocks noGrp="1"/>
          </p:cNvSpPr>
          <p:nvPr>
            <p:ph type="sldNum" sz="quarter" idx="12"/>
          </p:nvPr>
        </p:nvSpPr>
        <p:spPr/>
        <p:txBody>
          <a:bodyPr/>
          <a:lstStyle/>
          <a:p>
            <a:fld id="{D355C321-A0C0-4FD4-9978-6F2C2ED4A709}" type="slidenum">
              <a:rPr lang="fr-FR" smtClean="0"/>
              <a:t>‹N°›</a:t>
            </a:fld>
            <a:endParaRPr lang="fr-FR"/>
          </a:p>
        </p:txBody>
      </p:sp>
    </p:spTree>
    <p:extLst>
      <p:ext uri="{BB962C8B-B14F-4D97-AF65-F5344CB8AC3E}">
        <p14:creationId xmlns:p14="http://schemas.microsoft.com/office/powerpoint/2010/main" val="21804351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98BC17-A9E9-F9A0-051A-A53F0952118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C0BA310B-2D97-6A9C-06AB-B38C8B6EB1D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0CEFCE6-DAC8-5899-BE54-F2CB918421D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D056F01-08D0-81ED-CF96-46CB1D198778}"/>
              </a:ext>
            </a:extLst>
          </p:cNvPr>
          <p:cNvSpPr>
            <a:spLocks noGrp="1"/>
          </p:cNvSpPr>
          <p:nvPr>
            <p:ph type="dt" sz="half" idx="10"/>
          </p:nvPr>
        </p:nvSpPr>
        <p:spPr/>
        <p:txBody>
          <a:bodyPr/>
          <a:lstStyle/>
          <a:p>
            <a:fld id="{ECA1EEF4-D597-47DB-B857-C5BF715AC677}" type="datetimeFigureOut">
              <a:rPr lang="fr-FR" smtClean="0"/>
              <a:t>12/02/2026</a:t>
            </a:fld>
            <a:endParaRPr lang="fr-FR"/>
          </a:p>
        </p:txBody>
      </p:sp>
      <p:sp>
        <p:nvSpPr>
          <p:cNvPr id="6" name="Espace réservé du pied de page 5">
            <a:extLst>
              <a:ext uri="{FF2B5EF4-FFF2-40B4-BE49-F238E27FC236}">
                <a16:creationId xmlns:a16="http://schemas.microsoft.com/office/drawing/2014/main" id="{82274D9E-56C7-B45B-D472-61465820648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FAC48EC-230B-D630-A952-D55BB3EB414A}"/>
              </a:ext>
            </a:extLst>
          </p:cNvPr>
          <p:cNvSpPr>
            <a:spLocks noGrp="1"/>
          </p:cNvSpPr>
          <p:nvPr>
            <p:ph type="sldNum" sz="quarter" idx="12"/>
          </p:nvPr>
        </p:nvSpPr>
        <p:spPr/>
        <p:txBody>
          <a:bodyPr/>
          <a:lstStyle/>
          <a:p>
            <a:fld id="{D355C321-A0C0-4FD4-9978-6F2C2ED4A709}" type="slidenum">
              <a:rPr lang="fr-FR" smtClean="0"/>
              <a:t>‹N°›</a:t>
            </a:fld>
            <a:endParaRPr lang="fr-FR"/>
          </a:p>
        </p:txBody>
      </p:sp>
    </p:spTree>
    <p:extLst>
      <p:ext uri="{BB962C8B-B14F-4D97-AF65-F5344CB8AC3E}">
        <p14:creationId xmlns:p14="http://schemas.microsoft.com/office/powerpoint/2010/main" val="32071889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0522A9-78FE-2FD0-D5C3-3750081EDAD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4565BBD1-97FD-C4EF-C167-90328A06A67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41811B2-F2AA-AD13-6A34-7BE521BE47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EA95F24-3EA9-2413-5319-B5429045784D}"/>
              </a:ext>
            </a:extLst>
          </p:cNvPr>
          <p:cNvSpPr>
            <a:spLocks noGrp="1"/>
          </p:cNvSpPr>
          <p:nvPr>
            <p:ph type="dt" sz="half" idx="10"/>
          </p:nvPr>
        </p:nvSpPr>
        <p:spPr/>
        <p:txBody>
          <a:bodyPr/>
          <a:lstStyle/>
          <a:p>
            <a:fld id="{ECA1EEF4-D597-47DB-B857-C5BF715AC677}" type="datetimeFigureOut">
              <a:rPr lang="fr-FR" smtClean="0"/>
              <a:t>12/02/2026</a:t>
            </a:fld>
            <a:endParaRPr lang="fr-FR"/>
          </a:p>
        </p:txBody>
      </p:sp>
      <p:sp>
        <p:nvSpPr>
          <p:cNvPr id="6" name="Espace réservé du pied de page 5">
            <a:extLst>
              <a:ext uri="{FF2B5EF4-FFF2-40B4-BE49-F238E27FC236}">
                <a16:creationId xmlns:a16="http://schemas.microsoft.com/office/drawing/2014/main" id="{F62D2168-9610-2D57-03F4-66129C96F78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57B9C41-CDBD-B7A4-3974-961243D497CA}"/>
              </a:ext>
            </a:extLst>
          </p:cNvPr>
          <p:cNvSpPr>
            <a:spLocks noGrp="1"/>
          </p:cNvSpPr>
          <p:nvPr>
            <p:ph type="sldNum" sz="quarter" idx="12"/>
          </p:nvPr>
        </p:nvSpPr>
        <p:spPr/>
        <p:txBody>
          <a:bodyPr/>
          <a:lstStyle/>
          <a:p>
            <a:fld id="{D355C321-A0C0-4FD4-9978-6F2C2ED4A709}" type="slidenum">
              <a:rPr lang="fr-FR" smtClean="0"/>
              <a:t>‹N°›</a:t>
            </a:fld>
            <a:endParaRPr lang="fr-FR"/>
          </a:p>
        </p:txBody>
      </p:sp>
    </p:spTree>
    <p:extLst>
      <p:ext uri="{BB962C8B-B14F-4D97-AF65-F5344CB8AC3E}">
        <p14:creationId xmlns:p14="http://schemas.microsoft.com/office/powerpoint/2010/main" val="26610688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F7654DC-9C81-F74F-E626-FD95B03F46A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1E778F9C-75AC-CCB1-D0F6-6611BEF9FDE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4ECB612-4456-FA6B-4F1F-666020D56057}"/>
              </a:ext>
            </a:extLst>
          </p:cNvPr>
          <p:cNvSpPr>
            <a:spLocks noGrp="1"/>
          </p:cNvSpPr>
          <p:nvPr>
            <p:ph type="dt" sz="half" idx="10"/>
          </p:nvPr>
        </p:nvSpPr>
        <p:spPr/>
        <p:txBody>
          <a:bodyPr/>
          <a:lstStyle/>
          <a:p>
            <a:fld id="{ECA1EEF4-D597-47DB-B857-C5BF715AC677}" type="datetimeFigureOut">
              <a:rPr lang="fr-FR" smtClean="0"/>
              <a:t>12/02/2026</a:t>
            </a:fld>
            <a:endParaRPr lang="fr-FR"/>
          </a:p>
        </p:txBody>
      </p:sp>
      <p:sp>
        <p:nvSpPr>
          <p:cNvPr id="5" name="Espace réservé du pied de page 4">
            <a:extLst>
              <a:ext uri="{FF2B5EF4-FFF2-40B4-BE49-F238E27FC236}">
                <a16:creationId xmlns:a16="http://schemas.microsoft.com/office/drawing/2014/main" id="{A3A28E59-0193-854A-E2A9-35243BDE416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D452C39-ADA8-2CE0-17F1-3F959A9FD582}"/>
              </a:ext>
            </a:extLst>
          </p:cNvPr>
          <p:cNvSpPr>
            <a:spLocks noGrp="1"/>
          </p:cNvSpPr>
          <p:nvPr>
            <p:ph type="sldNum" sz="quarter" idx="12"/>
          </p:nvPr>
        </p:nvSpPr>
        <p:spPr/>
        <p:txBody>
          <a:bodyPr/>
          <a:lstStyle/>
          <a:p>
            <a:fld id="{D355C321-A0C0-4FD4-9978-6F2C2ED4A709}" type="slidenum">
              <a:rPr lang="fr-FR" smtClean="0"/>
              <a:t>‹N°›</a:t>
            </a:fld>
            <a:endParaRPr lang="fr-FR"/>
          </a:p>
        </p:txBody>
      </p:sp>
    </p:spTree>
    <p:extLst>
      <p:ext uri="{BB962C8B-B14F-4D97-AF65-F5344CB8AC3E}">
        <p14:creationId xmlns:p14="http://schemas.microsoft.com/office/powerpoint/2010/main" val="32749280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AFC742C-2528-7950-8C3E-032797C3F8E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258DB72-2ED0-8AC2-5E25-FB546BC7DA26}"/>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069C318-9B48-8050-EAE0-CD46F0FA502D}"/>
              </a:ext>
            </a:extLst>
          </p:cNvPr>
          <p:cNvSpPr>
            <a:spLocks noGrp="1"/>
          </p:cNvSpPr>
          <p:nvPr>
            <p:ph type="dt" sz="half" idx="10"/>
          </p:nvPr>
        </p:nvSpPr>
        <p:spPr/>
        <p:txBody>
          <a:bodyPr/>
          <a:lstStyle/>
          <a:p>
            <a:fld id="{ECA1EEF4-D597-47DB-B857-C5BF715AC677}" type="datetimeFigureOut">
              <a:rPr lang="fr-FR" smtClean="0"/>
              <a:t>12/02/2026</a:t>
            </a:fld>
            <a:endParaRPr lang="fr-FR"/>
          </a:p>
        </p:txBody>
      </p:sp>
      <p:sp>
        <p:nvSpPr>
          <p:cNvPr id="5" name="Espace réservé du pied de page 4">
            <a:extLst>
              <a:ext uri="{FF2B5EF4-FFF2-40B4-BE49-F238E27FC236}">
                <a16:creationId xmlns:a16="http://schemas.microsoft.com/office/drawing/2014/main" id="{E854F9ED-786E-5B78-EAD6-7B254B9610D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CE4ED23-6672-C701-FBA4-28D253BD9B64}"/>
              </a:ext>
            </a:extLst>
          </p:cNvPr>
          <p:cNvSpPr>
            <a:spLocks noGrp="1"/>
          </p:cNvSpPr>
          <p:nvPr>
            <p:ph type="sldNum" sz="quarter" idx="12"/>
          </p:nvPr>
        </p:nvSpPr>
        <p:spPr/>
        <p:txBody>
          <a:bodyPr/>
          <a:lstStyle/>
          <a:p>
            <a:fld id="{D355C321-A0C0-4FD4-9978-6F2C2ED4A709}" type="slidenum">
              <a:rPr lang="fr-FR" smtClean="0"/>
              <a:t>‹N°›</a:t>
            </a:fld>
            <a:endParaRPr lang="fr-FR"/>
          </a:p>
        </p:txBody>
      </p:sp>
    </p:spTree>
    <p:extLst>
      <p:ext uri="{BB962C8B-B14F-4D97-AF65-F5344CB8AC3E}">
        <p14:creationId xmlns:p14="http://schemas.microsoft.com/office/powerpoint/2010/main" val="19449624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CFE82630-432F-96A5-FEBF-B1543961110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E7C37CA-0966-5C4F-2F02-BF3F077F13E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B490F06-BE7C-FBC3-F268-F036F8226F3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CA1EEF4-D597-47DB-B857-C5BF715AC677}" type="datetimeFigureOut">
              <a:rPr lang="fr-FR" smtClean="0"/>
              <a:t>12/02/2026</a:t>
            </a:fld>
            <a:endParaRPr lang="fr-FR"/>
          </a:p>
        </p:txBody>
      </p:sp>
      <p:sp>
        <p:nvSpPr>
          <p:cNvPr id="5" name="Espace réservé du pied de page 4">
            <a:extLst>
              <a:ext uri="{FF2B5EF4-FFF2-40B4-BE49-F238E27FC236}">
                <a16:creationId xmlns:a16="http://schemas.microsoft.com/office/drawing/2014/main" id="{95B4AF84-B9F0-D60F-E046-5A0831020D9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CDD57304-EBE3-C927-8402-650D5A96C4C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355C321-A0C0-4FD4-9978-6F2C2ED4A709}" type="slidenum">
              <a:rPr lang="fr-FR" smtClean="0"/>
              <a:t>‹N°›</a:t>
            </a:fld>
            <a:endParaRPr lang="fr-FR"/>
          </a:p>
        </p:txBody>
      </p:sp>
    </p:spTree>
    <p:extLst>
      <p:ext uri="{BB962C8B-B14F-4D97-AF65-F5344CB8AC3E}">
        <p14:creationId xmlns:p14="http://schemas.microsoft.com/office/powerpoint/2010/main" val="2078859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gif"/><Relationship Id="rId1" Type="http://schemas.openxmlformats.org/officeDocument/2006/relationships/slideLayout" Target="../slideLayouts/slideLayout1.xml"/><Relationship Id="rId4" Type="http://schemas.openxmlformats.org/officeDocument/2006/relationships/image" Target="../media/image32.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nature, eau, Reliefs côtiers et océaniques&#10;&#10;Le contenu généré par l’IA peut être incorrect.">
            <a:extLst>
              <a:ext uri="{FF2B5EF4-FFF2-40B4-BE49-F238E27FC236}">
                <a16:creationId xmlns:a16="http://schemas.microsoft.com/office/drawing/2014/main" id="{2BFAC436-BD0F-0847-D243-BB490995C59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71000" y="279000"/>
            <a:ext cx="9450000" cy="6300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5147CE6B-6FAE-1515-3C10-6251572A1CBE}"/>
              </a:ext>
            </a:extLst>
          </p:cNvPr>
          <p:cNvSpPr txBox="1"/>
          <p:nvPr/>
        </p:nvSpPr>
        <p:spPr>
          <a:xfrm>
            <a:off x="3864864" y="279000"/>
            <a:ext cx="6559296" cy="584775"/>
          </a:xfrm>
          <a:prstGeom prst="rect">
            <a:avLst/>
          </a:prstGeom>
          <a:noFill/>
        </p:spPr>
        <p:txBody>
          <a:bodyPr wrap="square" rtlCol="0">
            <a:spAutoFit/>
          </a:bodyPr>
          <a:lstStyle/>
          <a:p>
            <a:r>
              <a:rPr lang="fr-FR" sz="3200" b="1" dirty="0"/>
              <a:t>La Ville De Capri - Italie</a:t>
            </a:r>
          </a:p>
        </p:txBody>
      </p:sp>
    </p:spTree>
    <p:extLst>
      <p:ext uri="{BB962C8B-B14F-4D97-AF65-F5344CB8AC3E}">
        <p14:creationId xmlns:p14="http://schemas.microsoft.com/office/powerpoint/2010/main" val="1048974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sndAc>
          <p:stSnd loop="1">
            <p:snd r:embed="rId2" name="Herve Vilard - Capri C'est Fini.wav"/>
          </p:stSnd>
        </p:sndAc>
      </p:transition>
    </mc:Choice>
    <mc:Fallback xmlns="">
      <p:transition spd="slow" advClick="0" advTm="14000">
        <p:fade/>
        <p:sndAc>
          <p:stSnd loop="1">
            <p:snd r:embed="rId4" name="Herve Vilard - Capri C'est Fini.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5D34EE-D843-FA08-8AA9-66F3133F9159}"/>
            </a:ext>
          </a:extLst>
        </p:cNvPr>
        <p:cNvGrpSpPr/>
        <p:nvPr/>
      </p:nvGrpSpPr>
      <p:grpSpPr>
        <a:xfrm>
          <a:off x="0" y="0"/>
          <a:ext cx="0" cy="0"/>
          <a:chOff x="0" y="0"/>
          <a:chExt cx="0" cy="0"/>
        </a:xfrm>
      </p:grpSpPr>
      <p:pic>
        <p:nvPicPr>
          <p:cNvPr id="3" name="Image 2" descr="Une image contenant plein air, place de marché, bâtiment, ciel&#10;&#10;Le contenu généré par l’IA peut être incorrect.">
            <a:extLst>
              <a:ext uri="{FF2B5EF4-FFF2-40B4-BE49-F238E27FC236}">
                <a16:creationId xmlns:a16="http://schemas.microsoft.com/office/drawing/2014/main" id="{A023A5BB-E80B-FCEB-4502-BBE1974511F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8432" y="297000"/>
            <a:ext cx="9401883" cy="6264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123317B-7202-253A-8008-7B0567D2D058}"/>
              </a:ext>
            </a:extLst>
          </p:cNvPr>
          <p:cNvSpPr txBox="1"/>
          <p:nvPr/>
        </p:nvSpPr>
        <p:spPr>
          <a:xfrm>
            <a:off x="9960864" y="3197353"/>
            <a:ext cx="2084832" cy="1384995"/>
          </a:xfrm>
          <a:prstGeom prst="rect">
            <a:avLst/>
          </a:prstGeom>
          <a:noFill/>
        </p:spPr>
        <p:txBody>
          <a:bodyPr wrap="square" rtlCol="0">
            <a:spAutoFit/>
          </a:bodyPr>
          <a:lstStyle/>
          <a:p>
            <a:r>
              <a:rPr lang="fr-FR" sz="2800" b="1">
                <a:solidFill>
                  <a:schemeClr val="bg1"/>
                </a:solidFill>
              </a:rPr>
              <a:t>Centre-ville de Capri</a:t>
            </a:r>
            <a:endParaRPr lang="fr-FR" sz="2800" b="1" dirty="0">
              <a:solidFill>
                <a:schemeClr val="bg1"/>
              </a:solidFill>
            </a:endParaRPr>
          </a:p>
        </p:txBody>
      </p:sp>
    </p:spTree>
    <p:extLst>
      <p:ext uri="{BB962C8B-B14F-4D97-AF65-F5344CB8AC3E}">
        <p14:creationId xmlns:p14="http://schemas.microsoft.com/office/powerpoint/2010/main" val="7228167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4258B2-C078-C212-4986-A223DC96EEB8}"/>
            </a:ext>
          </a:extLst>
        </p:cNvPr>
        <p:cNvGrpSpPr/>
        <p:nvPr/>
      </p:nvGrpSpPr>
      <p:grpSpPr>
        <a:xfrm>
          <a:off x="0" y="0"/>
          <a:ext cx="0" cy="0"/>
          <a:chOff x="0" y="0"/>
          <a:chExt cx="0" cy="0"/>
        </a:xfrm>
      </p:grpSpPr>
      <p:pic>
        <p:nvPicPr>
          <p:cNvPr id="3" name="Image 2" descr="Une image contenant plein air, arbre, nature, érosion&#10;&#10;Le contenu généré par l’IA peut être incorrect.">
            <a:extLst>
              <a:ext uri="{FF2B5EF4-FFF2-40B4-BE49-F238E27FC236}">
                <a16:creationId xmlns:a16="http://schemas.microsoft.com/office/drawing/2014/main" id="{12A6013B-663B-738C-BBFC-4B5DE0A0C76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81056" y="297000"/>
            <a:ext cx="9437279" cy="6264000"/>
          </a:xfrm>
          <a:prstGeom prst="rect">
            <a:avLst/>
          </a:prstGeom>
          <a:ln w="38100" cap="sq">
            <a:solidFill>
              <a:schemeClr val="accent3">
                <a:lumMod val="40000"/>
                <a:lumOff val="6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6FBA90E-F053-A838-6D7C-42219C5C2375}"/>
              </a:ext>
            </a:extLst>
          </p:cNvPr>
          <p:cNvSpPr txBox="1"/>
          <p:nvPr/>
        </p:nvSpPr>
        <p:spPr>
          <a:xfrm>
            <a:off x="755904" y="3429000"/>
            <a:ext cx="2322560" cy="954107"/>
          </a:xfrm>
          <a:prstGeom prst="rect">
            <a:avLst/>
          </a:prstGeom>
          <a:noFill/>
        </p:spPr>
        <p:txBody>
          <a:bodyPr wrap="square" rtlCol="0">
            <a:spAutoFit/>
          </a:bodyPr>
          <a:lstStyle/>
          <a:p>
            <a:r>
              <a:rPr lang="fr-FR" sz="2800" b="1">
                <a:solidFill>
                  <a:schemeClr val="bg1"/>
                </a:solidFill>
              </a:rPr>
              <a:t> L’Arco Naturale</a:t>
            </a:r>
            <a:endParaRPr lang="fr-FR" sz="2800" b="1" dirty="0">
              <a:solidFill>
                <a:schemeClr val="bg1"/>
              </a:solidFill>
            </a:endParaRPr>
          </a:p>
        </p:txBody>
      </p:sp>
    </p:spTree>
    <p:extLst>
      <p:ext uri="{BB962C8B-B14F-4D97-AF65-F5344CB8AC3E}">
        <p14:creationId xmlns:p14="http://schemas.microsoft.com/office/powerpoint/2010/main" val="25229567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7AFBD4-78B4-7659-E0F7-306411003119}"/>
            </a:ext>
          </a:extLst>
        </p:cNvPr>
        <p:cNvGrpSpPr/>
        <p:nvPr/>
      </p:nvGrpSpPr>
      <p:grpSpPr>
        <a:xfrm>
          <a:off x="0" y="0"/>
          <a:ext cx="0" cy="0"/>
          <a:chOff x="0" y="0"/>
          <a:chExt cx="0" cy="0"/>
        </a:xfrm>
      </p:grpSpPr>
      <p:pic>
        <p:nvPicPr>
          <p:cNvPr id="3" name="Image 2" descr="Une image contenant plein air, nature, eau, paysage&#10;&#10;Le contenu généré par l’IA peut être incorrect.">
            <a:extLst>
              <a:ext uri="{FF2B5EF4-FFF2-40B4-BE49-F238E27FC236}">
                <a16:creationId xmlns:a16="http://schemas.microsoft.com/office/drawing/2014/main" id="{F033D97A-778E-2FC9-D9CC-D4F881215F3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8415" y="261000"/>
            <a:ext cx="9545753" cy="6336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FE68765-52F0-792F-F049-58E35B0D43C0}"/>
              </a:ext>
            </a:extLst>
          </p:cNvPr>
          <p:cNvSpPr txBox="1"/>
          <p:nvPr/>
        </p:nvSpPr>
        <p:spPr>
          <a:xfrm>
            <a:off x="10070592" y="3084576"/>
            <a:ext cx="2121408" cy="954107"/>
          </a:xfrm>
          <a:prstGeom prst="rect">
            <a:avLst/>
          </a:prstGeom>
          <a:noFill/>
        </p:spPr>
        <p:txBody>
          <a:bodyPr wrap="square" rtlCol="0">
            <a:spAutoFit/>
          </a:bodyPr>
          <a:lstStyle/>
          <a:p>
            <a:r>
              <a:rPr lang="fr-FR" sz="2800" b="1">
                <a:solidFill>
                  <a:schemeClr val="bg1"/>
                </a:solidFill>
              </a:rPr>
              <a:t>Le Mont Solaro</a:t>
            </a:r>
            <a:endParaRPr lang="fr-FR" sz="2800" b="1" dirty="0">
              <a:solidFill>
                <a:schemeClr val="bg1"/>
              </a:solidFill>
            </a:endParaRPr>
          </a:p>
        </p:txBody>
      </p:sp>
    </p:spTree>
    <p:extLst>
      <p:ext uri="{BB962C8B-B14F-4D97-AF65-F5344CB8AC3E}">
        <p14:creationId xmlns:p14="http://schemas.microsoft.com/office/powerpoint/2010/main" val="35836076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D1EB80-549E-7E94-0C01-9BADAD8ECBEA}"/>
            </a:ext>
          </a:extLst>
        </p:cNvPr>
        <p:cNvGrpSpPr/>
        <p:nvPr/>
      </p:nvGrpSpPr>
      <p:grpSpPr>
        <a:xfrm>
          <a:off x="0" y="0"/>
          <a:ext cx="0" cy="0"/>
          <a:chOff x="0" y="0"/>
          <a:chExt cx="0" cy="0"/>
        </a:xfrm>
      </p:grpSpPr>
      <p:pic>
        <p:nvPicPr>
          <p:cNvPr id="3" name="Image 2" descr="Une image contenant plein air, bateau, eau, bâtiment&#10;&#10;Le contenu généré par l’IA peut être incorrect.">
            <a:extLst>
              <a:ext uri="{FF2B5EF4-FFF2-40B4-BE49-F238E27FC236}">
                <a16:creationId xmlns:a16="http://schemas.microsoft.com/office/drawing/2014/main" id="{8D8BBAFE-4193-C229-C8F5-8EA7A5AF39B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68003" y="315000"/>
            <a:ext cx="9689835" cy="6228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12B5354-309C-F291-9F50-2A748C493E74}"/>
              </a:ext>
            </a:extLst>
          </p:cNvPr>
          <p:cNvSpPr txBox="1"/>
          <p:nvPr/>
        </p:nvSpPr>
        <p:spPr>
          <a:xfrm>
            <a:off x="646176" y="3672840"/>
            <a:ext cx="1767840" cy="954107"/>
          </a:xfrm>
          <a:prstGeom prst="rect">
            <a:avLst/>
          </a:prstGeom>
          <a:noFill/>
        </p:spPr>
        <p:txBody>
          <a:bodyPr wrap="square" rtlCol="0">
            <a:spAutoFit/>
          </a:bodyPr>
          <a:lstStyle/>
          <a:p>
            <a:r>
              <a:rPr lang="fr-FR" sz="2800" b="1">
                <a:solidFill>
                  <a:schemeClr val="bg1"/>
                </a:solidFill>
              </a:rPr>
              <a:t> visiter Capri </a:t>
            </a:r>
            <a:endParaRPr lang="fr-FR" sz="2800" b="1" dirty="0">
              <a:solidFill>
                <a:schemeClr val="bg1"/>
              </a:solidFill>
            </a:endParaRPr>
          </a:p>
        </p:txBody>
      </p:sp>
    </p:spTree>
    <p:extLst>
      <p:ext uri="{BB962C8B-B14F-4D97-AF65-F5344CB8AC3E}">
        <p14:creationId xmlns:p14="http://schemas.microsoft.com/office/powerpoint/2010/main" val="14346360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F47F0E-872A-56CA-22DB-1C4773E36D38}"/>
            </a:ext>
          </a:extLst>
        </p:cNvPr>
        <p:cNvGrpSpPr/>
        <p:nvPr/>
      </p:nvGrpSpPr>
      <p:grpSpPr>
        <a:xfrm>
          <a:off x="0" y="0"/>
          <a:ext cx="0" cy="0"/>
          <a:chOff x="0" y="0"/>
          <a:chExt cx="0" cy="0"/>
        </a:xfrm>
      </p:grpSpPr>
      <p:pic>
        <p:nvPicPr>
          <p:cNvPr id="3" name="Image 2" descr="Une image contenant plein air, paysage, ciel, nature&#10;&#10;Le contenu généré par l’IA peut être incorrect.">
            <a:extLst>
              <a:ext uri="{FF2B5EF4-FFF2-40B4-BE49-F238E27FC236}">
                <a16:creationId xmlns:a16="http://schemas.microsoft.com/office/drawing/2014/main" id="{4DA79B90-3E8C-63D1-BFED-477F167EC5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4110" y="279000"/>
            <a:ext cx="9947369" cy="6300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02D5837-34AD-BBBB-8E96-25FABA6108DD}"/>
              </a:ext>
            </a:extLst>
          </p:cNvPr>
          <p:cNvSpPr txBox="1"/>
          <p:nvPr/>
        </p:nvSpPr>
        <p:spPr>
          <a:xfrm>
            <a:off x="10141479" y="3429000"/>
            <a:ext cx="1952985" cy="1815882"/>
          </a:xfrm>
          <a:prstGeom prst="rect">
            <a:avLst/>
          </a:prstGeom>
          <a:noFill/>
        </p:spPr>
        <p:txBody>
          <a:bodyPr wrap="square" rtlCol="0">
            <a:spAutoFit/>
          </a:bodyPr>
          <a:lstStyle/>
          <a:p>
            <a:r>
              <a:rPr lang="fr-FR" sz="2800" b="1">
                <a:solidFill>
                  <a:schemeClr val="bg1"/>
                </a:solidFill>
              </a:rPr>
              <a:t>Panorama depuis le village de Capri</a:t>
            </a:r>
            <a:endParaRPr lang="fr-FR" sz="2800" b="1" dirty="0">
              <a:solidFill>
                <a:schemeClr val="bg1"/>
              </a:solidFill>
            </a:endParaRPr>
          </a:p>
        </p:txBody>
      </p:sp>
    </p:spTree>
    <p:extLst>
      <p:ext uri="{BB962C8B-B14F-4D97-AF65-F5344CB8AC3E}">
        <p14:creationId xmlns:p14="http://schemas.microsoft.com/office/powerpoint/2010/main" val="38209068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03DA3-CE9C-3013-FE37-8A23B7E2D820}"/>
            </a:ext>
          </a:extLst>
        </p:cNvPr>
        <p:cNvGrpSpPr/>
        <p:nvPr/>
      </p:nvGrpSpPr>
      <p:grpSpPr>
        <a:xfrm>
          <a:off x="0" y="0"/>
          <a:ext cx="0" cy="0"/>
          <a:chOff x="0" y="0"/>
          <a:chExt cx="0" cy="0"/>
        </a:xfrm>
      </p:grpSpPr>
      <p:pic>
        <p:nvPicPr>
          <p:cNvPr id="3" name="Image 2" descr="Une image contenant plein air, ciel, bâtiment, horloge&#10;&#10;Le contenu généré par l’IA peut être incorrect.">
            <a:extLst>
              <a:ext uri="{FF2B5EF4-FFF2-40B4-BE49-F238E27FC236}">
                <a16:creationId xmlns:a16="http://schemas.microsoft.com/office/drawing/2014/main" id="{879EE6A7-D74B-8AD1-934E-07BA60F2134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93620" y="279000"/>
            <a:ext cx="9450000" cy="6300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7158A62-B01A-FD34-3EAF-B25A9CE482E0}"/>
              </a:ext>
            </a:extLst>
          </p:cNvPr>
          <p:cNvSpPr txBox="1"/>
          <p:nvPr/>
        </p:nvSpPr>
        <p:spPr>
          <a:xfrm>
            <a:off x="0" y="3560064"/>
            <a:ext cx="2194560" cy="954107"/>
          </a:xfrm>
          <a:prstGeom prst="rect">
            <a:avLst/>
          </a:prstGeom>
          <a:noFill/>
        </p:spPr>
        <p:txBody>
          <a:bodyPr wrap="square" rtlCol="0">
            <a:spAutoFit/>
          </a:bodyPr>
          <a:lstStyle/>
          <a:p>
            <a:r>
              <a:rPr lang="fr-FR" sz="2800" b="1">
                <a:solidFill>
                  <a:schemeClr val="bg1"/>
                </a:solidFill>
              </a:rPr>
              <a:t>Piazzetta de Capri</a:t>
            </a:r>
            <a:endParaRPr lang="fr-FR" sz="2800" b="1" dirty="0">
              <a:solidFill>
                <a:schemeClr val="bg1"/>
              </a:solidFill>
            </a:endParaRPr>
          </a:p>
        </p:txBody>
      </p:sp>
    </p:spTree>
    <p:extLst>
      <p:ext uri="{BB962C8B-B14F-4D97-AF65-F5344CB8AC3E}">
        <p14:creationId xmlns:p14="http://schemas.microsoft.com/office/powerpoint/2010/main" val="13435297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B836F0-4965-3C00-75FA-AFFF1EABA3A2}"/>
            </a:ext>
          </a:extLst>
        </p:cNvPr>
        <p:cNvGrpSpPr/>
        <p:nvPr/>
      </p:nvGrpSpPr>
      <p:grpSpPr>
        <a:xfrm>
          <a:off x="0" y="0"/>
          <a:ext cx="0" cy="0"/>
          <a:chOff x="0" y="0"/>
          <a:chExt cx="0" cy="0"/>
        </a:xfrm>
      </p:grpSpPr>
      <p:pic>
        <p:nvPicPr>
          <p:cNvPr id="3" name="Image 2" descr="Une image contenant plein air, ciel, bâtiment, maison&#10;&#10;Le contenu généré par l’IA peut être incorrect.">
            <a:extLst>
              <a:ext uri="{FF2B5EF4-FFF2-40B4-BE49-F238E27FC236}">
                <a16:creationId xmlns:a16="http://schemas.microsoft.com/office/drawing/2014/main" id="{EC62F530-2181-0386-104E-6D781EBB38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2628" y="279000"/>
            <a:ext cx="9450000" cy="6300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D64D282-E98D-3FDF-898E-CEAFF6301C21}"/>
              </a:ext>
            </a:extLst>
          </p:cNvPr>
          <p:cNvSpPr txBox="1"/>
          <p:nvPr/>
        </p:nvSpPr>
        <p:spPr>
          <a:xfrm>
            <a:off x="9902628" y="3429000"/>
            <a:ext cx="2289372" cy="1815882"/>
          </a:xfrm>
          <a:prstGeom prst="rect">
            <a:avLst/>
          </a:prstGeom>
          <a:noFill/>
        </p:spPr>
        <p:txBody>
          <a:bodyPr wrap="square" rtlCol="0">
            <a:spAutoFit/>
          </a:bodyPr>
          <a:lstStyle/>
          <a:p>
            <a:r>
              <a:rPr lang="fr-FR" sz="2800" b="1">
                <a:solidFill>
                  <a:schemeClr val="bg1"/>
                </a:solidFill>
              </a:rPr>
              <a:t>Promenade dans les ruelles de Capri</a:t>
            </a:r>
            <a:endParaRPr lang="fr-FR" sz="2800" b="1" dirty="0">
              <a:solidFill>
                <a:schemeClr val="bg1"/>
              </a:solidFill>
            </a:endParaRPr>
          </a:p>
        </p:txBody>
      </p:sp>
    </p:spTree>
    <p:extLst>
      <p:ext uri="{BB962C8B-B14F-4D97-AF65-F5344CB8AC3E}">
        <p14:creationId xmlns:p14="http://schemas.microsoft.com/office/powerpoint/2010/main" val="18131785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E0AA0D-BE49-64E6-B9A3-DB2FA41B7C3A}"/>
            </a:ext>
          </a:extLst>
        </p:cNvPr>
        <p:cNvGrpSpPr/>
        <p:nvPr/>
      </p:nvGrpSpPr>
      <p:grpSpPr>
        <a:xfrm>
          <a:off x="0" y="0"/>
          <a:ext cx="0" cy="0"/>
          <a:chOff x="0" y="0"/>
          <a:chExt cx="0" cy="0"/>
        </a:xfrm>
      </p:grpSpPr>
      <p:pic>
        <p:nvPicPr>
          <p:cNvPr id="3" name="Image 2" descr="Une image contenant plein air, plante, pot de fleurs, ciel&#10;&#10;Le contenu généré par l’IA peut être incorrect.">
            <a:extLst>
              <a:ext uri="{FF2B5EF4-FFF2-40B4-BE49-F238E27FC236}">
                <a16:creationId xmlns:a16="http://schemas.microsoft.com/office/drawing/2014/main" id="{C938C57D-ED8C-BCE6-4DA0-CF903AC63B4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5268" y="333000"/>
            <a:ext cx="9288000" cy="6192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E24C6F4-DB07-FE86-4945-B357BA11DA98}"/>
              </a:ext>
            </a:extLst>
          </p:cNvPr>
          <p:cNvSpPr txBox="1"/>
          <p:nvPr/>
        </p:nvSpPr>
        <p:spPr>
          <a:xfrm>
            <a:off x="378732" y="2831592"/>
            <a:ext cx="2391156" cy="1815882"/>
          </a:xfrm>
          <a:prstGeom prst="rect">
            <a:avLst/>
          </a:prstGeom>
          <a:noFill/>
        </p:spPr>
        <p:txBody>
          <a:bodyPr wrap="square" rtlCol="0">
            <a:spAutoFit/>
          </a:bodyPr>
          <a:lstStyle/>
          <a:p>
            <a:r>
              <a:rPr lang="fr-FR" sz="2800" b="1">
                <a:solidFill>
                  <a:schemeClr val="bg1"/>
                </a:solidFill>
              </a:rPr>
              <a:t>Promenade dans les ruelles de Capri</a:t>
            </a:r>
            <a:endParaRPr lang="fr-FR" sz="2800" b="1" dirty="0">
              <a:solidFill>
                <a:schemeClr val="bg1"/>
              </a:solidFill>
            </a:endParaRPr>
          </a:p>
        </p:txBody>
      </p:sp>
    </p:spTree>
    <p:extLst>
      <p:ext uri="{BB962C8B-B14F-4D97-AF65-F5344CB8AC3E}">
        <p14:creationId xmlns:p14="http://schemas.microsoft.com/office/powerpoint/2010/main" val="27967453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5D2936-0DD7-DEDD-D001-15BE2F8DAF0D}"/>
            </a:ext>
          </a:extLst>
        </p:cNvPr>
        <p:cNvGrpSpPr/>
        <p:nvPr/>
      </p:nvGrpSpPr>
      <p:grpSpPr>
        <a:xfrm>
          <a:off x="0" y="0"/>
          <a:ext cx="0" cy="0"/>
          <a:chOff x="0" y="0"/>
          <a:chExt cx="0" cy="0"/>
        </a:xfrm>
      </p:grpSpPr>
      <p:pic>
        <p:nvPicPr>
          <p:cNvPr id="3" name="Image 2" descr="Une image contenant plein air, bâtiment, arbre, ciel&#10;&#10;Le contenu généré par l’IA peut être incorrect.">
            <a:extLst>
              <a:ext uri="{FF2B5EF4-FFF2-40B4-BE49-F238E27FC236}">
                <a16:creationId xmlns:a16="http://schemas.microsoft.com/office/drawing/2014/main" id="{DBE15439-834A-296F-2A01-D1891FADE6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6052" y="315000"/>
            <a:ext cx="9342000" cy="6228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1747A09-F1C4-30E5-4250-AD5C1E9A9C99}"/>
              </a:ext>
            </a:extLst>
          </p:cNvPr>
          <p:cNvSpPr txBox="1"/>
          <p:nvPr/>
        </p:nvSpPr>
        <p:spPr>
          <a:xfrm>
            <a:off x="9924288" y="2990088"/>
            <a:ext cx="2072640" cy="1815882"/>
          </a:xfrm>
          <a:prstGeom prst="rect">
            <a:avLst/>
          </a:prstGeom>
          <a:noFill/>
        </p:spPr>
        <p:txBody>
          <a:bodyPr wrap="square" rtlCol="0">
            <a:spAutoFit/>
          </a:bodyPr>
          <a:lstStyle/>
          <a:p>
            <a:r>
              <a:rPr lang="fr-FR" sz="2800" b="1">
                <a:solidFill>
                  <a:schemeClr val="bg1"/>
                </a:solidFill>
              </a:rPr>
              <a:t>Promenade dans les ruelles de Capri</a:t>
            </a:r>
            <a:endParaRPr lang="fr-FR" sz="2800" b="1" dirty="0">
              <a:solidFill>
                <a:schemeClr val="bg1"/>
              </a:solidFill>
            </a:endParaRPr>
          </a:p>
        </p:txBody>
      </p:sp>
    </p:spTree>
    <p:extLst>
      <p:ext uri="{BB962C8B-B14F-4D97-AF65-F5344CB8AC3E}">
        <p14:creationId xmlns:p14="http://schemas.microsoft.com/office/powerpoint/2010/main" val="17103938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6AE7D1-E4D6-5C8A-0236-7DBFCB856F02}"/>
            </a:ext>
          </a:extLst>
        </p:cNvPr>
        <p:cNvGrpSpPr/>
        <p:nvPr/>
      </p:nvGrpSpPr>
      <p:grpSpPr>
        <a:xfrm>
          <a:off x="0" y="0"/>
          <a:ext cx="0" cy="0"/>
          <a:chOff x="0" y="0"/>
          <a:chExt cx="0" cy="0"/>
        </a:xfrm>
      </p:grpSpPr>
      <p:pic>
        <p:nvPicPr>
          <p:cNvPr id="3" name="Image 2" descr="Une image contenant plein air, fenêtre, ciel, plante&#10;&#10;Le contenu généré par l’IA peut être incorrect.">
            <a:extLst>
              <a:ext uri="{FF2B5EF4-FFF2-40B4-BE49-F238E27FC236}">
                <a16:creationId xmlns:a16="http://schemas.microsoft.com/office/drawing/2014/main" id="{035EC95F-B3E4-B44E-A149-B9327B0ED8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18004" y="297000"/>
            <a:ext cx="9396000" cy="6264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BB0F21E-3A8D-C869-3F4C-31EFC3163DEC}"/>
              </a:ext>
            </a:extLst>
          </p:cNvPr>
          <p:cNvSpPr txBox="1"/>
          <p:nvPr/>
        </p:nvSpPr>
        <p:spPr>
          <a:xfrm>
            <a:off x="0" y="3429000"/>
            <a:ext cx="2218944" cy="523220"/>
          </a:xfrm>
          <a:prstGeom prst="rect">
            <a:avLst/>
          </a:prstGeom>
          <a:noFill/>
        </p:spPr>
        <p:txBody>
          <a:bodyPr wrap="square" rtlCol="0">
            <a:spAutoFit/>
          </a:bodyPr>
          <a:lstStyle/>
          <a:p>
            <a:r>
              <a:rPr lang="fr-FR" sz="2800" b="1">
                <a:solidFill>
                  <a:schemeClr val="bg1"/>
                </a:solidFill>
              </a:rPr>
              <a:t>capri-eglise</a:t>
            </a:r>
            <a:endParaRPr lang="fr-FR" sz="2800" b="1" dirty="0">
              <a:solidFill>
                <a:schemeClr val="bg1"/>
              </a:solidFill>
            </a:endParaRPr>
          </a:p>
        </p:txBody>
      </p:sp>
    </p:spTree>
    <p:extLst>
      <p:ext uri="{BB962C8B-B14F-4D97-AF65-F5344CB8AC3E}">
        <p14:creationId xmlns:p14="http://schemas.microsoft.com/office/powerpoint/2010/main" val="17812060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8AFEF7-D1A6-EDE7-5993-337F940E765A}"/>
            </a:ext>
          </a:extLst>
        </p:cNvPr>
        <p:cNvGrpSpPr/>
        <p:nvPr/>
      </p:nvGrpSpPr>
      <p:grpSpPr>
        <a:xfrm>
          <a:off x="0" y="0"/>
          <a:ext cx="0" cy="0"/>
          <a:chOff x="0" y="0"/>
          <a:chExt cx="0" cy="0"/>
        </a:xfrm>
      </p:grpSpPr>
      <p:pic>
        <p:nvPicPr>
          <p:cNvPr id="3" name="Image 2" descr="Une image contenant plein air, bâtiment, herbe, ciel&#10;&#10;Le contenu généré par l’IA peut être incorrect.">
            <a:extLst>
              <a:ext uri="{FF2B5EF4-FFF2-40B4-BE49-F238E27FC236}">
                <a16:creationId xmlns:a16="http://schemas.microsoft.com/office/drawing/2014/main" id="{988AF85E-9381-2C35-7324-9F0629B897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6468" y="271272"/>
            <a:ext cx="11039063" cy="5652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9E5330F-3497-82AD-58EF-E9C6CDC3CCA9}"/>
              </a:ext>
            </a:extLst>
          </p:cNvPr>
          <p:cNvSpPr txBox="1"/>
          <p:nvPr/>
        </p:nvSpPr>
        <p:spPr>
          <a:xfrm>
            <a:off x="3621024" y="5923272"/>
            <a:ext cx="7229856" cy="523220"/>
          </a:xfrm>
          <a:prstGeom prst="rect">
            <a:avLst/>
          </a:prstGeom>
          <a:noFill/>
        </p:spPr>
        <p:txBody>
          <a:bodyPr wrap="square" rtlCol="0">
            <a:spAutoFit/>
          </a:bodyPr>
          <a:lstStyle/>
          <a:p>
            <a:r>
              <a:rPr lang="it-IT" sz="2800" b="1">
                <a:solidFill>
                  <a:schemeClr val="bg1"/>
                </a:solidFill>
              </a:rPr>
              <a:t>Certosa di San Giacomo (Capri)</a:t>
            </a:r>
            <a:endParaRPr lang="fr-FR" sz="2800" b="1" dirty="0">
              <a:solidFill>
                <a:schemeClr val="bg1"/>
              </a:solidFill>
            </a:endParaRPr>
          </a:p>
        </p:txBody>
      </p:sp>
    </p:spTree>
    <p:extLst>
      <p:ext uri="{BB962C8B-B14F-4D97-AF65-F5344CB8AC3E}">
        <p14:creationId xmlns:p14="http://schemas.microsoft.com/office/powerpoint/2010/main" val="13075193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6107EA-5262-6B60-6707-B41E7A79E41B}"/>
            </a:ext>
          </a:extLst>
        </p:cNvPr>
        <p:cNvGrpSpPr/>
        <p:nvPr/>
      </p:nvGrpSpPr>
      <p:grpSpPr>
        <a:xfrm>
          <a:off x="0" y="0"/>
          <a:ext cx="0" cy="0"/>
          <a:chOff x="0" y="0"/>
          <a:chExt cx="0" cy="0"/>
        </a:xfrm>
      </p:grpSpPr>
      <p:pic>
        <p:nvPicPr>
          <p:cNvPr id="3" name="Image 2" descr="Une image contenant plein air, arbre, statue, Aménagement paysager&#10;&#10;Le contenu généré par l’IA peut être incorrect.">
            <a:extLst>
              <a:ext uri="{FF2B5EF4-FFF2-40B4-BE49-F238E27FC236}">
                <a16:creationId xmlns:a16="http://schemas.microsoft.com/office/drawing/2014/main" id="{05E90C10-05C0-4219-C67C-617AC605CE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6324" y="297000"/>
            <a:ext cx="9396000" cy="6264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38F6307-F235-D459-1721-5AEA3C278D1E}"/>
              </a:ext>
            </a:extLst>
          </p:cNvPr>
          <p:cNvSpPr txBox="1"/>
          <p:nvPr/>
        </p:nvSpPr>
        <p:spPr>
          <a:xfrm>
            <a:off x="9763284" y="1905000"/>
            <a:ext cx="2282412" cy="3970318"/>
          </a:xfrm>
          <a:prstGeom prst="rect">
            <a:avLst/>
          </a:prstGeom>
          <a:noFill/>
        </p:spPr>
        <p:txBody>
          <a:bodyPr wrap="square" rtlCol="0">
            <a:spAutoFit/>
          </a:bodyPr>
          <a:lstStyle/>
          <a:p>
            <a:r>
              <a:rPr lang="fr-FR" sz="2800" b="1">
                <a:solidFill>
                  <a:schemeClr val="bg1"/>
                </a:solidFill>
              </a:rPr>
              <a:t>Les jardins d’Auguste sont l’un des sites incontournables à voir quand on vient visiter Capri.</a:t>
            </a:r>
            <a:endParaRPr lang="fr-FR" sz="2800" b="1" dirty="0">
              <a:solidFill>
                <a:schemeClr val="bg1"/>
              </a:solidFill>
            </a:endParaRPr>
          </a:p>
        </p:txBody>
      </p:sp>
    </p:spTree>
    <p:extLst>
      <p:ext uri="{BB962C8B-B14F-4D97-AF65-F5344CB8AC3E}">
        <p14:creationId xmlns:p14="http://schemas.microsoft.com/office/powerpoint/2010/main" val="3230289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FD1BBA-271D-41AC-00E8-36371BBE771D}"/>
            </a:ext>
          </a:extLst>
        </p:cNvPr>
        <p:cNvGrpSpPr/>
        <p:nvPr/>
      </p:nvGrpSpPr>
      <p:grpSpPr>
        <a:xfrm>
          <a:off x="0" y="0"/>
          <a:ext cx="0" cy="0"/>
          <a:chOff x="0" y="0"/>
          <a:chExt cx="0" cy="0"/>
        </a:xfrm>
      </p:grpSpPr>
      <p:pic>
        <p:nvPicPr>
          <p:cNvPr id="3" name="Image 2" descr="Une image contenant plein air, nature, Reliefs côtiers et océaniques, eau&#10;&#10;Le contenu généré par l’IA peut être incorrect.">
            <a:extLst>
              <a:ext uri="{FF2B5EF4-FFF2-40B4-BE49-F238E27FC236}">
                <a16:creationId xmlns:a16="http://schemas.microsoft.com/office/drawing/2014/main" id="{A4678FF1-9860-3115-826D-DC67B2847F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39924" y="261000"/>
            <a:ext cx="9504000" cy="6336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46390E3-2344-EFE8-B52F-2E7AA98EC1B6}"/>
              </a:ext>
            </a:extLst>
          </p:cNvPr>
          <p:cNvSpPr txBox="1"/>
          <p:nvPr/>
        </p:nvSpPr>
        <p:spPr>
          <a:xfrm>
            <a:off x="355092" y="3112008"/>
            <a:ext cx="2084832" cy="1815882"/>
          </a:xfrm>
          <a:prstGeom prst="rect">
            <a:avLst/>
          </a:prstGeom>
          <a:noFill/>
        </p:spPr>
        <p:txBody>
          <a:bodyPr wrap="square" rtlCol="0">
            <a:spAutoFit/>
          </a:bodyPr>
          <a:lstStyle/>
          <a:p>
            <a:r>
              <a:rPr lang="fr-FR" sz="2800" b="1">
                <a:solidFill>
                  <a:schemeClr val="bg1"/>
                </a:solidFill>
              </a:rPr>
              <a:t>capri-giardini-augusto-vue</a:t>
            </a:r>
            <a:endParaRPr lang="fr-FR" sz="2800" b="1" dirty="0">
              <a:solidFill>
                <a:schemeClr val="bg1"/>
              </a:solidFill>
            </a:endParaRPr>
          </a:p>
        </p:txBody>
      </p:sp>
    </p:spTree>
    <p:extLst>
      <p:ext uri="{BB962C8B-B14F-4D97-AF65-F5344CB8AC3E}">
        <p14:creationId xmlns:p14="http://schemas.microsoft.com/office/powerpoint/2010/main" val="25290025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007F36-50CA-532C-20EF-B6D2D8E66E78}"/>
            </a:ext>
          </a:extLst>
        </p:cNvPr>
        <p:cNvGrpSpPr/>
        <p:nvPr/>
      </p:nvGrpSpPr>
      <p:grpSpPr>
        <a:xfrm>
          <a:off x="0" y="0"/>
          <a:ext cx="0" cy="0"/>
          <a:chOff x="0" y="0"/>
          <a:chExt cx="0" cy="0"/>
        </a:xfrm>
      </p:grpSpPr>
      <p:pic>
        <p:nvPicPr>
          <p:cNvPr id="3" name="Image 2" descr="Une image contenant plein air, ciel, habits, Architecture médiévale&#10;&#10;Le contenu généré par l’IA peut être incorrect.">
            <a:extLst>
              <a:ext uri="{FF2B5EF4-FFF2-40B4-BE49-F238E27FC236}">
                <a16:creationId xmlns:a16="http://schemas.microsoft.com/office/drawing/2014/main" id="{03B16141-A1BC-899A-DD94-2BF2E5FD291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5092" y="414528"/>
            <a:ext cx="9396000" cy="6264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71BF036-53CB-8ADA-3B7C-253205759590}"/>
              </a:ext>
            </a:extLst>
          </p:cNvPr>
          <p:cNvSpPr txBox="1"/>
          <p:nvPr/>
        </p:nvSpPr>
        <p:spPr>
          <a:xfrm>
            <a:off x="9751092" y="3429000"/>
            <a:ext cx="2294604" cy="1384995"/>
          </a:xfrm>
          <a:prstGeom prst="rect">
            <a:avLst/>
          </a:prstGeom>
          <a:noFill/>
        </p:spPr>
        <p:txBody>
          <a:bodyPr wrap="square" rtlCol="0">
            <a:spAutoFit/>
          </a:bodyPr>
          <a:lstStyle/>
          <a:p>
            <a:r>
              <a:rPr lang="fr-FR" sz="2800" b="1">
                <a:solidFill>
                  <a:schemeClr val="bg1"/>
                </a:solidFill>
              </a:rPr>
              <a:t>Centre historique d’Anacapri</a:t>
            </a:r>
            <a:endParaRPr lang="fr-FR" sz="2800" b="1" dirty="0">
              <a:solidFill>
                <a:schemeClr val="bg1"/>
              </a:solidFill>
            </a:endParaRPr>
          </a:p>
        </p:txBody>
      </p:sp>
    </p:spTree>
    <p:extLst>
      <p:ext uri="{BB962C8B-B14F-4D97-AF65-F5344CB8AC3E}">
        <p14:creationId xmlns:p14="http://schemas.microsoft.com/office/powerpoint/2010/main" val="26275915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CA36D1-38F6-99EE-67EE-11B657D56CE3}"/>
            </a:ext>
          </a:extLst>
        </p:cNvPr>
        <p:cNvGrpSpPr/>
        <p:nvPr/>
      </p:nvGrpSpPr>
      <p:grpSpPr>
        <a:xfrm>
          <a:off x="0" y="0"/>
          <a:ext cx="0" cy="0"/>
          <a:chOff x="0" y="0"/>
          <a:chExt cx="0" cy="0"/>
        </a:xfrm>
      </p:grpSpPr>
      <p:pic>
        <p:nvPicPr>
          <p:cNvPr id="3" name="Image 2" descr="Une image contenant plein air, ciel, arbre, chaise&#10;&#10;Le contenu généré par l’IA peut être incorrect.">
            <a:extLst>
              <a:ext uri="{FF2B5EF4-FFF2-40B4-BE49-F238E27FC236}">
                <a16:creationId xmlns:a16="http://schemas.microsoft.com/office/drawing/2014/main" id="{9C2DCE78-21A7-E643-E529-6206963A68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52116" y="279000"/>
            <a:ext cx="9450000" cy="6300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3A685C0-A207-47A2-9C2D-5250FD8762C1}"/>
              </a:ext>
            </a:extLst>
          </p:cNvPr>
          <p:cNvSpPr txBox="1"/>
          <p:nvPr/>
        </p:nvSpPr>
        <p:spPr>
          <a:xfrm>
            <a:off x="658368" y="3429000"/>
            <a:ext cx="2452116" cy="954107"/>
          </a:xfrm>
          <a:prstGeom prst="rect">
            <a:avLst/>
          </a:prstGeom>
          <a:noFill/>
        </p:spPr>
        <p:txBody>
          <a:bodyPr wrap="square" rtlCol="0">
            <a:spAutoFit/>
          </a:bodyPr>
          <a:lstStyle/>
          <a:p>
            <a:r>
              <a:rPr lang="fr-FR" sz="2800" b="1">
                <a:solidFill>
                  <a:schemeClr val="bg1"/>
                </a:solidFill>
              </a:rPr>
              <a:t>anacapri-ruelles-3</a:t>
            </a:r>
            <a:endParaRPr lang="fr-FR" sz="2800" b="1" dirty="0">
              <a:solidFill>
                <a:schemeClr val="bg1"/>
              </a:solidFill>
            </a:endParaRPr>
          </a:p>
        </p:txBody>
      </p:sp>
    </p:spTree>
    <p:extLst>
      <p:ext uri="{BB962C8B-B14F-4D97-AF65-F5344CB8AC3E}">
        <p14:creationId xmlns:p14="http://schemas.microsoft.com/office/powerpoint/2010/main" val="30890381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560404-F376-7887-8C7A-7E200235BE14}"/>
            </a:ext>
          </a:extLst>
        </p:cNvPr>
        <p:cNvGrpSpPr/>
        <p:nvPr/>
      </p:nvGrpSpPr>
      <p:grpSpPr>
        <a:xfrm>
          <a:off x="0" y="0"/>
          <a:ext cx="0" cy="0"/>
          <a:chOff x="0" y="0"/>
          <a:chExt cx="0" cy="0"/>
        </a:xfrm>
      </p:grpSpPr>
      <p:pic>
        <p:nvPicPr>
          <p:cNvPr id="3" name="Image 2" descr="Une image contenant pot de fleurs, plante d’intérieur, plein air, maison&#10;&#10;Le contenu généré par l’IA peut être incorrect.">
            <a:extLst>
              <a:ext uri="{FF2B5EF4-FFF2-40B4-BE49-F238E27FC236}">
                <a16:creationId xmlns:a16="http://schemas.microsoft.com/office/drawing/2014/main" id="{8B3ED25C-A983-D1DC-D87C-2F8A086E2A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6052" y="297000"/>
            <a:ext cx="9396000" cy="6264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A957ECA-1096-3FCA-6451-23D51E93661C}"/>
              </a:ext>
            </a:extLst>
          </p:cNvPr>
          <p:cNvSpPr txBox="1"/>
          <p:nvPr/>
        </p:nvSpPr>
        <p:spPr>
          <a:xfrm>
            <a:off x="9812052" y="3316224"/>
            <a:ext cx="2294604" cy="954107"/>
          </a:xfrm>
          <a:prstGeom prst="rect">
            <a:avLst/>
          </a:prstGeom>
          <a:noFill/>
        </p:spPr>
        <p:txBody>
          <a:bodyPr wrap="square" rtlCol="0">
            <a:spAutoFit/>
          </a:bodyPr>
          <a:lstStyle/>
          <a:p>
            <a:r>
              <a:rPr lang="fr-FR" sz="2800" b="1">
                <a:solidFill>
                  <a:schemeClr val="bg1"/>
                </a:solidFill>
              </a:rPr>
              <a:t>anacapri-casa-rossa</a:t>
            </a:r>
            <a:endParaRPr lang="fr-FR" sz="2800" b="1" dirty="0">
              <a:solidFill>
                <a:schemeClr val="bg1"/>
              </a:solidFill>
            </a:endParaRPr>
          </a:p>
        </p:txBody>
      </p:sp>
    </p:spTree>
    <p:extLst>
      <p:ext uri="{BB962C8B-B14F-4D97-AF65-F5344CB8AC3E}">
        <p14:creationId xmlns:p14="http://schemas.microsoft.com/office/powerpoint/2010/main" val="42367060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A85FA9-9DDC-42C3-4A3F-5A77EC8D1355}"/>
            </a:ext>
          </a:extLst>
        </p:cNvPr>
        <p:cNvGrpSpPr/>
        <p:nvPr/>
      </p:nvGrpSpPr>
      <p:grpSpPr>
        <a:xfrm>
          <a:off x="0" y="0"/>
          <a:ext cx="0" cy="0"/>
          <a:chOff x="0" y="0"/>
          <a:chExt cx="0" cy="0"/>
        </a:xfrm>
      </p:grpSpPr>
      <p:pic>
        <p:nvPicPr>
          <p:cNvPr id="3" name="Image 2" descr="Une image contenant eau, plein air, nature, fleur&#10;&#10;Le contenu généré par l’IA peut être incorrect.">
            <a:extLst>
              <a:ext uri="{FF2B5EF4-FFF2-40B4-BE49-F238E27FC236}">
                <a16:creationId xmlns:a16="http://schemas.microsoft.com/office/drawing/2014/main" id="{E1B661C0-C28E-294B-9A45-FEB9346808C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57473" y="315000"/>
            <a:ext cx="11077054" cy="6228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ED620D3-6943-3B35-343B-B531BE7F0C9D}"/>
              </a:ext>
            </a:extLst>
          </p:cNvPr>
          <p:cNvSpPr txBox="1"/>
          <p:nvPr/>
        </p:nvSpPr>
        <p:spPr>
          <a:xfrm>
            <a:off x="7473696" y="5588893"/>
            <a:ext cx="4511040" cy="954107"/>
          </a:xfrm>
          <a:prstGeom prst="rect">
            <a:avLst/>
          </a:prstGeom>
          <a:noFill/>
        </p:spPr>
        <p:txBody>
          <a:bodyPr wrap="square" rtlCol="0">
            <a:spAutoFit/>
          </a:bodyPr>
          <a:lstStyle/>
          <a:p>
            <a:r>
              <a:rPr lang="fr-FR" sz="2800" b="1">
                <a:solidFill>
                  <a:schemeClr val="bg1"/>
                </a:solidFill>
              </a:rPr>
              <a:t>L’île de Capri, joyau de la baie de Naples,</a:t>
            </a:r>
            <a:endParaRPr lang="fr-FR" sz="2800" b="1" dirty="0">
              <a:solidFill>
                <a:schemeClr val="bg1"/>
              </a:solidFill>
            </a:endParaRPr>
          </a:p>
        </p:txBody>
      </p:sp>
    </p:spTree>
    <p:extLst>
      <p:ext uri="{BB962C8B-B14F-4D97-AF65-F5344CB8AC3E}">
        <p14:creationId xmlns:p14="http://schemas.microsoft.com/office/powerpoint/2010/main" val="20358437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7B797C-2815-5246-20B5-C61C2354CC1C}"/>
            </a:ext>
          </a:extLst>
        </p:cNvPr>
        <p:cNvGrpSpPr/>
        <p:nvPr/>
      </p:nvGrpSpPr>
      <p:grpSpPr>
        <a:xfrm>
          <a:off x="0" y="0"/>
          <a:ext cx="0" cy="0"/>
          <a:chOff x="0" y="0"/>
          <a:chExt cx="0" cy="0"/>
        </a:xfrm>
      </p:grpSpPr>
      <p:pic>
        <p:nvPicPr>
          <p:cNvPr id="3" name="Image 2" descr="Une image contenant plein air, ciel, paysage, nature&#10;&#10;Le contenu généré par l’IA peut être incorrect.">
            <a:extLst>
              <a:ext uri="{FF2B5EF4-FFF2-40B4-BE49-F238E27FC236}">
                <a16:creationId xmlns:a16="http://schemas.microsoft.com/office/drawing/2014/main" id="{BDB29736-4CA8-F73C-8E17-0B9150DD5E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9850" y="340008"/>
            <a:ext cx="11372299" cy="5544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F9C98E4-A1CA-A05E-4E3E-1EA0FE392108}"/>
              </a:ext>
            </a:extLst>
          </p:cNvPr>
          <p:cNvSpPr txBox="1"/>
          <p:nvPr/>
        </p:nvSpPr>
        <p:spPr>
          <a:xfrm>
            <a:off x="678074" y="5884008"/>
            <a:ext cx="11635846" cy="954107"/>
          </a:xfrm>
          <a:prstGeom prst="rect">
            <a:avLst/>
          </a:prstGeom>
          <a:noFill/>
        </p:spPr>
        <p:txBody>
          <a:bodyPr wrap="square" rtlCol="0">
            <a:spAutoFit/>
          </a:bodyPr>
          <a:lstStyle/>
          <a:p>
            <a:r>
              <a:rPr lang="fr-FR" sz="2800" b="1" dirty="0">
                <a:solidFill>
                  <a:srgbClr val="FFFF00"/>
                </a:solidFill>
              </a:rPr>
              <a:t>: Vue panoramique depuis le mirador du centre de Capri, sur l'île de Capri, en Italie.</a:t>
            </a:r>
          </a:p>
        </p:txBody>
      </p:sp>
    </p:spTree>
    <p:extLst>
      <p:ext uri="{BB962C8B-B14F-4D97-AF65-F5344CB8AC3E}">
        <p14:creationId xmlns:p14="http://schemas.microsoft.com/office/powerpoint/2010/main" val="6402541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2957F8-7D96-C3E1-D06B-91A18D7577E2}"/>
            </a:ext>
          </a:extLst>
        </p:cNvPr>
        <p:cNvGrpSpPr/>
        <p:nvPr/>
      </p:nvGrpSpPr>
      <p:grpSpPr>
        <a:xfrm>
          <a:off x="0" y="0"/>
          <a:ext cx="0" cy="0"/>
          <a:chOff x="0" y="0"/>
          <a:chExt cx="0" cy="0"/>
        </a:xfrm>
      </p:grpSpPr>
      <p:pic>
        <p:nvPicPr>
          <p:cNvPr id="5" name="Image 4" descr="Une image contenant plein air, ciel, rive, nuage&#10;&#10;Le contenu généré par l’IA peut être incorrect.">
            <a:extLst>
              <a:ext uri="{FF2B5EF4-FFF2-40B4-BE49-F238E27FC236}">
                <a16:creationId xmlns:a16="http://schemas.microsoft.com/office/drawing/2014/main" id="{01004780-F4F5-4284-1DFB-F04113BF8B0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70135" y="315000"/>
            <a:ext cx="8290186" cy="6228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12" name="ZoneTexte 11">
            <a:extLst>
              <a:ext uri="{FF2B5EF4-FFF2-40B4-BE49-F238E27FC236}">
                <a16:creationId xmlns:a16="http://schemas.microsoft.com/office/drawing/2014/main" id="{AC91C4D1-4F44-DBA4-5343-78DF0DA50487}"/>
              </a:ext>
            </a:extLst>
          </p:cNvPr>
          <p:cNvSpPr txBox="1"/>
          <p:nvPr/>
        </p:nvSpPr>
        <p:spPr>
          <a:xfrm>
            <a:off x="56375" y="1012954"/>
            <a:ext cx="3413760" cy="4832092"/>
          </a:xfrm>
          <a:prstGeom prst="rect">
            <a:avLst/>
          </a:prstGeom>
          <a:noFill/>
        </p:spPr>
        <p:txBody>
          <a:bodyPr wrap="square" rtlCol="0">
            <a:spAutoFit/>
          </a:bodyPr>
          <a:lstStyle/>
          <a:p>
            <a:r>
              <a:rPr lang="fr-FR" sz="2800" b="1" dirty="0">
                <a:solidFill>
                  <a:srgbClr val="FFFF00"/>
                </a:solidFill>
              </a:rPr>
              <a:t>Capri est certainement l'une des îles italiennes les plus paradisiaques, mais aussi des plus visitées au monde. En effet, c'est un lieu de voyage et de villégiature très choisi par la jet set</a:t>
            </a:r>
          </a:p>
        </p:txBody>
      </p:sp>
    </p:spTree>
    <p:extLst>
      <p:ext uri="{BB962C8B-B14F-4D97-AF65-F5344CB8AC3E}">
        <p14:creationId xmlns:p14="http://schemas.microsoft.com/office/powerpoint/2010/main" val="29979028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6F4892-87D3-5A8B-37D9-A0D5ED118AEF}"/>
            </a:ext>
          </a:extLst>
        </p:cNvPr>
        <p:cNvGrpSpPr/>
        <p:nvPr/>
      </p:nvGrpSpPr>
      <p:grpSpPr>
        <a:xfrm>
          <a:off x="0" y="0"/>
          <a:ext cx="0" cy="0"/>
          <a:chOff x="0" y="0"/>
          <a:chExt cx="0" cy="0"/>
        </a:xfrm>
      </p:grpSpPr>
      <p:pic>
        <p:nvPicPr>
          <p:cNvPr id="3" name="Image 2" descr="Une image contenant plein air, nuage, paysage, ciel&#10;&#10;Le contenu généré par l’IA peut être incorrect.">
            <a:extLst>
              <a:ext uri="{FF2B5EF4-FFF2-40B4-BE49-F238E27FC236}">
                <a16:creationId xmlns:a16="http://schemas.microsoft.com/office/drawing/2014/main" id="{8E53ADDD-4363-1D4A-879B-7F23C317FD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1682" y="243000"/>
            <a:ext cx="9520825" cy="6372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EA1F1E6-5DCC-8B45-D9B9-E92D2DEA7094}"/>
              </a:ext>
            </a:extLst>
          </p:cNvPr>
          <p:cNvSpPr txBox="1"/>
          <p:nvPr/>
        </p:nvSpPr>
        <p:spPr>
          <a:xfrm>
            <a:off x="9932507" y="243000"/>
            <a:ext cx="2353056" cy="6555641"/>
          </a:xfrm>
          <a:prstGeom prst="rect">
            <a:avLst/>
          </a:prstGeom>
          <a:noFill/>
        </p:spPr>
        <p:txBody>
          <a:bodyPr wrap="square" rtlCol="0">
            <a:spAutoFit/>
          </a:bodyPr>
          <a:lstStyle/>
          <a:p>
            <a:r>
              <a:rPr lang="fr-FR" sz="2800" b="1">
                <a:solidFill>
                  <a:srgbClr val="FFFF00"/>
                </a:solidFill>
              </a:rPr>
              <a:t> la Villa Jovis, ancienne résidence de l’empereur romain Tibère, ou l’exploration des jardins d’Auguste pour en apprendre davantage sur l’héritage historique et culturel…</a:t>
            </a:r>
            <a:endParaRPr lang="fr-FR" sz="2800" b="1" dirty="0">
              <a:solidFill>
                <a:srgbClr val="FFFF00"/>
              </a:solidFill>
            </a:endParaRPr>
          </a:p>
        </p:txBody>
      </p:sp>
    </p:spTree>
    <p:extLst>
      <p:ext uri="{BB962C8B-B14F-4D97-AF65-F5344CB8AC3E}">
        <p14:creationId xmlns:p14="http://schemas.microsoft.com/office/powerpoint/2010/main" val="34548384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DF47DF-05B1-1D58-F12D-8B4F48B8236D}"/>
            </a:ext>
          </a:extLst>
        </p:cNvPr>
        <p:cNvGrpSpPr/>
        <p:nvPr/>
      </p:nvGrpSpPr>
      <p:grpSpPr>
        <a:xfrm>
          <a:off x="0" y="0"/>
          <a:ext cx="0" cy="0"/>
          <a:chOff x="0" y="0"/>
          <a:chExt cx="0" cy="0"/>
        </a:xfrm>
      </p:grpSpPr>
      <p:pic>
        <p:nvPicPr>
          <p:cNvPr id="3" name="Image 2" descr="Une image contenant eau, mer, plein air, bateau&#10;&#10;Le contenu généré par l’IA peut être incorrect.">
            <a:extLst>
              <a:ext uri="{FF2B5EF4-FFF2-40B4-BE49-F238E27FC236}">
                <a16:creationId xmlns:a16="http://schemas.microsoft.com/office/drawing/2014/main" id="{23DEEF4A-8F38-9C4F-7CE1-A321BDCAB21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8296" y="279000"/>
            <a:ext cx="9450000" cy="6300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51B2179-3828-8913-0093-3AEA811F8969}"/>
              </a:ext>
            </a:extLst>
          </p:cNvPr>
          <p:cNvSpPr txBox="1"/>
          <p:nvPr/>
        </p:nvSpPr>
        <p:spPr>
          <a:xfrm>
            <a:off x="219456" y="2316480"/>
            <a:ext cx="2048256" cy="3108543"/>
          </a:xfrm>
          <a:prstGeom prst="rect">
            <a:avLst/>
          </a:prstGeom>
          <a:noFill/>
        </p:spPr>
        <p:txBody>
          <a:bodyPr wrap="square" rtlCol="0">
            <a:spAutoFit/>
          </a:bodyPr>
          <a:lstStyle/>
          <a:p>
            <a:r>
              <a:rPr lang="fr-FR" sz="2800" b="1" dirty="0">
                <a:solidFill>
                  <a:srgbClr val="FFFF00"/>
                </a:solidFill>
              </a:rPr>
              <a:t> Excursion d'une journée avec exploration guidée de l'île</a:t>
            </a:r>
          </a:p>
        </p:txBody>
      </p:sp>
    </p:spTree>
    <p:extLst>
      <p:ext uri="{BB962C8B-B14F-4D97-AF65-F5344CB8AC3E}">
        <p14:creationId xmlns:p14="http://schemas.microsoft.com/office/powerpoint/2010/main" val="33173373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862B7-B66E-4D5F-2352-BC8793BE1959}"/>
            </a:ext>
          </a:extLst>
        </p:cNvPr>
        <p:cNvGrpSpPr/>
        <p:nvPr/>
      </p:nvGrpSpPr>
      <p:grpSpPr>
        <a:xfrm>
          <a:off x="0" y="0"/>
          <a:ext cx="0" cy="0"/>
          <a:chOff x="0" y="0"/>
          <a:chExt cx="0" cy="0"/>
        </a:xfrm>
      </p:grpSpPr>
      <p:pic>
        <p:nvPicPr>
          <p:cNvPr id="5" name="Image 4" descr="Une image contenant plein air, ciel, bâtiment, nuage&#10;&#10;Le contenu généré par l’IA peut être incorrect.">
            <a:extLst>
              <a:ext uri="{FF2B5EF4-FFF2-40B4-BE49-F238E27FC236}">
                <a16:creationId xmlns:a16="http://schemas.microsoft.com/office/drawing/2014/main" id="{11A75570-F104-7E85-39A8-808C09466D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5364" y="357000"/>
            <a:ext cx="9216000" cy="6144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AB61A46E-1A3F-2A37-049E-D99B0A8D25A7}"/>
              </a:ext>
            </a:extLst>
          </p:cNvPr>
          <p:cNvSpPr txBox="1"/>
          <p:nvPr/>
        </p:nvSpPr>
        <p:spPr>
          <a:xfrm>
            <a:off x="9558528" y="3218688"/>
            <a:ext cx="2791968" cy="954107"/>
          </a:xfrm>
          <a:prstGeom prst="rect">
            <a:avLst/>
          </a:prstGeom>
          <a:noFill/>
        </p:spPr>
        <p:txBody>
          <a:bodyPr wrap="square" rtlCol="0">
            <a:spAutoFit/>
          </a:bodyPr>
          <a:lstStyle/>
          <a:p>
            <a:r>
              <a:rPr lang="fr-FR" sz="2800" b="1">
                <a:solidFill>
                  <a:schemeClr val="bg1"/>
                </a:solidFill>
              </a:rPr>
              <a:t>Le centre-ville de Capri</a:t>
            </a:r>
            <a:endParaRPr lang="fr-FR" sz="2800" b="1" dirty="0">
              <a:solidFill>
                <a:schemeClr val="bg1"/>
              </a:solidFill>
            </a:endParaRPr>
          </a:p>
        </p:txBody>
      </p:sp>
    </p:spTree>
    <p:extLst>
      <p:ext uri="{BB962C8B-B14F-4D97-AF65-F5344CB8AC3E}">
        <p14:creationId xmlns:p14="http://schemas.microsoft.com/office/powerpoint/2010/main" val="18680259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8D8BDD-3B5E-68A0-416B-FC53178556A3}"/>
            </a:ext>
          </a:extLst>
        </p:cNvPr>
        <p:cNvGrpSpPr/>
        <p:nvPr/>
      </p:nvGrpSpPr>
      <p:grpSpPr>
        <a:xfrm>
          <a:off x="0" y="0"/>
          <a:ext cx="0" cy="0"/>
          <a:chOff x="0" y="0"/>
          <a:chExt cx="0" cy="0"/>
        </a:xfrm>
      </p:grpSpPr>
      <p:pic>
        <p:nvPicPr>
          <p:cNvPr id="3" name="Image 2" descr="Une image contenant nature, grotte, plein air, Formation&#10;&#10;Le contenu généré par l’IA peut être incorrect.">
            <a:extLst>
              <a:ext uri="{FF2B5EF4-FFF2-40B4-BE49-F238E27FC236}">
                <a16:creationId xmlns:a16="http://schemas.microsoft.com/office/drawing/2014/main" id="{0EC35100-38DB-E0C0-5730-CE0D85ACA09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20468" y="261000"/>
            <a:ext cx="9504000" cy="6336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412B8DB-2B08-8A58-E7FC-61768C9488B8}"/>
              </a:ext>
            </a:extLst>
          </p:cNvPr>
          <p:cNvSpPr txBox="1"/>
          <p:nvPr/>
        </p:nvSpPr>
        <p:spPr>
          <a:xfrm>
            <a:off x="467532" y="3319272"/>
            <a:ext cx="2110740" cy="954107"/>
          </a:xfrm>
          <a:prstGeom prst="rect">
            <a:avLst/>
          </a:prstGeom>
          <a:noFill/>
        </p:spPr>
        <p:txBody>
          <a:bodyPr wrap="square" rtlCol="0">
            <a:spAutoFit/>
          </a:bodyPr>
          <a:lstStyle/>
          <a:p>
            <a:r>
              <a:rPr lang="fr-FR" sz="2800" b="1" dirty="0">
                <a:solidFill>
                  <a:schemeClr val="bg1"/>
                </a:solidFill>
              </a:rPr>
              <a:t>Grotte à Capri</a:t>
            </a:r>
          </a:p>
        </p:txBody>
      </p:sp>
    </p:spTree>
    <p:extLst>
      <p:ext uri="{BB962C8B-B14F-4D97-AF65-F5344CB8AC3E}">
        <p14:creationId xmlns:p14="http://schemas.microsoft.com/office/powerpoint/2010/main" val="24217663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5059E1-15A6-A5FC-A6CF-4AA3CFF63923}"/>
            </a:ext>
          </a:extLst>
        </p:cNvPr>
        <p:cNvGrpSpPr/>
        <p:nvPr/>
      </p:nvGrpSpPr>
      <p:grpSpPr>
        <a:xfrm>
          <a:off x="0" y="0"/>
          <a:ext cx="0" cy="0"/>
          <a:chOff x="0" y="0"/>
          <a:chExt cx="0" cy="0"/>
        </a:xfrm>
      </p:grpSpPr>
      <p:pic>
        <p:nvPicPr>
          <p:cNvPr id="3" name="Image 2" descr="Une image contenant plein air, ciel, bâtiment, horloge&#10;&#10;Le contenu généré par l’IA peut être incorrect.">
            <a:extLst>
              <a:ext uri="{FF2B5EF4-FFF2-40B4-BE49-F238E27FC236}">
                <a16:creationId xmlns:a16="http://schemas.microsoft.com/office/drawing/2014/main" id="{E960E042-DB9E-68BF-4140-1DA99D2993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5472" y="279000"/>
            <a:ext cx="9445277" cy="6300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A6CED12-9AB0-B5CF-7566-51D83024B602}"/>
              </a:ext>
            </a:extLst>
          </p:cNvPr>
          <p:cNvSpPr txBox="1"/>
          <p:nvPr/>
        </p:nvSpPr>
        <p:spPr>
          <a:xfrm>
            <a:off x="9948672" y="2852928"/>
            <a:ext cx="2121408" cy="523220"/>
          </a:xfrm>
          <a:prstGeom prst="rect">
            <a:avLst/>
          </a:prstGeom>
          <a:noFill/>
        </p:spPr>
        <p:txBody>
          <a:bodyPr wrap="square" rtlCol="0">
            <a:spAutoFit/>
          </a:bodyPr>
          <a:lstStyle/>
          <a:p>
            <a:r>
              <a:rPr lang="fr-FR" sz="2800" b="1" dirty="0">
                <a:solidFill>
                  <a:schemeClr val="bg1"/>
                </a:solidFill>
              </a:rPr>
              <a:t>Capri Nuit</a:t>
            </a:r>
          </a:p>
        </p:txBody>
      </p:sp>
    </p:spTree>
    <p:extLst>
      <p:ext uri="{BB962C8B-B14F-4D97-AF65-F5344CB8AC3E}">
        <p14:creationId xmlns:p14="http://schemas.microsoft.com/office/powerpoint/2010/main" val="19506220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AB00C3-2C77-FAAA-CB48-D0B5D17F37EB}"/>
            </a:ext>
          </a:extLst>
        </p:cNvPr>
        <p:cNvGrpSpPr/>
        <p:nvPr/>
      </p:nvGrpSpPr>
      <p:grpSpPr>
        <a:xfrm>
          <a:off x="0" y="0"/>
          <a:ext cx="0" cy="0"/>
          <a:chOff x="0" y="0"/>
          <a:chExt cx="0" cy="0"/>
        </a:xfrm>
      </p:grpSpPr>
      <p:pic>
        <p:nvPicPr>
          <p:cNvPr id="6" name="Image 5" descr="Une image contenant plein air, ciel, bateau, eau&#10;&#10;Le contenu généré par l’IA peut être incorrect.">
            <a:extLst>
              <a:ext uri="{FF2B5EF4-FFF2-40B4-BE49-F238E27FC236}">
                <a16:creationId xmlns:a16="http://schemas.microsoft.com/office/drawing/2014/main" id="{B15E5D3C-1AF1-9997-37D6-BC98DC3CDA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37765" y="279000"/>
            <a:ext cx="9438996" cy="6300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18A6EEDB-633B-38DF-903A-FFBD932304B9}"/>
              </a:ext>
            </a:extLst>
          </p:cNvPr>
          <p:cNvSpPr txBox="1"/>
          <p:nvPr/>
        </p:nvSpPr>
        <p:spPr>
          <a:xfrm>
            <a:off x="289509" y="2987040"/>
            <a:ext cx="2048256" cy="2246769"/>
          </a:xfrm>
          <a:prstGeom prst="rect">
            <a:avLst/>
          </a:prstGeom>
          <a:noFill/>
        </p:spPr>
        <p:txBody>
          <a:bodyPr wrap="square" rtlCol="0">
            <a:spAutoFit/>
          </a:bodyPr>
          <a:lstStyle/>
          <a:p>
            <a:r>
              <a:rPr lang="fr-FR" sz="2800" b="1">
                <a:solidFill>
                  <a:schemeClr val="bg1"/>
                </a:solidFill>
              </a:rPr>
              <a:t>à Capri : Escapade chic et panoramas magiques</a:t>
            </a:r>
            <a:endParaRPr lang="fr-FR" sz="2800" b="1" dirty="0">
              <a:solidFill>
                <a:schemeClr val="bg1"/>
              </a:solidFill>
            </a:endParaRPr>
          </a:p>
        </p:txBody>
      </p:sp>
    </p:spTree>
    <p:extLst>
      <p:ext uri="{BB962C8B-B14F-4D97-AF65-F5344CB8AC3E}">
        <p14:creationId xmlns:p14="http://schemas.microsoft.com/office/powerpoint/2010/main" val="16536959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DBA2DA-4C7C-9289-D3DF-FF17D40A0E4F}"/>
            </a:ext>
          </a:extLst>
        </p:cNvPr>
        <p:cNvGrpSpPr/>
        <p:nvPr/>
      </p:nvGrpSpPr>
      <p:grpSpPr>
        <a:xfrm>
          <a:off x="0" y="0"/>
          <a:ext cx="0" cy="0"/>
          <a:chOff x="0" y="0"/>
          <a:chExt cx="0" cy="0"/>
        </a:xfrm>
      </p:grpSpPr>
      <p:pic>
        <p:nvPicPr>
          <p:cNvPr id="3" name="Image 2" descr="Une image contenant ciel, plein air, nuage, bâtiment&#10;&#10;Le contenu généré par l’IA peut être incorrect.">
            <a:extLst>
              <a:ext uri="{FF2B5EF4-FFF2-40B4-BE49-F238E27FC236}">
                <a16:creationId xmlns:a16="http://schemas.microsoft.com/office/drawing/2014/main" id="{03377DA5-2BD1-C882-7BD2-34CF834D83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2398" y="279000"/>
            <a:ext cx="9438306" cy="6300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69C4A60-C66C-E8BC-D6B7-FEF90FDF3845}"/>
              </a:ext>
            </a:extLst>
          </p:cNvPr>
          <p:cNvSpPr txBox="1"/>
          <p:nvPr/>
        </p:nvSpPr>
        <p:spPr>
          <a:xfrm>
            <a:off x="10009632" y="3255264"/>
            <a:ext cx="2182368" cy="1384995"/>
          </a:xfrm>
          <a:prstGeom prst="rect">
            <a:avLst/>
          </a:prstGeom>
          <a:noFill/>
        </p:spPr>
        <p:txBody>
          <a:bodyPr wrap="square" rtlCol="0">
            <a:spAutoFit/>
          </a:bodyPr>
          <a:lstStyle/>
          <a:p>
            <a:r>
              <a:rPr lang="fr-FR" sz="2800" b="1">
                <a:solidFill>
                  <a:schemeClr val="bg1"/>
                </a:solidFill>
              </a:rPr>
              <a:t>Flâner le long de Via Camerelle</a:t>
            </a:r>
            <a:endParaRPr lang="fr-FR" sz="2800" b="1" dirty="0">
              <a:solidFill>
                <a:schemeClr val="bg1"/>
              </a:solidFill>
            </a:endParaRPr>
          </a:p>
        </p:txBody>
      </p:sp>
    </p:spTree>
    <p:extLst>
      <p:ext uri="{BB962C8B-B14F-4D97-AF65-F5344CB8AC3E}">
        <p14:creationId xmlns:p14="http://schemas.microsoft.com/office/powerpoint/2010/main" val="24003225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7BE948-6AB0-6948-43AC-DCDF2C9B582A}"/>
            </a:ext>
          </a:extLst>
        </p:cNvPr>
        <p:cNvGrpSpPr/>
        <p:nvPr/>
      </p:nvGrpSpPr>
      <p:grpSpPr>
        <a:xfrm>
          <a:off x="0" y="0"/>
          <a:ext cx="0" cy="0"/>
          <a:chOff x="0" y="0"/>
          <a:chExt cx="0" cy="0"/>
        </a:xfrm>
      </p:grpSpPr>
      <p:pic>
        <p:nvPicPr>
          <p:cNvPr id="7" name="Image 6" descr="Une image contenant ciel, plein air, bâtiment, horloge&#10;&#10;Le contenu généré par l’IA peut être incorrect.">
            <a:extLst>
              <a:ext uri="{FF2B5EF4-FFF2-40B4-BE49-F238E27FC236}">
                <a16:creationId xmlns:a16="http://schemas.microsoft.com/office/drawing/2014/main" id="{3DDDA224-685C-6418-7645-DB15659387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69666" y="279000"/>
            <a:ext cx="9413237" cy="6300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F942DD1F-5B96-0AE8-BD4C-6F339CF9FC53}"/>
              </a:ext>
            </a:extLst>
          </p:cNvPr>
          <p:cNvSpPr txBox="1"/>
          <p:nvPr/>
        </p:nvSpPr>
        <p:spPr>
          <a:xfrm>
            <a:off x="36576" y="938784"/>
            <a:ext cx="2426208" cy="5262979"/>
          </a:xfrm>
          <a:prstGeom prst="rect">
            <a:avLst/>
          </a:prstGeom>
          <a:noFill/>
        </p:spPr>
        <p:txBody>
          <a:bodyPr wrap="square" rtlCol="0">
            <a:spAutoFit/>
          </a:bodyPr>
          <a:lstStyle/>
          <a:p>
            <a:r>
              <a:rPr lang="fr-FR" sz="2800" b="1">
                <a:solidFill>
                  <a:schemeClr val="bg1"/>
                </a:solidFill>
              </a:rPr>
              <a:t>l’impressionnante Église de Santo Stefano, un édifice religieux datant du XVIIe siècle, dont l’intérieur est orné de fresques.</a:t>
            </a:r>
            <a:endParaRPr lang="fr-FR" sz="2800" b="1" dirty="0">
              <a:solidFill>
                <a:schemeClr val="bg1"/>
              </a:solidFill>
            </a:endParaRPr>
          </a:p>
        </p:txBody>
      </p:sp>
    </p:spTree>
    <p:extLst>
      <p:ext uri="{BB962C8B-B14F-4D97-AF65-F5344CB8AC3E}">
        <p14:creationId xmlns:p14="http://schemas.microsoft.com/office/powerpoint/2010/main" val="31945211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5AB71-08DB-3333-F248-335EB2C112FC}"/>
            </a:ext>
          </a:extLst>
        </p:cNvPr>
        <p:cNvGrpSpPr/>
        <p:nvPr/>
      </p:nvGrpSpPr>
      <p:grpSpPr>
        <a:xfrm>
          <a:off x="0" y="0"/>
          <a:ext cx="0" cy="0"/>
          <a:chOff x="0" y="0"/>
          <a:chExt cx="0" cy="0"/>
        </a:xfrm>
      </p:grpSpPr>
      <p:pic>
        <p:nvPicPr>
          <p:cNvPr id="5" name="Image 4" descr="Une image contenant plein air, ciel, nuage, eau&#10;&#10;Le contenu généré par l’IA peut être incorrect.">
            <a:extLst>
              <a:ext uri="{FF2B5EF4-FFF2-40B4-BE49-F238E27FC236}">
                <a16:creationId xmlns:a16="http://schemas.microsoft.com/office/drawing/2014/main" id="{181C492F-3AF5-B347-1E29-0133E1FE38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8531" y="279000"/>
            <a:ext cx="9413227" cy="6300000"/>
          </a:xfrm>
          <a:prstGeom prst="rect">
            <a:avLst/>
          </a:prstGeom>
          <a:ln w="38100" cap="sq">
            <a:solidFill>
              <a:schemeClr val="accent3">
                <a:lumMod val="60000"/>
                <a:lumOff val="40000"/>
              </a:schemeClr>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A20F3A3B-4117-6AF5-3C1D-35221200D104}"/>
              </a:ext>
            </a:extLst>
          </p:cNvPr>
          <p:cNvSpPr txBox="1"/>
          <p:nvPr/>
        </p:nvSpPr>
        <p:spPr>
          <a:xfrm>
            <a:off x="9910254" y="1365504"/>
            <a:ext cx="2101711" cy="4401205"/>
          </a:xfrm>
          <a:prstGeom prst="rect">
            <a:avLst/>
          </a:prstGeom>
          <a:noFill/>
        </p:spPr>
        <p:txBody>
          <a:bodyPr wrap="square" rtlCol="0">
            <a:spAutoFit/>
          </a:bodyPr>
          <a:lstStyle/>
          <a:p>
            <a:r>
              <a:rPr lang="fr-FR" sz="2800" b="1">
                <a:solidFill>
                  <a:schemeClr val="bg1"/>
                </a:solidFill>
              </a:rPr>
              <a:t>La plage de Marina Piccola est divisée en deux parties : Marina di Mulo et Marina di Pennauro.</a:t>
            </a:r>
            <a:endParaRPr lang="fr-FR" sz="2800" b="1" dirty="0">
              <a:solidFill>
                <a:schemeClr val="bg1"/>
              </a:solidFill>
            </a:endParaRPr>
          </a:p>
        </p:txBody>
      </p:sp>
    </p:spTree>
    <p:extLst>
      <p:ext uri="{BB962C8B-B14F-4D97-AF65-F5344CB8AC3E}">
        <p14:creationId xmlns:p14="http://schemas.microsoft.com/office/powerpoint/2010/main" val="3287387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FA8594-587E-C168-3A37-4858CFA7F0C3}"/>
            </a:ext>
          </a:extLst>
        </p:cNvPr>
        <p:cNvGrpSpPr/>
        <p:nvPr/>
      </p:nvGrpSpPr>
      <p:grpSpPr>
        <a:xfrm>
          <a:off x="0" y="0"/>
          <a:ext cx="0" cy="0"/>
          <a:chOff x="0" y="0"/>
          <a:chExt cx="0" cy="0"/>
        </a:xfrm>
      </p:grpSpPr>
      <p:pic>
        <p:nvPicPr>
          <p:cNvPr id="3" name="Image 2" descr="Une image contenant plante, Visage humain, pétale, violet&#10;&#10;Le contenu généré par l’IA peut être incorrect.">
            <a:extLst>
              <a:ext uri="{FF2B5EF4-FFF2-40B4-BE49-F238E27FC236}">
                <a16:creationId xmlns:a16="http://schemas.microsoft.com/office/drawing/2014/main" id="{12CF5B0D-B5B7-2BCD-00B5-6336B0060F4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92" y="0"/>
            <a:ext cx="2971800" cy="3619500"/>
          </a:xfrm>
          <a:prstGeom prst="rect">
            <a:avLst/>
          </a:prstGeom>
        </p:spPr>
      </p:pic>
      <p:pic>
        <p:nvPicPr>
          <p:cNvPr id="5" name="Image 4" descr="Une image contenant fleur, Visage humain, femme, personne&#10;&#10;Le contenu généré par l’IA peut être incorrect.">
            <a:extLst>
              <a:ext uri="{FF2B5EF4-FFF2-40B4-BE49-F238E27FC236}">
                <a16:creationId xmlns:a16="http://schemas.microsoft.com/office/drawing/2014/main" id="{84CA8E87-DE5A-06C9-478B-936F5C61735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859708" y="0"/>
            <a:ext cx="2543175" cy="3619500"/>
          </a:xfrm>
          <a:prstGeom prst="rect">
            <a:avLst/>
          </a:prstGeom>
        </p:spPr>
      </p:pic>
      <p:sp>
        <p:nvSpPr>
          <p:cNvPr id="6" name="ZoneTexte 5">
            <a:extLst>
              <a:ext uri="{FF2B5EF4-FFF2-40B4-BE49-F238E27FC236}">
                <a16:creationId xmlns:a16="http://schemas.microsoft.com/office/drawing/2014/main" id="{34707AB0-72BB-C2C3-BEF3-B48D82D07A50}"/>
              </a:ext>
            </a:extLst>
          </p:cNvPr>
          <p:cNvSpPr txBox="1"/>
          <p:nvPr/>
        </p:nvSpPr>
        <p:spPr>
          <a:xfrm>
            <a:off x="2800540" y="82587"/>
            <a:ext cx="7059168" cy="523220"/>
          </a:xfrm>
          <a:prstGeom prst="rect">
            <a:avLst/>
          </a:prstGeom>
          <a:noFill/>
        </p:spPr>
        <p:txBody>
          <a:bodyPr wrap="square" rtlCol="0">
            <a:spAutoFit/>
          </a:bodyPr>
          <a:lstStyle/>
          <a:p>
            <a:r>
              <a:rPr lang="fr-FR" sz="2800" b="1" dirty="0">
                <a:solidFill>
                  <a:schemeClr val="bg1"/>
                </a:solidFill>
              </a:rPr>
              <a:t>Lorient Vous A Présenté La Ville De Capri</a:t>
            </a:r>
          </a:p>
        </p:txBody>
      </p:sp>
      <p:sp>
        <p:nvSpPr>
          <p:cNvPr id="7" name="ZoneTexte 6">
            <a:extLst>
              <a:ext uri="{FF2B5EF4-FFF2-40B4-BE49-F238E27FC236}">
                <a16:creationId xmlns:a16="http://schemas.microsoft.com/office/drawing/2014/main" id="{E300E100-86D4-0F62-7982-E8DBFFA90677}"/>
              </a:ext>
            </a:extLst>
          </p:cNvPr>
          <p:cNvSpPr txBox="1"/>
          <p:nvPr/>
        </p:nvSpPr>
        <p:spPr>
          <a:xfrm>
            <a:off x="5189553" y="846826"/>
            <a:ext cx="2731008" cy="523220"/>
          </a:xfrm>
          <a:prstGeom prst="rect">
            <a:avLst/>
          </a:prstGeom>
          <a:noFill/>
        </p:spPr>
        <p:txBody>
          <a:bodyPr wrap="square" rtlCol="0">
            <a:spAutoFit/>
          </a:bodyPr>
          <a:lstStyle/>
          <a:p>
            <a:r>
              <a:rPr lang="fr-FR" sz="2800" b="1" dirty="0">
                <a:solidFill>
                  <a:schemeClr val="bg1"/>
                </a:solidFill>
              </a:rPr>
              <a:t>Italie</a:t>
            </a:r>
          </a:p>
        </p:txBody>
      </p:sp>
      <p:sp>
        <p:nvSpPr>
          <p:cNvPr id="8" name="ZoneTexte 7">
            <a:extLst>
              <a:ext uri="{FF2B5EF4-FFF2-40B4-BE49-F238E27FC236}">
                <a16:creationId xmlns:a16="http://schemas.microsoft.com/office/drawing/2014/main" id="{1CF84E00-E006-2F42-67A5-D723548DECA1}"/>
              </a:ext>
            </a:extLst>
          </p:cNvPr>
          <p:cNvSpPr txBox="1"/>
          <p:nvPr/>
        </p:nvSpPr>
        <p:spPr>
          <a:xfrm>
            <a:off x="3250406" y="1326582"/>
            <a:ext cx="7171944"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9" name="ZoneTexte 8">
            <a:extLst>
              <a:ext uri="{FF2B5EF4-FFF2-40B4-BE49-F238E27FC236}">
                <a16:creationId xmlns:a16="http://schemas.microsoft.com/office/drawing/2014/main" id="{64F12A71-4E42-BF9C-6C3B-8636983CEAFA}"/>
              </a:ext>
            </a:extLst>
          </p:cNvPr>
          <p:cNvSpPr txBox="1"/>
          <p:nvPr/>
        </p:nvSpPr>
        <p:spPr>
          <a:xfrm>
            <a:off x="5004816" y="2096371"/>
            <a:ext cx="3657600" cy="523220"/>
          </a:xfrm>
          <a:prstGeom prst="rect">
            <a:avLst/>
          </a:prstGeom>
          <a:noFill/>
        </p:spPr>
        <p:txBody>
          <a:bodyPr wrap="square" rtlCol="0">
            <a:spAutoFit/>
          </a:bodyPr>
          <a:lstStyle/>
          <a:p>
            <a:r>
              <a:rPr lang="fr-FR" sz="2800" b="1" dirty="0">
                <a:solidFill>
                  <a:schemeClr val="bg1"/>
                </a:solidFill>
              </a:rPr>
              <a:t>Daniel</a:t>
            </a:r>
          </a:p>
        </p:txBody>
      </p:sp>
      <p:sp>
        <p:nvSpPr>
          <p:cNvPr id="10" name="ZoneTexte 9">
            <a:extLst>
              <a:ext uri="{FF2B5EF4-FFF2-40B4-BE49-F238E27FC236}">
                <a16:creationId xmlns:a16="http://schemas.microsoft.com/office/drawing/2014/main" id="{8DCDC4EA-F653-72A0-AE02-1BD811D50AFC}"/>
              </a:ext>
            </a:extLst>
          </p:cNvPr>
          <p:cNvSpPr txBox="1"/>
          <p:nvPr/>
        </p:nvSpPr>
        <p:spPr>
          <a:xfrm>
            <a:off x="4247102" y="2878134"/>
            <a:ext cx="6175248" cy="523220"/>
          </a:xfrm>
          <a:prstGeom prst="rect">
            <a:avLst/>
          </a:prstGeom>
          <a:noFill/>
        </p:spPr>
        <p:txBody>
          <a:bodyPr wrap="square" rtlCol="0">
            <a:spAutoFit/>
          </a:bodyPr>
          <a:lstStyle/>
          <a:p>
            <a:r>
              <a:rPr lang="fr-FR" sz="2800" b="1" dirty="0">
                <a:solidFill>
                  <a:schemeClr val="bg1"/>
                </a:solidFill>
              </a:rPr>
              <a:t>www.papy16.net</a:t>
            </a:r>
          </a:p>
        </p:txBody>
      </p:sp>
      <p:sp>
        <p:nvSpPr>
          <p:cNvPr id="11" name="ZoneTexte 10">
            <a:extLst>
              <a:ext uri="{FF2B5EF4-FFF2-40B4-BE49-F238E27FC236}">
                <a16:creationId xmlns:a16="http://schemas.microsoft.com/office/drawing/2014/main" id="{7A7B715E-CAB2-A02A-96C6-DB7E4CFEEE5D}"/>
              </a:ext>
            </a:extLst>
          </p:cNvPr>
          <p:cNvSpPr txBox="1"/>
          <p:nvPr/>
        </p:nvSpPr>
        <p:spPr>
          <a:xfrm>
            <a:off x="3339083" y="3814572"/>
            <a:ext cx="6842761" cy="646331"/>
          </a:xfrm>
          <a:prstGeom prst="rect">
            <a:avLst/>
          </a:prstGeom>
          <a:noFill/>
        </p:spPr>
        <p:txBody>
          <a:bodyPr wrap="square" rtlCol="0">
            <a:spAutoFit/>
          </a:bodyPr>
          <a:lstStyle/>
          <a:p>
            <a:r>
              <a:rPr lang="fr-FR" sz="3600" b="1" dirty="0">
                <a:solidFill>
                  <a:schemeClr val="bg1"/>
                </a:solidFill>
              </a:rPr>
              <a:t>Bienvenue Chez Papy 16</a:t>
            </a:r>
          </a:p>
        </p:txBody>
      </p:sp>
      <p:sp>
        <p:nvSpPr>
          <p:cNvPr id="12" name="Rectangle 11">
            <a:extLst>
              <a:ext uri="{FF2B5EF4-FFF2-40B4-BE49-F238E27FC236}">
                <a16:creationId xmlns:a16="http://schemas.microsoft.com/office/drawing/2014/main" id="{54AD3230-74B2-CEED-F42C-D5E4FCA69FAB}"/>
              </a:ext>
            </a:extLst>
          </p:cNvPr>
          <p:cNvSpPr/>
          <p:nvPr/>
        </p:nvSpPr>
        <p:spPr>
          <a:xfrm>
            <a:off x="4594859" y="4977989"/>
            <a:ext cx="2804160" cy="1365504"/>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descr="Une image contenant Police, Graphique, écriture manuscrite, texte&#10;&#10;Le contenu généré par l’IA peut être incorrect.">
            <a:extLst>
              <a:ext uri="{FF2B5EF4-FFF2-40B4-BE49-F238E27FC236}">
                <a16:creationId xmlns:a16="http://schemas.microsoft.com/office/drawing/2014/main" id="{1BCDBA62-356B-935E-1D55-357E09776ABF}"/>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973001" y="5303553"/>
            <a:ext cx="2047875" cy="714375"/>
          </a:xfrm>
          <a:prstGeom prst="rect">
            <a:avLst/>
          </a:prstGeom>
        </p:spPr>
      </p:pic>
    </p:spTree>
    <p:extLst>
      <p:ext uri="{BB962C8B-B14F-4D97-AF65-F5344CB8AC3E}">
        <p14:creationId xmlns:p14="http://schemas.microsoft.com/office/powerpoint/2010/main" val="26914482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500" advClick="0" advTm="14000">
        <p15:prstTrans prst="fallOver"/>
      </p:transition>
    </mc:Choice>
    <mc:Fallback xmlns="">
      <p:transition spd="slow" advClick="0" advTm="14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144</TotalTime>
  <Words>266</Words>
  <Application>Microsoft Office PowerPoint</Application>
  <PresentationFormat>Grand écran</PresentationFormat>
  <Paragraphs>35</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2026-02-10T09:17:13Z</dcterms:created>
  <dcterms:modified xsi:type="dcterms:W3CDTF">2026-02-12T06:15:44Z</dcterms:modified>
</cp:coreProperties>
</file>