
<file path=[Content_Types].xml><?xml version="1.0" encoding="utf-8"?>
<Types xmlns="http://schemas.openxmlformats.org/package/2006/content-types">
  <Default Extension="gif" ContentType="image/gif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4"/>
  </p:notesMasterIdLst>
  <p:sldIdLst>
    <p:sldId id="287" r:id="rId2"/>
    <p:sldId id="261" r:id="rId3"/>
    <p:sldId id="258" r:id="rId4"/>
    <p:sldId id="260" r:id="rId5"/>
    <p:sldId id="259" r:id="rId6"/>
    <p:sldId id="275" r:id="rId7"/>
    <p:sldId id="278" r:id="rId8"/>
    <p:sldId id="279" r:id="rId9"/>
    <p:sldId id="263" r:id="rId10"/>
    <p:sldId id="270" r:id="rId11"/>
    <p:sldId id="280" r:id="rId12"/>
    <p:sldId id="276" r:id="rId13"/>
    <p:sldId id="277" r:id="rId14"/>
    <p:sldId id="256" r:id="rId15"/>
    <p:sldId id="285" r:id="rId16"/>
    <p:sldId id="257" r:id="rId17"/>
    <p:sldId id="264" r:id="rId18"/>
    <p:sldId id="286" r:id="rId19"/>
    <p:sldId id="281" r:id="rId20"/>
    <p:sldId id="282" r:id="rId21"/>
    <p:sldId id="284" r:id="rId22"/>
    <p:sldId id="262" r:id="rId23"/>
    <p:sldId id="265" r:id="rId24"/>
    <p:sldId id="266" r:id="rId25"/>
    <p:sldId id="267" r:id="rId26"/>
    <p:sldId id="268" r:id="rId27"/>
    <p:sldId id="269" r:id="rId28"/>
    <p:sldId id="283" r:id="rId29"/>
    <p:sldId id="271" r:id="rId30"/>
    <p:sldId id="272" r:id="rId31"/>
    <p:sldId id="274" r:id="rId32"/>
    <p:sldId id="288" r:id="rId33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9126" autoAdjust="0"/>
    <p:restoredTop sz="94660"/>
  </p:normalViewPr>
  <p:slideViewPr>
    <p:cSldViewPr snapToGrid="0" showGuides="1">
      <p:cViewPr varScale="1">
        <p:scale>
          <a:sx n="63" d="100"/>
          <a:sy n="63" d="100"/>
        </p:scale>
        <p:origin x="398" y="278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notesMaster" Target="notesMasters/notesMaster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BA31D861-0428-4392-8BE1-7122FDF4CB61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not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9E00146-7621-46DD-9368-D3795818B1E5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338600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not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C9E00146-7621-46DD-9368-D3795818B1E5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19597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087D6D-D834-F198-177F-003A8710B1C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ED101ED4-9231-7717-EDE0-05043B15B7E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5E11E8E4-3E46-8CEC-DB2C-8DEB991112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C5C0921-D867-C827-DD4B-76F5BA2807D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82C1201-FD7F-E83E-EF74-5E62763C293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996114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7A630E7-62AD-4A09-1FCB-80D70D302C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8FB7726F-D67E-8BE7-ACEA-1D8EE19C81F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63146ACB-B817-8A71-5871-35B4885242F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8D701593-B2BE-8E64-B0AF-5AF91A86C2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7043F0DB-04CB-5515-5C15-BDA636EE89E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54222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AD30BBF-E71A-A87F-E44F-2411CDF0C5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ED17003-7292-D24C-432A-7605D5F0A4E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E2E6579-D0EA-9F4D-27CF-CD56C81308E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054F18BF-2832-CDD5-80C1-A0CEF784C2A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04E6CF-5268-5C78-86CE-07CC627CF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71182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85B0DD0-0439-B1D1-E259-6391BFCF5D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5C6FE22-CBFF-1CD2-3C24-010A36875180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BD44A8BA-EEC3-AF46-968C-48389C9376C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03821DC2-1476-D9B3-1C06-4745E131CEB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93EB0C82-014F-8B81-7E5B-6E1553BB27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EBD2E5FC-A153-A67A-6AFE-37CD60B305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741692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569DD1E-44F6-9C63-F1BF-0DFBE8B5E7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7FF98321-CE1B-E63C-8474-AF5EA14B281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997A58A7-037E-4E98-C810-1242F265B8D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D3D0126-60C7-F0B6-1BF9-EB9EF3EC19FE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DD0040FB-88D7-83B8-CE72-DEF48D2DED37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73FC4F57-1DB5-8972-44BD-3BDDB47E19E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55EC7B82-2AFE-DF59-7F46-C886D3F2D5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00F908FA-59B8-228F-DDCA-104129B018E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8910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FD58AA-803C-DA22-9E88-B4C3454554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22EB8D4-DE03-8D81-773F-345B489004D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BDBCCE50-6A7F-0673-BC1E-8220546CE3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B7718D45-58E6-501C-29F3-01D2CA1BED6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39157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65B198CC-76F0-F5F7-6D85-32F5564B43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C5D3E66E-60BF-6991-2E40-31986814D10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8B6D353C-7A0B-FB9A-950D-030661A0806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95481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70B864-067D-4246-8443-FDB1E6F7F9B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2817277-E375-474E-0E02-7E83117F6E3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0CA0E8CE-A91A-9793-0569-4D11E355710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7E03C5AA-F75B-3704-E9BF-7EFC694E92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5BA675A9-228A-FB9D-7FFB-3E1DEAE04C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18C4AFCC-AEDD-FC57-1F53-9DED87A3181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162370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06C17E-8930-B42A-0FF6-B0B1C241209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DBA267EC-7149-63BF-27F9-D26B08CB8C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A00AEBF9-BFC6-6867-D4C8-EB9F503CB40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1F6E543-A809-08D8-940E-DAA8CA284A2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E3F8F228-4403-8E03-208F-17E1E3C6BF6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2EC9D1B5-B62E-F768-D0A4-54201BA4A5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54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C361134-7D97-1567-740B-82E2E982C2C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D6774BE0-DC60-6448-E439-76BF19596F0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7F89722-0DA4-D967-804D-85BB65FB5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36693CAF-EBED-84D9-1807-AEB0C81972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32DB5196-EB0B-86AF-7B48-0AC4841DB5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253341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8C4C738-9A8F-D7B4-B134-A734F66FEE5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EBEDFD26-DC1B-B410-C682-A4FCC545326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35BA1351-1509-57AA-C085-6E4867C9CF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5744076C-5DD8-E41D-15D7-D3931BD4D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8F6B2CB5-6ABF-41E1-154F-99E499672E5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553576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0B995BF8-E8B9-B0EA-88C3-04446433291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D03AC3BA-10DA-63B6-5504-8E58A980D46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4DD2C80C-182E-8B89-D56F-4E1F0499A1F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B113888-85D5-4892-8407-EB7C6BCDFB75}" type="datetimeFigureOut">
              <a:rPr lang="fr-FR" smtClean="0"/>
              <a:t>10/02/2026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CD8D8F5C-CF85-0BB1-CBF4-350C69BD8F3D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261DB7DF-96E6-EE82-B0C8-93304523F4C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6624623-65E2-49C2-A700-91DF3C819C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028562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4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g"/><Relationship Id="rId4" Type="http://schemas.openxmlformats.org/officeDocument/2006/relationships/image" Target="../media/image11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g"/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jpe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jpg"/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g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jpg"/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0.pn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gif"/><Relationship Id="rId2" Type="http://schemas.openxmlformats.org/officeDocument/2006/relationships/image" Target="../media/image51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3.gi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146F0E6D-76AC-381D-1C93-2B442652423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869625" y="279000"/>
            <a:ext cx="445275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351032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  <p:sndAc>
          <p:stSnd loop="1">
            <p:snd r:embed="rId2" name="Carnaval de Poussan 2020 _ Bals costumés (Enfants et adultes)  5' 14.wav"/>
          </p:stSnd>
        </p:sndAc>
      </p:transition>
    </mc:Choice>
    <mc:Fallback xmlns="">
      <p:transition spd="slow" advClick="0" advTm="12000">
        <p:fade/>
        <p:sndAc>
          <p:stSnd loop="1">
            <p:snd r:embed="rId4" name="Carnaval de Poussan 2020 _ Bals costumés (Enfants et adultes)  5' 14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76DEB35-9942-AA61-EE4F-03A98C88BA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405187" y="395287"/>
            <a:ext cx="5381625" cy="5381625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A9305B24-3A1E-638D-BDA9-94CD56C139EA}"/>
              </a:ext>
            </a:extLst>
          </p:cNvPr>
          <p:cNvSpPr txBox="1"/>
          <p:nvPr/>
        </p:nvSpPr>
        <p:spPr>
          <a:xfrm>
            <a:off x="2445830" y="5776912"/>
            <a:ext cx="861536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30 eme Anniversaire de son animal totémique : le Cochon Rose figure du Carnaval</a:t>
            </a:r>
          </a:p>
        </p:txBody>
      </p:sp>
    </p:spTree>
    <p:extLst>
      <p:ext uri="{BB962C8B-B14F-4D97-AF65-F5344CB8AC3E}">
        <p14:creationId xmlns:p14="http://schemas.microsoft.com/office/powerpoint/2010/main" val="4127035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A6BAD54C-7D3A-DD89-31E2-A0EEA4D864B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47180" y="279000"/>
            <a:ext cx="4729729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8D62C86-4320-D6EC-6422-3A4093159843}"/>
              </a:ext>
            </a:extLst>
          </p:cNvPr>
          <p:cNvSpPr txBox="1"/>
          <p:nvPr/>
        </p:nvSpPr>
        <p:spPr>
          <a:xfrm>
            <a:off x="6552505" y="371356"/>
            <a:ext cx="4092315" cy="56938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POUSSAN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Localité de l’Hérault</a:t>
            </a:r>
          </a:p>
          <a:p>
            <a:r>
              <a:rPr lang="fr-FR" sz="2800" b="1" i="1" dirty="0">
                <a:solidFill>
                  <a:schemeClr val="bg1"/>
                </a:solidFill>
              </a:rPr>
              <a:t>  à 12km de Sète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La ville célèbre en 2026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les 50ans de son CARNAVAL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 et les 30ans de son animal totémique, le fameux Cochon rose</a:t>
            </a:r>
          </a:p>
        </p:txBody>
      </p:sp>
    </p:spTree>
    <p:extLst>
      <p:ext uri="{BB962C8B-B14F-4D97-AF65-F5344CB8AC3E}">
        <p14:creationId xmlns:p14="http://schemas.microsoft.com/office/powerpoint/2010/main" val="35084586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7267F16-41ED-DF4D-104D-9835CDD6764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97874" y="437682"/>
            <a:ext cx="3770252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CBFD1E78-E629-D58D-3166-DDDE1CAAE8A0}"/>
              </a:ext>
            </a:extLst>
          </p:cNvPr>
          <p:cNvSpPr txBox="1"/>
          <p:nvPr/>
        </p:nvSpPr>
        <p:spPr>
          <a:xfrm>
            <a:off x="1602548" y="5897098"/>
            <a:ext cx="364261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porte Notre dame</a:t>
            </a: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C8883C01-F55C-EAC0-A1FF-1B986F7802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90124" y="1261765"/>
            <a:ext cx="5474660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433F5000-7E69-6D28-B2EF-BAE50DF4CC6B}"/>
              </a:ext>
            </a:extLst>
          </p:cNvPr>
          <p:cNvSpPr txBox="1"/>
          <p:nvPr/>
        </p:nvSpPr>
        <p:spPr>
          <a:xfrm>
            <a:off x="6652035" y="4861765"/>
            <a:ext cx="458898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l’un des châteaux (Garenne)</a:t>
            </a:r>
          </a:p>
        </p:txBody>
      </p:sp>
    </p:spTree>
    <p:extLst>
      <p:ext uri="{BB962C8B-B14F-4D97-AF65-F5344CB8AC3E}">
        <p14:creationId xmlns:p14="http://schemas.microsoft.com/office/powerpoint/2010/main" val="16541390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1C3E7F6-C2C2-D63D-ED07-B973D93C791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23633" y="668300"/>
            <a:ext cx="4189187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53A2CF6D-DA8F-34DC-6D2B-2E7AF6D9165C}"/>
              </a:ext>
            </a:extLst>
          </p:cNvPr>
          <p:cNvSpPr txBox="1"/>
          <p:nvPr/>
        </p:nvSpPr>
        <p:spPr>
          <a:xfrm>
            <a:off x="339608" y="5666480"/>
            <a:ext cx="658987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vue du village et de l’église saint Vincent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1802CD9A-62D1-44A9-82B7-6370B3054C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79180" y="1886808"/>
            <a:ext cx="4507436" cy="36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2448894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94B0B275-C7F1-473E-5420-8C3A85E5CFC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67968" y="639000"/>
            <a:ext cx="4604590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733313B8-AB6B-38D7-2A3C-6212BABFEBF2}"/>
              </a:ext>
            </a:extLst>
          </p:cNvPr>
          <p:cNvSpPr txBox="1"/>
          <p:nvPr/>
        </p:nvSpPr>
        <p:spPr>
          <a:xfrm>
            <a:off x="275488" y="6219000"/>
            <a:ext cx="836864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Chapelle des Pénitents blancs  POUSSAN</a:t>
            </a:r>
          </a:p>
        </p:txBody>
      </p:sp>
      <p:pic>
        <p:nvPicPr>
          <p:cNvPr id="5" name="Image 4">
            <a:extLst>
              <a:ext uri="{FF2B5EF4-FFF2-40B4-BE49-F238E27FC236}">
                <a16:creationId xmlns:a16="http://schemas.microsoft.com/office/drawing/2014/main" id="{9ABBD466-8303-B86F-AABA-125E1345BCE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65038" y="1725289"/>
            <a:ext cx="4683680" cy="36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0A5E9786-AB23-42C5-9AE0-8B6ACF5E6BFA}"/>
              </a:ext>
            </a:extLst>
          </p:cNvPr>
          <p:cNvSpPr txBox="1"/>
          <p:nvPr/>
        </p:nvSpPr>
        <p:spPr>
          <a:xfrm>
            <a:off x="6859088" y="5325289"/>
            <a:ext cx="45491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église Saint Pierre et Paul</a:t>
            </a:r>
          </a:p>
        </p:txBody>
      </p:sp>
    </p:spTree>
    <p:extLst>
      <p:ext uri="{BB962C8B-B14F-4D97-AF65-F5344CB8AC3E}">
        <p14:creationId xmlns:p14="http://schemas.microsoft.com/office/powerpoint/2010/main" val="330530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3FAA53C1-7383-D7ED-90CE-B1FC6E294874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64564" y="279000"/>
            <a:ext cx="4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A40E930C-2D07-1166-478C-59B42DB3EBC4}"/>
              </a:ext>
            </a:extLst>
          </p:cNvPr>
          <p:cNvSpPr txBox="1"/>
          <p:nvPr/>
        </p:nvSpPr>
        <p:spPr>
          <a:xfrm>
            <a:off x="4864564" y="756177"/>
            <a:ext cx="58911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Château de Montlaur POUSSAN N°1</a:t>
            </a:r>
          </a:p>
        </p:txBody>
      </p:sp>
      <p:pic>
        <p:nvPicPr>
          <p:cNvPr id="8" name="Image 7">
            <a:extLst>
              <a:ext uri="{FF2B5EF4-FFF2-40B4-BE49-F238E27FC236}">
                <a16:creationId xmlns:a16="http://schemas.microsoft.com/office/drawing/2014/main" id="{A48B6795-C101-7262-456C-945089987FD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518500" y="1586623"/>
            <a:ext cx="2835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9" name="ZoneTexte 8">
            <a:extLst>
              <a:ext uri="{FF2B5EF4-FFF2-40B4-BE49-F238E27FC236}">
                <a16:creationId xmlns:a16="http://schemas.microsoft.com/office/drawing/2014/main" id="{06B66812-900C-77C9-52B6-FCD8DB42CBAA}"/>
              </a:ext>
            </a:extLst>
          </p:cNvPr>
          <p:cNvSpPr txBox="1"/>
          <p:nvPr/>
        </p:nvSpPr>
        <p:spPr>
          <a:xfrm>
            <a:off x="6681262" y="5412239"/>
            <a:ext cx="371671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échauguettes  n°2 Et 3</a:t>
            </a:r>
          </a:p>
        </p:txBody>
      </p:sp>
      <p:pic>
        <p:nvPicPr>
          <p:cNvPr id="12" name="Image 11">
            <a:extLst>
              <a:ext uri="{FF2B5EF4-FFF2-40B4-BE49-F238E27FC236}">
                <a16:creationId xmlns:a16="http://schemas.microsoft.com/office/drawing/2014/main" id="{449A3C53-236C-BB62-653D-7732F80FFE7D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07436" y="1539000"/>
            <a:ext cx="25200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750058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1BC3569-81FB-D2A9-3829-41238A742218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83790" y="712771"/>
            <a:ext cx="3720000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9A10D3F4-1C24-B332-E73D-27F99E15EEB7}"/>
              </a:ext>
            </a:extLst>
          </p:cNvPr>
          <p:cNvSpPr txBox="1"/>
          <p:nvPr/>
        </p:nvSpPr>
        <p:spPr>
          <a:xfrm>
            <a:off x="831828" y="6292771"/>
            <a:ext cx="498433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Maion Vinas à POUSSAN</a:t>
            </a:r>
          </a:p>
        </p:txBody>
      </p:sp>
      <p:pic>
        <p:nvPicPr>
          <p:cNvPr id="14" name="Image 13">
            <a:extLst>
              <a:ext uri="{FF2B5EF4-FFF2-40B4-BE49-F238E27FC236}">
                <a16:creationId xmlns:a16="http://schemas.microsoft.com/office/drawing/2014/main" id="{7C408EE0-AF3A-631A-6321-242093EFA63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85571" y="279000"/>
            <a:ext cx="4722639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8218563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C8020877-41B6-8AF6-98A4-260359CEB8F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196850"/>
            <a:ext cx="9144000" cy="64643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306279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7D84462F-2075-DE0C-9F06-3C6595E5F652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4303" y="279000"/>
            <a:ext cx="6325127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4EC2EB85-6A47-C337-7AF2-6B7621F55DA6}"/>
              </a:ext>
            </a:extLst>
          </p:cNvPr>
          <p:cNvSpPr txBox="1"/>
          <p:nvPr/>
        </p:nvSpPr>
        <p:spPr>
          <a:xfrm>
            <a:off x="7836258" y="925393"/>
            <a:ext cx="4077325" cy="526297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Le traditionnel ‘branle de la chemise’ </a:t>
            </a:r>
          </a:p>
          <a:p>
            <a:endParaRPr lang="fr-FR" sz="2800" b="1" i="1" dirty="0">
              <a:solidFill>
                <a:schemeClr val="bg1"/>
              </a:solidFill>
            </a:endParaRPr>
          </a:p>
          <a:p>
            <a:r>
              <a:rPr lang="fr-FR" sz="2800" b="1" i="1" dirty="0">
                <a:solidFill>
                  <a:schemeClr val="bg1"/>
                </a:solidFill>
              </a:rPr>
              <a:t>Hommes et Femmes habillés en chemise de nuit, avec charlotte sur la tête, visage enduit de farine se tenant par le pan de chemise, au son des hautbois en chantant à la queue leu leu, défilent joyeusement..</a:t>
            </a:r>
          </a:p>
        </p:txBody>
      </p:sp>
    </p:spTree>
    <p:extLst>
      <p:ext uri="{BB962C8B-B14F-4D97-AF65-F5344CB8AC3E}">
        <p14:creationId xmlns:p14="http://schemas.microsoft.com/office/powerpoint/2010/main" val="39953432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930C8F5-7845-AA00-D96A-4A2BCE661E4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157700" y="383960"/>
            <a:ext cx="9876600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B1F7AE3C-3A8E-6F98-A368-DE5A6BFB17D9}"/>
              </a:ext>
            </a:extLst>
          </p:cNvPr>
          <p:cNvSpPr txBox="1"/>
          <p:nvPr/>
        </p:nvSpPr>
        <p:spPr>
          <a:xfrm>
            <a:off x="3007277" y="5963960"/>
            <a:ext cx="740164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/>
              <a:t>cliché joyeux du ‘branle de la chemise’….</a:t>
            </a:r>
          </a:p>
        </p:txBody>
      </p:sp>
    </p:spTree>
    <p:extLst>
      <p:ext uri="{BB962C8B-B14F-4D97-AF65-F5344CB8AC3E}">
        <p14:creationId xmlns:p14="http://schemas.microsoft.com/office/powerpoint/2010/main" val="408133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ED79F21-B499-43A8-BFED-8ACC132F4AA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96000" y="279000"/>
            <a:ext cx="11200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2B2C0A0-25ED-AAC8-E500-046E95049F8C}"/>
              </a:ext>
            </a:extLst>
          </p:cNvPr>
          <p:cNvSpPr txBox="1"/>
          <p:nvPr/>
        </p:nvSpPr>
        <p:spPr>
          <a:xfrm>
            <a:off x="8979108" y="764498"/>
            <a:ext cx="1618937" cy="689548"/>
          </a:xfrm>
          <a:prstGeom prst="rect">
            <a:avLst/>
          </a:prstGeom>
          <a:solidFill>
            <a:schemeClr val="tx1">
              <a:lumMod val="65000"/>
              <a:lumOff val="35000"/>
            </a:schemeClr>
          </a:solidFill>
        </p:spPr>
        <p:txBody>
          <a:bodyPr wrap="square" rtlCol="0">
            <a:spAutoFit/>
          </a:bodyPr>
          <a:lstStyle/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38933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56EAB1BD-5A8C-D70B-3D2F-363200FD575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37200" y="268262"/>
            <a:ext cx="6435720" cy="3636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A6A409B6-8200-DEF9-C06D-C7B4D6A5F8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>
          <a:xfrm>
            <a:off x="5482800" y="3300784"/>
            <a:ext cx="6372000" cy="3288954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6" name="ZoneTexte 5">
            <a:extLst>
              <a:ext uri="{FF2B5EF4-FFF2-40B4-BE49-F238E27FC236}">
                <a16:creationId xmlns:a16="http://schemas.microsoft.com/office/drawing/2014/main" id="{577D3CBE-1A0D-1A8C-A81F-7713C45ACD14}"/>
              </a:ext>
            </a:extLst>
          </p:cNvPr>
          <p:cNvSpPr txBox="1"/>
          <p:nvPr/>
        </p:nvSpPr>
        <p:spPr>
          <a:xfrm>
            <a:off x="0" y="4123615"/>
            <a:ext cx="5482800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rgbClr val="FFFF00"/>
                </a:solidFill>
              </a:rPr>
              <a:t>CARNAVAL de POUSSAN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défilé de voitures anciennes et de motos</a:t>
            </a:r>
          </a:p>
          <a:p>
            <a:endParaRPr lang="fr-FR" sz="2000" b="1" i="1" dirty="0">
              <a:solidFill>
                <a:srgbClr val="FFFF00"/>
              </a:solidFill>
            </a:endParaRPr>
          </a:p>
          <a:p>
            <a:r>
              <a:rPr lang="fr-FR" sz="2000" b="1" i="1" dirty="0">
                <a:solidFill>
                  <a:srgbClr val="FFFF00"/>
                </a:solidFill>
              </a:rPr>
              <a:t> suivi de la CAVALCADE DE CHARS accompagnée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 d’animaux totémiques, groupes locaux, danses,</a:t>
            </a:r>
          </a:p>
          <a:p>
            <a:r>
              <a:rPr lang="fr-FR" sz="2000" b="1" i="1" dirty="0">
                <a:solidFill>
                  <a:srgbClr val="FFFF00"/>
                </a:solidFill>
              </a:rPr>
              <a:t>   et pour terminer un flash mob </a:t>
            </a:r>
            <a:r>
              <a:rPr lang="fr-FR" sz="2000" b="1" i="1" dirty="0" err="1">
                <a:solidFill>
                  <a:srgbClr val="FFFF00"/>
                </a:solidFill>
              </a:rPr>
              <a:t>geant</a:t>
            </a:r>
            <a:endParaRPr lang="fr-FR" sz="2000" b="1" i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0607660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0F4A17EC-C178-CFC2-2317-F7B7083E1FEA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6119" y="279000"/>
            <a:ext cx="4725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B4616B49-61D0-070C-7F31-4EC0E9A1A86E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755881" y="1269000"/>
            <a:ext cx="5760000" cy="432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0284793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992CEF92-F00A-0EA4-0379-3B453B8FD43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FD9F19D6-B84E-B8C4-25C7-BFCBED51D8A0}"/>
              </a:ext>
            </a:extLst>
          </p:cNvPr>
          <p:cNvSpPr txBox="1"/>
          <p:nvPr/>
        </p:nvSpPr>
        <p:spPr>
          <a:xfrm>
            <a:off x="6509166" y="6080780"/>
            <a:ext cx="4890354" cy="523220"/>
          </a:xfrm>
          <a:prstGeom prst="rect">
            <a:avLst/>
          </a:prstGeom>
          <a:solidFill>
            <a:schemeClr val="tx1">
              <a:lumMod val="95000"/>
              <a:lumOff val="5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b="1" i="1" dirty="0">
                <a:solidFill>
                  <a:schemeClr val="bg1"/>
                </a:solidFill>
              </a:rPr>
              <a:t>   </a:t>
            </a:r>
            <a:r>
              <a:rPr lang="fr-FR" sz="2800" b="1" i="1" dirty="0">
                <a:solidFill>
                  <a:schemeClr val="bg1"/>
                </a:solidFill>
              </a:rPr>
              <a:t>CAVALCADE DE CHARS FLEURIS</a:t>
            </a:r>
          </a:p>
        </p:txBody>
      </p:sp>
    </p:spTree>
    <p:extLst>
      <p:ext uri="{BB962C8B-B14F-4D97-AF65-F5344CB8AC3E}">
        <p14:creationId xmlns:p14="http://schemas.microsoft.com/office/powerpoint/2010/main" val="2697458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D47F316E-63F8-4749-BE41-38E05C01E723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343523" y="279000"/>
            <a:ext cx="5394337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33424F7-62BD-62A7-43B7-A80FFAABA2E8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54140" y="1531835"/>
            <a:ext cx="5398303" cy="396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DD18017F-59AA-77E7-94EA-F17C5D794F00}"/>
              </a:ext>
            </a:extLst>
          </p:cNvPr>
          <p:cNvSpPr txBox="1"/>
          <p:nvPr/>
        </p:nvSpPr>
        <p:spPr>
          <a:xfrm>
            <a:off x="2327744" y="1008615"/>
            <a:ext cx="517113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/>
              <a:t>Bal costumé</a:t>
            </a:r>
          </a:p>
        </p:txBody>
      </p:sp>
    </p:spTree>
    <p:extLst>
      <p:ext uri="{BB962C8B-B14F-4D97-AF65-F5344CB8AC3E}">
        <p14:creationId xmlns:p14="http://schemas.microsoft.com/office/powerpoint/2010/main" val="3641122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7DF784FA-23BC-2C9C-8316-C7AAAF3013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110037" y="619125"/>
            <a:ext cx="3971925" cy="5619750"/>
          </a:xfrm>
          <a:prstGeom prst="rect">
            <a:avLst/>
          </a:prstGeom>
        </p:spPr>
      </p:pic>
      <p:pic>
        <p:nvPicPr>
          <p:cNvPr id="4" name="Image 3">
            <a:extLst>
              <a:ext uri="{FF2B5EF4-FFF2-40B4-BE49-F238E27FC236}">
                <a16:creationId xmlns:a16="http://schemas.microsoft.com/office/drawing/2014/main" id="{9CC7D963-CABC-90C6-F320-5D84C9E7DA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5346603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3AB91040-8C9C-5908-D69A-17149784887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8850636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B0F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F930A01-E8A2-4B9E-CBCE-257A6671399C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75968" y="333377"/>
            <a:ext cx="6690600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709D3BA9-A8A3-9A12-64F7-A454FFBA8245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775552" y="2744623"/>
            <a:ext cx="5037577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015E2B42-A884-DD7E-E91A-B2D47E0D54CD}"/>
              </a:ext>
            </a:extLst>
          </p:cNvPr>
          <p:cNvSpPr txBox="1"/>
          <p:nvPr/>
        </p:nvSpPr>
        <p:spPr>
          <a:xfrm>
            <a:off x="375968" y="4113377"/>
            <a:ext cx="63995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b="1" i="1" dirty="0">
                <a:solidFill>
                  <a:schemeClr val="bg1"/>
                </a:solidFill>
              </a:rPr>
              <a:t>Animation du Carnaval pour les enfants, 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La danse du Chevalet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Se danse par groupe de 5, avec chacun son rôle :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Le danseur central joue le rôle du cheval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Celui de devant, le donneur d’avoine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de chaque coté, les serviteurs avec un chasse-mouche, une brosse et une étrille</a:t>
            </a:r>
          </a:p>
          <a:p>
            <a:r>
              <a:rPr lang="fr-FR" sz="2000" b="1" i="1" dirty="0">
                <a:solidFill>
                  <a:schemeClr val="bg1"/>
                </a:solidFill>
              </a:rPr>
              <a:t> et derrière, le maréchal-ferrant avec tenaille et marteau</a:t>
            </a:r>
          </a:p>
        </p:txBody>
      </p:sp>
    </p:spTree>
    <p:extLst>
      <p:ext uri="{BB962C8B-B14F-4D97-AF65-F5344CB8AC3E}">
        <p14:creationId xmlns:p14="http://schemas.microsoft.com/office/powerpoint/2010/main" val="2184315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70C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>
            <a:extLst>
              <a:ext uri="{FF2B5EF4-FFF2-40B4-BE49-F238E27FC236}">
                <a16:creationId xmlns:a16="http://schemas.microsoft.com/office/drawing/2014/main" id="{A4FCAD67-299E-70EF-9B78-A8BCE58F982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76250" y="254000"/>
            <a:ext cx="11151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3" name="ZoneTexte 2">
            <a:extLst>
              <a:ext uri="{FF2B5EF4-FFF2-40B4-BE49-F238E27FC236}">
                <a16:creationId xmlns:a16="http://schemas.microsoft.com/office/drawing/2014/main" id="{B651CA48-A65C-4F37-C034-346BBD11F512}"/>
              </a:ext>
            </a:extLst>
          </p:cNvPr>
          <p:cNvSpPr txBox="1"/>
          <p:nvPr/>
        </p:nvSpPr>
        <p:spPr>
          <a:xfrm>
            <a:off x="2642666" y="304000"/>
            <a:ext cx="6464758" cy="523220"/>
          </a:xfrm>
          <a:prstGeom prst="rect">
            <a:avLst/>
          </a:prstGeom>
          <a:solidFill>
            <a:schemeClr val="bg1">
              <a:lumMod val="50000"/>
            </a:schemeClr>
          </a:solidFill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DEFILE AVEC LE COCHON ROSE à POUSSAN</a:t>
            </a:r>
          </a:p>
        </p:txBody>
      </p:sp>
    </p:spTree>
    <p:extLst>
      <p:ext uri="{BB962C8B-B14F-4D97-AF65-F5344CB8AC3E}">
        <p14:creationId xmlns:p14="http://schemas.microsoft.com/office/powerpoint/2010/main" val="3720944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>
            <a:extLst>
              <a:ext uri="{FF2B5EF4-FFF2-40B4-BE49-F238E27FC236}">
                <a16:creationId xmlns:a16="http://schemas.microsoft.com/office/drawing/2014/main" id="{E92A4DAC-619F-9395-408C-538070D42B25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553837" y="279000"/>
            <a:ext cx="46431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4188886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7030A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1136A70B-27A1-2824-5EB0-7A28155F48E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0216" y="465605"/>
            <a:ext cx="503430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EF7C360C-5965-E556-D9AE-EBF3B42735D2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577477" y="2549404"/>
            <a:ext cx="5034309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12101820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EBA645FE-2D3F-4F75-53D2-B290D66DC5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3657600" y="639000"/>
            <a:ext cx="7431605" cy="5580000"/>
          </a:xfrm>
          <a:prstGeom prst="rect">
            <a:avLst/>
          </a:prstGeom>
          <a:ln w="38100" cap="sq">
            <a:solidFill>
              <a:schemeClr val="bg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BC10205B-1B8A-0626-7F95-C898FEE37D2D}"/>
              </a:ext>
            </a:extLst>
          </p:cNvPr>
          <p:cNvSpPr txBox="1"/>
          <p:nvPr/>
        </p:nvSpPr>
        <p:spPr>
          <a:xfrm>
            <a:off x="194872" y="3102964"/>
            <a:ext cx="3267856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chemeClr val="bg1"/>
                </a:solidFill>
              </a:rPr>
              <a:t>animations costumées pour les enfants</a:t>
            </a:r>
          </a:p>
        </p:txBody>
      </p:sp>
    </p:spTree>
    <p:extLst>
      <p:ext uri="{BB962C8B-B14F-4D97-AF65-F5344CB8AC3E}">
        <p14:creationId xmlns:p14="http://schemas.microsoft.com/office/powerpoint/2010/main" val="261307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9BE6FB3-D91B-76DC-1880-C21CFE4DFEF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814864" y="1539000"/>
            <a:ext cx="5868948" cy="37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902A5E03-2F5C-EA82-04EE-AB0A3E6AF90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8188" y="639000"/>
            <a:ext cx="4578462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7912051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FF2C7626-C6EA-6787-250F-C5031BD767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7806129" y="639000"/>
            <a:ext cx="3480407" cy="55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4790631C-871E-1C26-CE4D-83C067A0B3B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05464" y="1624344"/>
            <a:ext cx="5792728" cy="378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500929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8837AB89-8C87-F5B1-CFAD-CA2C8564FEF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34256" y="658875"/>
            <a:ext cx="3984349" cy="558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Image 4">
            <a:extLst>
              <a:ext uri="{FF2B5EF4-FFF2-40B4-BE49-F238E27FC236}">
                <a16:creationId xmlns:a16="http://schemas.microsoft.com/office/drawing/2014/main" id="{FD8B1406-5694-CA83-6C5D-E34A8B5A872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881707" y="619125"/>
            <a:ext cx="4162425" cy="561975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6953158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Image 10">
            <a:extLst>
              <a:ext uri="{FF2B5EF4-FFF2-40B4-BE49-F238E27FC236}">
                <a16:creationId xmlns:a16="http://schemas.microsoft.com/office/drawing/2014/main" id="{0F1A0455-4D4F-7C2A-CDFE-8196B53FD2F0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937502" y="279000"/>
            <a:ext cx="5392541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153E99D7-D6A2-4831-C98A-BACF98B23F3E}"/>
              </a:ext>
            </a:extLst>
          </p:cNvPr>
          <p:cNvSpPr txBox="1"/>
          <p:nvPr/>
        </p:nvSpPr>
        <p:spPr>
          <a:xfrm>
            <a:off x="727845" y="388345"/>
            <a:ext cx="4676931" cy="71096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400" b="1" i="1" dirty="0">
                <a:solidFill>
                  <a:schemeClr val="bg1"/>
                </a:solidFill>
              </a:rPr>
              <a:t>Défilés – Cavalcade – Bals costumés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Animations musicales pour petits et grands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Cérémonie d’ouverture le 14 Février avec soirée déguisée et fêter l’anniversaire du Cochon rose..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Défilé de Chars construits par les associations locales, fleuris avec chacun un thème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Pour terminer le mercredi avec le Jugement et, la crémation du ‘paillasse’</a:t>
            </a:r>
          </a:p>
          <a:p>
            <a:endParaRPr lang="fr-FR" sz="2400" b="1" i="1" dirty="0">
              <a:solidFill>
                <a:schemeClr val="bg1"/>
              </a:solidFill>
            </a:endParaRPr>
          </a:p>
          <a:p>
            <a:r>
              <a:rPr lang="fr-FR" sz="2400" b="1" i="1" dirty="0">
                <a:solidFill>
                  <a:schemeClr val="bg1"/>
                </a:solidFill>
              </a:rPr>
              <a:t>Cérémonie de clôture</a:t>
            </a:r>
          </a:p>
        </p:txBody>
      </p:sp>
    </p:spTree>
    <p:extLst>
      <p:ext uri="{BB962C8B-B14F-4D97-AF65-F5344CB8AC3E}">
        <p14:creationId xmlns:p14="http://schemas.microsoft.com/office/powerpoint/2010/main" val="3915525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ZoneTexte 4">
            <a:extLst>
              <a:ext uri="{FF2B5EF4-FFF2-40B4-BE49-F238E27FC236}">
                <a16:creationId xmlns:a16="http://schemas.microsoft.com/office/drawing/2014/main" id="{77F6798A-7BC8-421C-A0AE-E0B48C77C7AB}"/>
              </a:ext>
            </a:extLst>
          </p:cNvPr>
          <p:cNvSpPr txBox="1"/>
          <p:nvPr/>
        </p:nvSpPr>
        <p:spPr>
          <a:xfrm>
            <a:off x="9290904" y="2585104"/>
            <a:ext cx="2503357" cy="2246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b="1" i="1" dirty="0"/>
              <a:t> </a:t>
            </a:r>
            <a:r>
              <a:rPr lang="fr-FR" sz="2800" b="1" i="1" dirty="0">
                <a:solidFill>
                  <a:srgbClr val="FFFF00"/>
                </a:solidFill>
              </a:rPr>
              <a:t>l’un des chars fleuris</a:t>
            </a:r>
          </a:p>
          <a:p>
            <a:r>
              <a:rPr lang="fr-FR" sz="2800" b="1" i="1" dirty="0">
                <a:solidFill>
                  <a:srgbClr val="FFFF00"/>
                </a:solidFill>
              </a:rPr>
              <a:t>Préparés par les associations locales</a:t>
            </a:r>
          </a:p>
        </p:txBody>
      </p:sp>
      <p:pic>
        <p:nvPicPr>
          <p:cNvPr id="7" name="Image 6">
            <a:extLst>
              <a:ext uri="{FF2B5EF4-FFF2-40B4-BE49-F238E27FC236}">
                <a16:creationId xmlns:a16="http://schemas.microsoft.com/office/drawing/2014/main" id="{E9E742F8-5D66-C3A6-0977-1E0E7C3EC0EE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08976" y="279000"/>
            <a:ext cx="840000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135776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pattFill prst="pct70">
          <a:fgClr>
            <a:schemeClr val="tx2"/>
          </a:fgClr>
          <a:bgClr>
            <a:schemeClr val="bg1"/>
          </a:bgClr>
        </a:patt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>
            <a:extLst>
              <a:ext uri="{FF2B5EF4-FFF2-40B4-BE49-F238E27FC236}">
                <a16:creationId xmlns:a16="http://schemas.microsoft.com/office/drawing/2014/main" id="{81B23F29-EC6E-8D38-593E-3A055037ED3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524000" y="533400"/>
            <a:ext cx="9144000" cy="57912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sp>
        <p:nvSpPr>
          <p:cNvPr id="2" name="ZoneTexte 1">
            <a:extLst>
              <a:ext uri="{FF2B5EF4-FFF2-40B4-BE49-F238E27FC236}">
                <a16:creationId xmlns:a16="http://schemas.microsoft.com/office/drawing/2014/main" id="{3D1199FA-F716-8C6B-3684-472D8C3B62AA}"/>
              </a:ext>
            </a:extLst>
          </p:cNvPr>
          <p:cNvSpPr txBox="1"/>
          <p:nvPr/>
        </p:nvSpPr>
        <p:spPr>
          <a:xfrm>
            <a:off x="4377128" y="6324600"/>
            <a:ext cx="394241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i="1" dirty="0">
                <a:solidFill>
                  <a:schemeClr val="bg1"/>
                </a:solidFill>
              </a:rPr>
              <a:t>Animations musicales</a:t>
            </a:r>
          </a:p>
        </p:txBody>
      </p:sp>
    </p:spTree>
    <p:extLst>
      <p:ext uri="{BB962C8B-B14F-4D97-AF65-F5344CB8AC3E}">
        <p14:creationId xmlns:p14="http://schemas.microsoft.com/office/powerpoint/2010/main" val="348920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0C2AD5A8-642D-757E-C12F-227445F88074}"/>
              </a:ext>
            </a:extLst>
          </p:cNvPr>
          <p:cNvPicPr>
            <a:picLocks noChangeAspect="1"/>
          </p:cNvPicPr>
          <p:nvPr/>
        </p:nvPicPr>
        <p:blipFill>
          <a:blip r:embed="rId2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2250590" y="279000"/>
            <a:ext cx="7690820" cy="6300000"/>
          </a:xfrm>
          <a:prstGeom prst="rect">
            <a:avLst/>
          </a:prstGeom>
          <a:ln w="38100" cap="sq">
            <a:solidFill>
              <a:srgbClr val="FFFF00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223298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/>
          <a:tile tx="0" ty="0" sx="100000" sy="100000" flip="none" algn="tl"/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>
            <a:extLst>
              <a:ext uri="{FF2B5EF4-FFF2-40B4-BE49-F238E27FC236}">
                <a16:creationId xmlns:a16="http://schemas.microsoft.com/office/drawing/2014/main" id="{BDC2B606-C239-612F-3959-9DB64CDE7046}"/>
              </a:ext>
            </a:extLst>
          </p:cNvPr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1054886" y="279000"/>
            <a:ext cx="4452750" cy="63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2" name="Image 1">
            <a:extLst>
              <a:ext uri="{FF2B5EF4-FFF2-40B4-BE49-F238E27FC236}">
                <a16:creationId xmlns:a16="http://schemas.microsoft.com/office/drawing/2014/main" id="{B05322C8-8D42-AB72-32A4-9342017688CB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410740" y="1726536"/>
            <a:ext cx="5142869" cy="3600000"/>
          </a:xfrm>
          <a:prstGeom prst="rect">
            <a:avLst/>
          </a:prstGeom>
          <a:ln w="38100" cap="sq">
            <a:solidFill>
              <a:schemeClr val="tx1"/>
            </a:solidFill>
            <a:prstDash val="solid"/>
            <a:miter lim="800000"/>
          </a:ln>
          <a:effectLst>
            <a:outerShdw blurRad="50800" dist="38100" dir="2700000" algn="tl" rotWithShape="0">
              <a:srgbClr val="000000">
                <a:alpha val="43000"/>
              </a:srgbClr>
            </a:outerShdw>
          </a:effectLst>
        </p:spPr>
      </p:pic>
    </p:spTree>
    <p:extLst>
      <p:ext uri="{BB962C8B-B14F-4D97-AF65-F5344CB8AC3E}">
        <p14:creationId xmlns:p14="http://schemas.microsoft.com/office/powerpoint/2010/main" val="3885963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 descr="Une image contenant plante, Visage humain, pétale, violet&#10;&#10;Le contenu généré par l’IA peut être incorrect.">
            <a:extLst>
              <a:ext uri="{FF2B5EF4-FFF2-40B4-BE49-F238E27FC236}">
                <a16:creationId xmlns:a16="http://schemas.microsoft.com/office/drawing/2014/main" id="{E38FC112-ED6C-D5F4-D1D9-BE5D020E1C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333548" y="192786"/>
            <a:ext cx="2971800" cy="3619500"/>
          </a:xfrm>
          <a:prstGeom prst="rect">
            <a:avLst/>
          </a:prstGeom>
        </p:spPr>
      </p:pic>
      <p:pic>
        <p:nvPicPr>
          <p:cNvPr id="6" name="Image 5" descr="Une image contenant fleur, Visage humain, femme, personne&#10;&#10;Le contenu généré par l’IA peut être incorrect.">
            <a:extLst>
              <a:ext uri="{FF2B5EF4-FFF2-40B4-BE49-F238E27FC236}">
                <a16:creationId xmlns:a16="http://schemas.microsoft.com/office/drawing/2014/main" id="{D6CD965C-84A6-F2C6-F9D2-2D1EC143731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-113348" y="192786"/>
            <a:ext cx="2543175" cy="3619500"/>
          </a:xfrm>
          <a:prstGeom prst="rect">
            <a:avLst/>
          </a:prstGeom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E3378CBE-C780-42DD-31FC-5F9F48CEDD1E}"/>
              </a:ext>
            </a:extLst>
          </p:cNvPr>
          <p:cNvSpPr txBox="1"/>
          <p:nvPr/>
        </p:nvSpPr>
        <p:spPr>
          <a:xfrm>
            <a:off x="2218944" y="512064"/>
            <a:ext cx="7388352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Lorient Vous A Présenté Le Carnaval De La Ville de Poussan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6835EF1B-EF79-205A-F027-6414225FD3E6}"/>
              </a:ext>
            </a:extLst>
          </p:cNvPr>
          <p:cNvSpPr txBox="1"/>
          <p:nvPr/>
        </p:nvSpPr>
        <p:spPr>
          <a:xfrm>
            <a:off x="3197923" y="1523839"/>
            <a:ext cx="690372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Sur La Suggestion De </a:t>
            </a:r>
            <a:r>
              <a:rPr lang="fr-FR" sz="2800" b="1" dirty="0" err="1">
                <a:solidFill>
                  <a:schemeClr val="bg1"/>
                </a:solidFill>
              </a:rPr>
              <a:t>JackDidier</a:t>
            </a:r>
            <a:endParaRPr lang="fr-FR" sz="2800" b="1" dirty="0">
              <a:solidFill>
                <a:schemeClr val="bg1"/>
              </a:solidFill>
            </a:endParaRP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98B01A65-2259-A9A4-9FC5-C095E4D2CBCA}"/>
              </a:ext>
            </a:extLst>
          </p:cNvPr>
          <p:cNvSpPr txBox="1"/>
          <p:nvPr/>
        </p:nvSpPr>
        <p:spPr>
          <a:xfrm>
            <a:off x="3594163" y="2274004"/>
            <a:ext cx="534314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Les Images Et Le Son Du Net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F8F6FEDC-313C-D548-0BF3-4DBBBF5C73BF}"/>
              </a:ext>
            </a:extLst>
          </p:cNvPr>
          <p:cNvSpPr txBox="1"/>
          <p:nvPr/>
        </p:nvSpPr>
        <p:spPr>
          <a:xfrm>
            <a:off x="5177981" y="2954065"/>
            <a:ext cx="463296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Daniel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BFE3C099-F86C-0E10-A8BD-EB9650F51FCE}"/>
              </a:ext>
            </a:extLst>
          </p:cNvPr>
          <p:cNvSpPr txBox="1"/>
          <p:nvPr/>
        </p:nvSpPr>
        <p:spPr>
          <a:xfrm>
            <a:off x="4369022" y="3637479"/>
            <a:ext cx="6250877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www.papy16.net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0C3061F6-F061-3807-B83E-35F9CF2EC326}"/>
              </a:ext>
            </a:extLst>
          </p:cNvPr>
          <p:cNvSpPr txBox="1"/>
          <p:nvPr/>
        </p:nvSpPr>
        <p:spPr>
          <a:xfrm>
            <a:off x="4121563" y="4620119"/>
            <a:ext cx="649833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chemeClr val="bg1"/>
                </a:solidFill>
              </a:rPr>
              <a:t>Bienvenu Chez Papy16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4283811B-6221-4F48-B6C7-4A0850570BCD}"/>
              </a:ext>
            </a:extLst>
          </p:cNvPr>
          <p:cNvSpPr/>
          <p:nvPr/>
        </p:nvSpPr>
        <p:spPr>
          <a:xfrm>
            <a:off x="4645152" y="5447146"/>
            <a:ext cx="2535936" cy="1072896"/>
          </a:xfrm>
          <a:prstGeom prst="rect">
            <a:avLst/>
          </a:prstGeom>
          <a:solidFill>
            <a:srgbClr val="FFC00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pic>
        <p:nvPicPr>
          <p:cNvPr id="15" name="Image 14" descr="Une image contenant Police, Graphique, écriture manuscrite, texte&#10;&#10;Le contenu généré par l’IA peut être incorrect.">
            <a:extLst>
              <a:ext uri="{FF2B5EF4-FFF2-40B4-BE49-F238E27FC236}">
                <a16:creationId xmlns:a16="http://schemas.microsoft.com/office/drawing/2014/main" id="{53843E6D-718C-BDFB-242F-7757A286A87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89182" y="5631561"/>
            <a:ext cx="2047875" cy="7143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2164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500" advClick="0" advTm="12000">
        <p14:doors dir="vert"/>
      </p:transition>
    </mc:Choice>
    <mc:Fallback xmlns="">
      <p:transition spd="slow" advClick="0" advTm="12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131</TotalTime>
  <Words>380</Words>
  <Application>Microsoft Office PowerPoint</Application>
  <PresentationFormat>Grand écran</PresentationFormat>
  <Paragraphs>62</Paragraphs>
  <Slides>32</Slides>
  <Notes>1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32</vt:i4>
      </vt:variant>
    </vt:vector>
  </HeadingPairs>
  <TitlesOfParts>
    <vt:vector size="37" baseType="lpstr">
      <vt:lpstr>Aptos</vt:lpstr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micro</dc:creator>
  <cp:lastModifiedBy>Daniel Moulac</cp:lastModifiedBy>
  <cp:revision>17</cp:revision>
  <dcterms:created xsi:type="dcterms:W3CDTF">2026-02-09T13:35:20Z</dcterms:created>
  <dcterms:modified xsi:type="dcterms:W3CDTF">2026-02-10T05:24:54Z</dcterms:modified>
</cp:coreProperties>
</file>