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6" r:id="rId3"/>
    <p:sldId id="260" r:id="rId4"/>
    <p:sldId id="258" r:id="rId5"/>
    <p:sldId id="264" r:id="rId6"/>
    <p:sldId id="263" r:id="rId7"/>
    <p:sldId id="265" r:id="rId8"/>
    <p:sldId id="259" r:id="rId9"/>
    <p:sldId id="277" r:id="rId10"/>
    <p:sldId id="261" r:id="rId11"/>
    <p:sldId id="262" r:id="rId12"/>
    <p:sldId id="273" r:id="rId13"/>
    <p:sldId id="267" r:id="rId14"/>
    <p:sldId id="270" r:id="rId15"/>
    <p:sldId id="268" r:id="rId16"/>
    <p:sldId id="281" r:id="rId17"/>
    <p:sldId id="269" r:id="rId18"/>
    <p:sldId id="274" r:id="rId19"/>
    <p:sldId id="271" r:id="rId20"/>
    <p:sldId id="272" r:id="rId21"/>
    <p:sldId id="276" r:id="rId22"/>
    <p:sldId id="275" r:id="rId23"/>
    <p:sldId id="282" r:id="rId24"/>
    <p:sldId id="279" r:id="rId25"/>
    <p:sldId id="286" r:id="rId26"/>
    <p:sldId id="280" r:id="rId27"/>
    <p:sldId id="278" r:id="rId28"/>
    <p:sldId id="284" r:id="rId29"/>
    <p:sldId id="283" r:id="rId30"/>
    <p:sldId id="285" r:id="rId31"/>
    <p:sldId id="287"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Mje3/ei0vzNqIDGKiB2nQ==" hashData="IkLrBBLzj1OKqRKcCDM++jbOLooNq1fzoojI/hzMKNsBWHfzhUsIU4HbtOKZzfnX5fa/GRFHOgr4sn2Ii9/5l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76" d="100"/>
          <a:sy n="76" d="100"/>
        </p:scale>
        <p:origin x="114"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B1943993-1674-4B74-8839-771D800359E8}" type="datetimeFigureOut">
              <a:rPr lang="fr-FR" smtClean="0"/>
              <a:t>09/02/2026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2584F287-57A4-44A9-83DD-4B6413F49788}" type="slidenum">
              <a:rPr lang="fr-FR" smtClean="0"/>
              <a:t>‹N°›</a:t>
            </a:fld>
            <a:endParaRPr lang="fr-FR" dirty="0"/>
          </a:p>
        </p:txBody>
      </p:sp>
    </p:spTree>
    <p:extLst>
      <p:ext uri="{BB962C8B-B14F-4D97-AF65-F5344CB8AC3E}">
        <p14:creationId xmlns:p14="http://schemas.microsoft.com/office/powerpoint/2010/main" val="2001747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1943993-1674-4B74-8839-771D800359E8}" type="datetimeFigureOut">
              <a:rPr lang="fr-FR" smtClean="0"/>
              <a:t>09/02/2026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2584F287-57A4-44A9-83DD-4B6413F49788}" type="slidenum">
              <a:rPr lang="fr-FR" smtClean="0"/>
              <a:t>‹N°›</a:t>
            </a:fld>
            <a:endParaRPr lang="fr-FR" dirty="0"/>
          </a:p>
        </p:txBody>
      </p:sp>
    </p:spTree>
    <p:extLst>
      <p:ext uri="{BB962C8B-B14F-4D97-AF65-F5344CB8AC3E}">
        <p14:creationId xmlns:p14="http://schemas.microsoft.com/office/powerpoint/2010/main" val="23044977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B1943993-1674-4B74-8839-771D800359E8}" type="datetimeFigureOut">
              <a:rPr lang="fr-FR" smtClean="0"/>
              <a:t>09/02/2026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2584F287-57A4-44A9-83DD-4B6413F49788}" type="slidenum">
              <a:rPr lang="fr-FR" smtClean="0"/>
              <a:t>‹N°›</a:t>
            </a:fld>
            <a:endParaRPr lang="fr-FR" dirty="0"/>
          </a:p>
        </p:txBody>
      </p:sp>
    </p:spTree>
    <p:extLst>
      <p:ext uri="{BB962C8B-B14F-4D97-AF65-F5344CB8AC3E}">
        <p14:creationId xmlns:p14="http://schemas.microsoft.com/office/powerpoint/2010/main" val="38120954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1943993-1674-4B74-8839-771D800359E8}" type="datetimeFigureOut">
              <a:rPr lang="fr-FR" smtClean="0"/>
              <a:t>09/02/2026</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2584F287-57A4-44A9-83DD-4B6413F49788}" type="slidenum">
              <a:rPr lang="fr-FR" smtClean="0"/>
              <a:t>‹N°›</a:t>
            </a:fld>
            <a:endParaRPr lang="fr-FR" dirty="0"/>
          </a:p>
        </p:txBody>
      </p:sp>
    </p:spTree>
    <p:extLst>
      <p:ext uri="{BB962C8B-B14F-4D97-AF65-F5344CB8AC3E}">
        <p14:creationId xmlns:p14="http://schemas.microsoft.com/office/powerpoint/2010/main" val="13417573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1943993-1674-4B74-8839-771D800359E8}" type="datetimeFigureOut">
              <a:rPr lang="fr-FR" smtClean="0"/>
              <a:t>09/02/2026</a:t>
            </a:fld>
            <a:endParaRPr lang="fr-FR" dirty="0"/>
          </a:p>
        </p:txBody>
      </p:sp>
      <p:sp>
        <p:nvSpPr>
          <p:cNvPr id="8" name="Espace réservé du pied de page 7"/>
          <p:cNvSpPr>
            <a:spLocks noGrp="1"/>
          </p:cNvSpPr>
          <p:nvPr>
            <p:ph type="ftr" sz="quarter" idx="11"/>
          </p:nvPr>
        </p:nvSpPr>
        <p:spPr/>
        <p:txBody>
          <a:bodyPr/>
          <a:lstStyle/>
          <a:p>
            <a:endParaRPr lang="fr-FR" dirty="0"/>
          </a:p>
        </p:txBody>
      </p:sp>
      <p:sp>
        <p:nvSpPr>
          <p:cNvPr id="9" name="Espace réservé du numéro de diapositive 8"/>
          <p:cNvSpPr>
            <a:spLocks noGrp="1"/>
          </p:cNvSpPr>
          <p:nvPr>
            <p:ph type="sldNum" sz="quarter" idx="12"/>
          </p:nvPr>
        </p:nvSpPr>
        <p:spPr/>
        <p:txBody>
          <a:bodyPr/>
          <a:lstStyle/>
          <a:p>
            <a:fld id="{2584F287-57A4-44A9-83DD-4B6413F49788}" type="slidenum">
              <a:rPr lang="fr-FR" smtClean="0"/>
              <a:t>‹N°›</a:t>
            </a:fld>
            <a:endParaRPr lang="fr-FR" dirty="0"/>
          </a:p>
        </p:txBody>
      </p:sp>
    </p:spTree>
    <p:extLst>
      <p:ext uri="{BB962C8B-B14F-4D97-AF65-F5344CB8AC3E}">
        <p14:creationId xmlns:p14="http://schemas.microsoft.com/office/powerpoint/2010/main" val="2375496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943993-1674-4B74-8839-771D800359E8}" type="datetimeFigureOut">
              <a:rPr lang="fr-FR" smtClean="0"/>
              <a:t>09/02/2026</a:t>
            </a:fld>
            <a:endParaRPr lang="fr-FR" dirty="0"/>
          </a:p>
        </p:txBody>
      </p:sp>
      <p:sp>
        <p:nvSpPr>
          <p:cNvPr id="4" name="Espace réservé du pied de page 3"/>
          <p:cNvSpPr>
            <a:spLocks noGrp="1"/>
          </p:cNvSpPr>
          <p:nvPr>
            <p:ph type="ftr" sz="quarter" idx="11"/>
          </p:nvPr>
        </p:nvSpPr>
        <p:spPr/>
        <p:txBody>
          <a:bodyPr/>
          <a:lstStyle/>
          <a:p>
            <a:endParaRPr lang="fr-FR" dirty="0"/>
          </a:p>
        </p:txBody>
      </p:sp>
      <p:sp>
        <p:nvSpPr>
          <p:cNvPr id="5" name="Espace réservé du numéro de diapositive 4"/>
          <p:cNvSpPr>
            <a:spLocks noGrp="1"/>
          </p:cNvSpPr>
          <p:nvPr>
            <p:ph type="sldNum" sz="quarter" idx="12"/>
          </p:nvPr>
        </p:nvSpPr>
        <p:spPr/>
        <p:txBody>
          <a:bodyPr/>
          <a:lstStyle/>
          <a:p>
            <a:fld id="{2584F287-57A4-44A9-83DD-4B6413F49788}" type="slidenum">
              <a:rPr lang="fr-FR" smtClean="0"/>
              <a:t>‹N°›</a:t>
            </a:fld>
            <a:endParaRPr lang="fr-FR" dirty="0"/>
          </a:p>
        </p:txBody>
      </p:sp>
    </p:spTree>
    <p:extLst>
      <p:ext uri="{BB962C8B-B14F-4D97-AF65-F5344CB8AC3E}">
        <p14:creationId xmlns:p14="http://schemas.microsoft.com/office/powerpoint/2010/main" val="3301697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1943993-1674-4B74-8839-771D800359E8}" type="datetimeFigureOut">
              <a:rPr lang="fr-FR" smtClean="0"/>
              <a:t>09/02/2026</a:t>
            </a:fld>
            <a:endParaRPr lang="fr-FR" dirty="0"/>
          </a:p>
        </p:txBody>
      </p:sp>
      <p:sp>
        <p:nvSpPr>
          <p:cNvPr id="3" name="Espace réservé du pied de page 2"/>
          <p:cNvSpPr>
            <a:spLocks noGrp="1"/>
          </p:cNvSpPr>
          <p:nvPr>
            <p:ph type="ftr" sz="quarter" idx="11"/>
          </p:nvPr>
        </p:nvSpPr>
        <p:spPr/>
        <p:txBody>
          <a:bodyPr/>
          <a:lstStyle/>
          <a:p>
            <a:endParaRPr lang="fr-FR" dirty="0"/>
          </a:p>
        </p:txBody>
      </p:sp>
      <p:sp>
        <p:nvSpPr>
          <p:cNvPr id="4" name="Espace réservé du numéro de diapositive 3"/>
          <p:cNvSpPr>
            <a:spLocks noGrp="1"/>
          </p:cNvSpPr>
          <p:nvPr>
            <p:ph type="sldNum" sz="quarter" idx="12"/>
          </p:nvPr>
        </p:nvSpPr>
        <p:spPr/>
        <p:txBody>
          <a:bodyPr/>
          <a:lstStyle/>
          <a:p>
            <a:fld id="{2584F287-57A4-44A9-83DD-4B6413F49788}" type="slidenum">
              <a:rPr lang="fr-FR" smtClean="0"/>
              <a:t>‹N°›</a:t>
            </a:fld>
            <a:endParaRPr lang="fr-FR" dirty="0"/>
          </a:p>
        </p:txBody>
      </p:sp>
    </p:spTree>
    <p:extLst>
      <p:ext uri="{BB962C8B-B14F-4D97-AF65-F5344CB8AC3E}">
        <p14:creationId xmlns:p14="http://schemas.microsoft.com/office/powerpoint/2010/main" val="460552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B1943993-1674-4B74-8839-771D800359E8}" type="datetimeFigureOut">
              <a:rPr lang="fr-FR" smtClean="0"/>
              <a:t>09/02/2026</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2584F287-57A4-44A9-83DD-4B6413F49788}" type="slidenum">
              <a:rPr lang="fr-FR" smtClean="0"/>
              <a:t>‹N°›</a:t>
            </a:fld>
            <a:endParaRPr lang="fr-FR" dirty="0"/>
          </a:p>
        </p:txBody>
      </p:sp>
    </p:spTree>
    <p:extLst>
      <p:ext uri="{BB962C8B-B14F-4D97-AF65-F5344CB8AC3E}">
        <p14:creationId xmlns:p14="http://schemas.microsoft.com/office/powerpoint/2010/main" val="336271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dirty="0"/>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B1943993-1674-4B74-8839-771D800359E8}" type="datetimeFigureOut">
              <a:rPr lang="fr-FR" smtClean="0"/>
              <a:t>09/02/2026</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2584F287-57A4-44A9-83DD-4B6413F49788}" type="slidenum">
              <a:rPr lang="fr-FR" smtClean="0"/>
              <a:t>‹N°›</a:t>
            </a:fld>
            <a:endParaRPr lang="fr-FR" dirty="0"/>
          </a:p>
        </p:txBody>
      </p:sp>
    </p:spTree>
    <p:extLst>
      <p:ext uri="{BB962C8B-B14F-4D97-AF65-F5344CB8AC3E}">
        <p14:creationId xmlns:p14="http://schemas.microsoft.com/office/powerpoint/2010/main" val="1692392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1943993-1674-4B74-8839-771D800359E8}" type="datetimeFigureOut">
              <a:rPr lang="fr-FR" smtClean="0"/>
              <a:t>09/02/2026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2584F287-57A4-44A9-83DD-4B6413F49788}" type="slidenum">
              <a:rPr lang="fr-FR" smtClean="0"/>
              <a:t>‹N°›</a:t>
            </a:fld>
            <a:endParaRPr lang="fr-FR" dirty="0"/>
          </a:p>
        </p:txBody>
      </p:sp>
    </p:spTree>
    <p:extLst>
      <p:ext uri="{BB962C8B-B14F-4D97-AF65-F5344CB8AC3E}">
        <p14:creationId xmlns:p14="http://schemas.microsoft.com/office/powerpoint/2010/main" val="18597354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1943993-1674-4B74-8839-771D800359E8}" type="datetimeFigureOut">
              <a:rPr lang="fr-FR" smtClean="0"/>
              <a:t>09/02/2026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2584F287-57A4-44A9-83DD-4B6413F49788}" type="slidenum">
              <a:rPr lang="fr-FR" smtClean="0"/>
              <a:t>‹N°›</a:t>
            </a:fld>
            <a:endParaRPr lang="fr-FR" dirty="0"/>
          </a:p>
        </p:txBody>
      </p:sp>
    </p:spTree>
    <p:extLst>
      <p:ext uri="{BB962C8B-B14F-4D97-AF65-F5344CB8AC3E}">
        <p14:creationId xmlns:p14="http://schemas.microsoft.com/office/powerpoint/2010/main" val="1864683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943993-1674-4B74-8839-771D800359E8}" type="datetimeFigureOut">
              <a:rPr lang="fr-FR" smtClean="0"/>
              <a:t>09/02/2026</a:t>
            </a:fld>
            <a:endParaRPr lang="fr-FR" dirty="0"/>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dirty="0"/>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84F287-57A4-44A9-83DD-4B6413F49788}" type="slidenum">
              <a:rPr lang="fr-FR" smtClean="0"/>
              <a:t>‹N°›</a:t>
            </a:fld>
            <a:endParaRPr lang="fr-FR" dirty="0"/>
          </a:p>
        </p:txBody>
      </p:sp>
    </p:spTree>
    <p:extLst>
      <p:ext uri="{BB962C8B-B14F-4D97-AF65-F5344CB8AC3E}">
        <p14:creationId xmlns:p14="http://schemas.microsoft.com/office/powerpoint/2010/main" val="3879180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7.xml"/><Relationship Id="rId7" Type="http://schemas.openxmlformats.org/officeDocument/2006/relationships/image" Target="../media/image4.jp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gif"/><Relationship Id="rId5" Type="http://schemas.openxmlformats.org/officeDocument/2006/relationships/image" Target="../media/image2.jp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jpg"/></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2.jp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4.jpg"/><Relationship Id="rId4" Type="http://schemas.openxmlformats.org/officeDocument/2006/relationships/image" Target="../media/image13.jp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5.jpg"/><Relationship Id="rId4" Type="http://schemas.openxmlformats.org/officeDocument/2006/relationships/image" Target="../media/image12.jp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10.jp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18.jpg"/><Relationship Id="rId5" Type="http://schemas.microsoft.com/office/2007/relationships/hdphoto" Target="../media/hdphoto2.wdp"/><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jp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3.png"/><Relationship Id="rId1" Type="http://schemas.openxmlformats.org/officeDocument/2006/relationships/slideLayout" Target="../slideLayouts/slideLayout7.xml"/><Relationship Id="rId4" Type="http://schemas.openxmlformats.org/officeDocument/2006/relationships/image" Target="../media/image24.jpg"/></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6.jpg"/><Relationship Id="rId4" Type="http://schemas.openxmlformats.org/officeDocument/2006/relationships/image" Target="../media/image25.jp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6" Type="http://schemas.microsoft.com/office/2007/relationships/hdphoto" Target="../media/hdphoto3.wdp"/><Relationship Id="rId5" Type="http://schemas.openxmlformats.org/officeDocument/2006/relationships/image" Target="../media/image28.png"/><Relationship Id="rId4" Type="http://schemas.openxmlformats.org/officeDocument/2006/relationships/image" Target="../media/image27.jp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9.jp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0.jpg"/></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2.jpg"/><Relationship Id="rId4" Type="http://schemas.openxmlformats.org/officeDocument/2006/relationships/image" Target="../media/image31.jpg"/></Relationships>
</file>

<file path=ppt/slides/_rels/slide1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9.jpg"/><Relationship Id="rId4" Type="http://schemas.openxmlformats.org/officeDocument/2006/relationships/image" Target="../media/image38.jpg"/></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40.jpg"/></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41.jpg"/></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42.jpg"/></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43.jpg"/></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45.jpg"/><Relationship Id="rId4" Type="http://schemas.openxmlformats.org/officeDocument/2006/relationships/image" Target="../media/image44.jpg"/></Relationships>
</file>

<file path=ppt/slides/_rels/slide23.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9.jpg"/><Relationship Id="rId5" Type="http://schemas.openxmlformats.org/officeDocument/2006/relationships/image" Target="../media/image48.jpg"/><Relationship Id="rId4" Type="http://schemas.openxmlformats.org/officeDocument/2006/relationships/image" Target="../media/image47.jpg"/></Relationships>
</file>

<file path=ppt/slides/_rels/slide2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50.jpg"/></Relationships>
</file>

<file path=ppt/slides/_rels/slide26.xml.rels><?xml version="1.0" encoding="UTF-8" standalone="yes"?>
<Relationships xmlns="http://schemas.openxmlformats.org/package/2006/relationships"><Relationship Id="rId8" Type="http://schemas.openxmlformats.org/officeDocument/2006/relationships/image" Target="../media/image55.jpg"/><Relationship Id="rId3" Type="http://schemas.microsoft.com/office/2007/relationships/hdphoto" Target="../media/hdphoto1.wdp"/><Relationship Id="rId7" Type="http://schemas.openxmlformats.org/officeDocument/2006/relationships/image" Target="../media/image54.jp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3.jpg"/><Relationship Id="rId5" Type="http://schemas.openxmlformats.org/officeDocument/2006/relationships/image" Target="../media/image52.jpg"/><Relationship Id="rId4" Type="http://schemas.openxmlformats.org/officeDocument/2006/relationships/image" Target="../media/image51.jpg"/></Relationships>
</file>

<file path=ppt/slides/_rels/slide2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57.jpg"/><Relationship Id="rId4" Type="http://schemas.openxmlformats.org/officeDocument/2006/relationships/image" Target="../media/image56.jpeg"/></Relationships>
</file>

<file path=ppt/slides/_rels/slide2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60.jpg"/><Relationship Id="rId5" Type="http://schemas.openxmlformats.org/officeDocument/2006/relationships/image" Target="../media/image59.jpg"/><Relationship Id="rId4" Type="http://schemas.openxmlformats.org/officeDocument/2006/relationships/image" Target="../media/image58.png"/></Relationships>
</file>

<file path=ppt/slides/_rels/slide2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62.jpg"/><Relationship Id="rId4" Type="http://schemas.openxmlformats.org/officeDocument/2006/relationships/image" Target="../media/image61.jp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63.png"/><Relationship Id="rId5" Type="http://schemas.microsoft.com/office/2007/relationships/hdphoto" Target="../media/hdphoto1.wdp"/><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64.gif"/><Relationship Id="rId4" Type="http://schemas.openxmlformats.org/officeDocument/2006/relationships/image" Target="../media/image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204000" cy="6834240"/>
          </a:xfrm>
          <a:prstGeom prst="rect">
            <a:avLst/>
          </a:prstGeom>
        </p:spPr>
      </p:pic>
      <p:pic>
        <p:nvPicPr>
          <p:cNvPr id="3" name="Image 2"/>
          <p:cNvPicPr>
            <a:picLocks noChangeAspect="1"/>
          </p:cNvPicPr>
          <p:nvPr/>
        </p:nvPicPr>
        <p:blipFill rotWithShape="1">
          <a:blip r:embed="rId5">
            <a:extLst>
              <a:ext uri="{28A0092B-C50C-407E-A947-70E740481C1C}">
                <a14:useLocalDpi xmlns:a14="http://schemas.microsoft.com/office/drawing/2010/main" val="0"/>
              </a:ext>
            </a:extLst>
          </a:blip>
          <a:srcRect l="20721" t="8859" r="25269" b="69600"/>
          <a:stretch/>
        </p:blipFill>
        <p:spPr>
          <a:xfrm>
            <a:off x="6330600" y="495300"/>
            <a:ext cx="5184000" cy="2067576"/>
          </a:xfrm>
          <a:prstGeom prst="rect">
            <a:avLst/>
          </a:prstGeom>
        </p:spPr>
      </p:pic>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11631" y="5054600"/>
            <a:ext cx="2621938" cy="1678040"/>
          </a:xfrm>
          <a:prstGeom prst="rect">
            <a:avLst/>
          </a:prstGeom>
        </p:spPr>
      </p:pic>
      <p:pic>
        <p:nvPicPr>
          <p:cNvPr id="5" name="Imag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569560" y="5171244"/>
            <a:ext cx="1298448" cy="1444752"/>
          </a:xfrm>
          <a:prstGeom prst="rect">
            <a:avLst/>
          </a:prstGeom>
        </p:spPr>
      </p:pic>
      <p:pic>
        <p:nvPicPr>
          <p:cNvPr id="6" name="musique-_-les-dossiers-de-l_ecran-_1967-1988-_128kbit_AAC__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680530601"/>
      </p:ext>
    </p:extLst>
  </p:cSld>
  <p:clrMapOvr>
    <a:masterClrMapping/>
  </p:clrMapOvr>
  <mc:AlternateContent xmlns:mc="http://schemas.openxmlformats.org/markup-compatibility/2006">
    <mc:Choice xmlns:p14="http://schemas.microsoft.com/office/powerpoint/2010/main" Requires="p14">
      <p:transition spd="slow" p14:dur="2000" advTm="5000"/>
    </mc:Choice>
    <mc:Fallback>
      <p:transition spd="slow"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sp>
        <p:nvSpPr>
          <p:cNvPr id="3" name="Rectangle 2"/>
          <p:cNvSpPr/>
          <p:nvPr/>
        </p:nvSpPr>
        <p:spPr>
          <a:xfrm>
            <a:off x="3162300" y="431800"/>
            <a:ext cx="7759700" cy="6247864"/>
          </a:xfrm>
          <a:prstGeom prst="rect">
            <a:avLst/>
          </a:prstGeom>
          <a:solidFill>
            <a:schemeClr val="bg2"/>
          </a:solidFill>
        </p:spPr>
        <p:txBody>
          <a:bodyPr wrap="square">
            <a:spAutoFit/>
          </a:bodyPr>
          <a:lstStyle/>
          <a:p>
            <a:r>
              <a:rPr lang="fr-FR" sz="2000" b="1" dirty="0">
                <a:solidFill>
                  <a:srgbClr val="111111"/>
                </a:solidFill>
                <a:latin typeface="Ubuntu"/>
              </a:rPr>
              <a:t>La découverte des crimes de la rue Le Sueur</a:t>
            </a:r>
            <a:r>
              <a:rPr lang="fr-FR" sz="2000" dirty="0"/>
              <a:t/>
            </a:r>
            <a:br>
              <a:rPr lang="fr-FR" sz="2000" dirty="0"/>
            </a:br>
            <a:r>
              <a:rPr lang="fr-FR" sz="2000" dirty="0">
                <a:solidFill>
                  <a:srgbClr val="111111"/>
                </a:solidFill>
                <a:latin typeface="Arial" panose="020B0604020202020204" pitchFamily="34" charset="0"/>
                <a:cs typeface="Arial" panose="020B0604020202020204" pitchFamily="34" charset="0"/>
              </a:rPr>
              <a:t>Le onze mars 1944, cela fait plusieurs jours que les voisins du 21 rue Le Sueur dans le XVI</a:t>
            </a:r>
            <a:r>
              <a:rPr lang="fr-FR" sz="2000" baseline="30000" dirty="0">
                <a:solidFill>
                  <a:srgbClr val="111111"/>
                </a:solidFill>
                <a:latin typeface="Arial" panose="020B0604020202020204" pitchFamily="34" charset="0"/>
                <a:cs typeface="Arial" panose="020B0604020202020204" pitchFamily="34" charset="0"/>
              </a:rPr>
              <a:t>e</a:t>
            </a:r>
            <a:r>
              <a:rPr lang="fr-FR" sz="2000" dirty="0">
                <a:solidFill>
                  <a:srgbClr val="111111"/>
                </a:solidFill>
                <a:latin typeface="Arial" panose="020B0604020202020204" pitchFamily="34" charset="0"/>
                <a:cs typeface="Arial" panose="020B0604020202020204" pitchFamily="34" charset="0"/>
              </a:rPr>
              <a:t> arrondissement de Paris se plaignent d’odeurs nauséabondes qui s’échappent des cheminées de l’hôtel particulier à l’abandon depuis plusieurs mois. Les pompiers sont appelés en renfort par les policiers prévenus par les voisins qui pensent qu’un feu déverse des vapeurs toxiques. Une concierge donne le numéro de téléphone du propriétaire, un certain Docteur Marcel Petiot. Ce dernier promet d’arriver très vite mais ne pouvant plus attendre devant l’ampleur de la fumée, les pompiers pénètrent dans l’immeuble et découvrent au sous-sol de l’hôtel particulier une vision d’horreur. Il y a des cadavres entiers ou en morceaux qui jonchent le sol, certains sont en train de brûler dans des calorifères, d’autres sont à même le sol, en état de décomposition avancée attaqués par de la chaux vive. La nouvelle de l’affreuse découverte fait vite le tour du quartier puis de la ville</a:t>
            </a:r>
            <a:r>
              <a:rPr lang="fr-FR" sz="2000" dirty="0" smtClean="0">
                <a:solidFill>
                  <a:srgbClr val="111111"/>
                </a:solidFill>
                <a:latin typeface="Arial" panose="020B0604020202020204" pitchFamily="34" charset="0"/>
                <a:cs typeface="Arial" panose="020B0604020202020204" pitchFamily="34" charset="0"/>
              </a:rPr>
              <a:t>.</a:t>
            </a:r>
          </a:p>
          <a:p>
            <a:r>
              <a:rPr lang="fr-FR" sz="2000" b="1" dirty="0" smtClean="0">
                <a:solidFill>
                  <a:srgbClr val="111111"/>
                </a:solidFill>
                <a:latin typeface="Arial" panose="020B0604020202020204" pitchFamily="34" charset="0"/>
                <a:cs typeface="Arial" panose="020B0604020202020204" pitchFamily="34" charset="0"/>
              </a:rPr>
              <a:t>Ainsi débute l’affaire Dr PETIOT.</a:t>
            </a:r>
          </a:p>
          <a:p>
            <a:r>
              <a:rPr lang="fr-FR" sz="2000" b="1" dirty="0" smtClean="0">
                <a:solidFill>
                  <a:srgbClr val="111111"/>
                </a:solidFill>
                <a:latin typeface="Arial" panose="020B0604020202020204" pitchFamily="34" charset="0"/>
                <a:cs typeface="Arial" panose="020B0604020202020204" pitchFamily="34" charset="0"/>
              </a:rPr>
              <a:t>Mais revenons a ses débuts, et rembobinons le fil de son histoire.</a:t>
            </a:r>
          </a:p>
          <a:p>
            <a:r>
              <a:rPr lang="fr-FR" sz="2000" b="1" dirty="0" smtClean="0">
                <a:solidFill>
                  <a:srgbClr val="111111"/>
                </a:solidFill>
                <a:latin typeface="Arial" panose="020B0604020202020204" pitchFamily="34" charset="0"/>
                <a:cs typeface="Arial" panose="020B0604020202020204" pitchFamily="34" charset="0"/>
              </a:rPr>
              <a:t> </a:t>
            </a:r>
            <a:r>
              <a:rPr lang="fr-FR" sz="2000" b="1" dirty="0" smtClean="0">
                <a:solidFill>
                  <a:srgbClr val="FF0000"/>
                </a:solidFill>
                <a:latin typeface="Arial" panose="020B0604020202020204" pitchFamily="34" charset="0"/>
                <a:cs typeface="Arial" panose="020B0604020202020204" pitchFamily="34" charset="0"/>
              </a:rPr>
              <a:t>Pour les plus </a:t>
            </a:r>
            <a:r>
              <a:rPr lang="fr-FR" sz="2000" b="1" dirty="0" smtClean="0">
                <a:solidFill>
                  <a:srgbClr val="FF0000"/>
                </a:solidFill>
                <a:latin typeface="Arial" panose="020B0604020202020204" pitchFamily="34" charset="0"/>
                <a:cs typeface="Arial" panose="020B0604020202020204" pitchFamily="34" charset="0"/>
              </a:rPr>
              <a:t>pressées </a:t>
            </a:r>
            <a:r>
              <a:rPr lang="fr-FR" sz="2000" b="1" dirty="0" smtClean="0">
                <a:solidFill>
                  <a:srgbClr val="FF0000"/>
                </a:solidFill>
                <a:latin typeface="Arial" panose="020B0604020202020204" pitchFamily="34" charset="0"/>
                <a:cs typeface="Arial" panose="020B0604020202020204" pitchFamily="34" charset="0"/>
              </a:rPr>
              <a:t>une vidéo </a:t>
            </a:r>
            <a:r>
              <a:rPr lang="fr-FR" sz="2000" b="1" dirty="0" smtClean="0">
                <a:solidFill>
                  <a:srgbClr val="FF0000"/>
                </a:solidFill>
                <a:latin typeface="Arial" panose="020B0604020202020204" pitchFamily="34" charset="0"/>
                <a:cs typeface="Arial" panose="020B0604020202020204" pitchFamily="34" charset="0"/>
              </a:rPr>
              <a:t>avant </a:t>
            </a:r>
            <a:r>
              <a:rPr lang="fr-FR" sz="2000" b="1" dirty="0" smtClean="0">
                <a:solidFill>
                  <a:srgbClr val="FF0000"/>
                </a:solidFill>
                <a:latin typeface="Arial" panose="020B0604020202020204" pitchFamily="34" charset="0"/>
                <a:cs typeface="Arial" panose="020B0604020202020204" pitchFamily="34" charset="0"/>
              </a:rPr>
              <a:t>dernière diapo.</a:t>
            </a:r>
            <a:endParaRPr lang="fr-FR" sz="2000" b="1" dirty="0">
              <a:solidFill>
                <a:srgbClr val="FF0000"/>
              </a:solidFill>
              <a:latin typeface="Arial" panose="020B0604020202020204" pitchFamily="34" charset="0"/>
              <a:cs typeface="Arial" panose="020B0604020202020204" pitchFamily="34" charset="0"/>
            </a:endParaRPr>
          </a:p>
        </p:txBody>
      </p:sp>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7593" y="1917194"/>
            <a:ext cx="2484000" cy="3023546"/>
          </a:xfrm>
          <a:prstGeom prst="rect">
            <a:avLst/>
          </a:prstGeom>
        </p:spPr>
      </p:pic>
    </p:spTree>
    <p:extLst>
      <p:ext uri="{BB962C8B-B14F-4D97-AF65-F5344CB8AC3E}">
        <p14:creationId xmlns:p14="http://schemas.microsoft.com/office/powerpoint/2010/main" val="12867529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BEBA8EAE-BF5A-486C-A8C5-ECC9F3942E4B}">
                <a14:imgProps xmlns:a14="http://schemas.microsoft.com/office/drawing/2010/main">
                  <a14:imgLayer r:embed="rId3">
                    <a14:imgEffect>
                      <a14:colorTemperature colorTemp="5300"/>
                    </a14:imgEffect>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25675" y="104775"/>
            <a:ext cx="9696450" cy="6677025"/>
          </a:xfrm>
          <a:prstGeom prst="rect">
            <a:avLst/>
          </a:prstGeom>
        </p:spPr>
      </p:pic>
      <p:sp>
        <p:nvSpPr>
          <p:cNvPr id="4" name="ZoneTexte 3"/>
          <p:cNvSpPr txBox="1"/>
          <p:nvPr/>
        </p:nvSpPr>
        <p:spPr>
          <a:xfrm>
            <a:off x="381000" y="2374900"/>
            <a:ext cx="1701800" cy="2246769"/>
          </a:xfrm>
          <a:prstGeom prst="rect">
            <a:avLst/>
          </a:prstGeom>
          <a:solidFill>
            <a:schemeClr val="bg2"/>
          </a:solidFill>
        </p:spPr>
        <p:txBody>
          <a:bodyPr wrap="square" rtlCol="0">
            <a:spAutoFit/>
          </a:bodyPr>
          <a:lstStyle/>
          <a:p>
            <a:r>
              <a:rPr lang="fr-FR" sz="2000" b="1" dirty="0" smtClean="0"/>
              <a:t>Acte de Naissance de </a:t>
            </a:r>
            <a:r>
              <a:rPr lang="pt-BR" sz="2000" b="1" dirty="0"/>
              <a:t>Marcel André Henri Félix </a:t>
            </a:r>
            <a:r>
              <a:rPr lang="pt-BR" sz="2000" b="1" dirty="0" smtClean="0"/>
              <a:t>PETIOT</a:t>
            </a:r>
          </a:p>
          <a:p>
            <a:r>
              <a:rPr lang="pt-BR" sz="2000" b="1" dirty="0" smtClean="0"/>
              <a:t>17/01/1897</a:t>
            </a:r>
          </a:p>
          <a:p>
            <a:r>
              <a:rPr lang="pt-BR" sz="2000" b="1" dirty="0" smtClean="0"/>
              <a:t>Auxerre</a:t>
            </a:r>
            <a:endParaRPr lang="fr-FR" sz="2000" dirty="0"/>
          </a:p>
        </p:txBody>
      </p:sp>
    </p:spTree>
    <p:extLst>
      <p:ext uri="{BB962C8B-B14F-4D97-AF65-F5344CB8AC3E}">
        <p14:creationId xmlns:p14="http://schemas.microsoft.com/office/powerpoint/2010/main" val="15811469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2227"/>
          <a:stretch/>
        </p:blipFill>
        <p:spPr>
          <a:xfrm>
            <a:off x="204000" y="2191898"/>
            <a:ext cx="11988000" cy="2474205"/>
          </a:xfrm>
          <a:prstGeom prst="rect">
            <a:avLst/>
          </a:prstGeom>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l="38402" t="59713" r="18893"/>
          <a:stretch/>
        </p:blipFill>
        <p:spPr>
          <a:xfrm>
            <a:off x="7000702" y="4028081"/>
            <a:ext cx="2311400" cy="638022"/>
          </a:xfrm>
          <a:prstGeom prst="rect">
            <a:avLst/>
          </a:prstGeom>
        </p:spPr>
      </p:pic>
    </p:spTree>
    <p:extLst>
      <p:ext uri="{BB962C8B-B14F-4D97-AF65-F5344CB8AC3E}">
        <p14:creationId xmlns:p14="http://schemas.microsoft.com/office/powerpoint/2010/main" val="11630594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12000" y="0"/>
            <a:ext cx="12204000" cy="6858064"/>
          </a:xfrm>
          <a:prstGeom prst="rect">
            <a:avLst/>
          </a:prstGeom>
        </p:spPr>
      </p:pic>
      <p:sp>
        <p:nvSpPr>
          <p:cNvPr id="4" name="Rectangle 3"/>
          <p:cNvSpPr/>
          <p:nvPr/>
        </p:nvSpPr>
        <p:spPr>
          <a:xfrm>
            <a:off x="4686300" y="914043"/>
            <a:ext cx="7344000" cy="5355312"/>
          </a:xfrm>
          <a:prstGeom prst="rect">
            <a:avLst/>
          </a:prstGeom>
          <a:solidFill>
            <a:schemeClr val="bg2"/>
          </a:solidFill>
        </p:spPr>
        <p:txBody>
          <a:bodyPr>
            <a:spAutoFit/>
          </a:bodyPr>
          <a:lstStyle/>
          <a:p>
            <a:pPr algn="just"/>
            <a:r>
              <a:rPr lang="fr-FR" sz="2000" b="1" dirty="0">
                <a:solidFill>
                  <a:srgbClr val="333333"/>
                </a:solidFill>
                <a:latin typeface="Arial" panose="020B0604020202020204" pitchFamily="34" charset="0"/>
                <a:cs typeface="Arial" panose="020B0604020202020204" pitchFamily="34" charset="0"/>
              </a:rPr>
              <a:t>Jeunesse de Marcel Petiot</a:t>
            </a:r>
            <a:endParaRPr lang="fr-FR" sz="2000" dirty="0">
              <a:solidFill>
                <a:srgbClr val="333333"/>
              </a:solidFill>
              <a:latin typeface="Arial" panose="020B0604020202020204" pitchFamily="34" charset="0"/>
              <a:cs typeface="Arial" panose="020B0604020202020204" pitchFamily="34" charset="0"/>
            </a:endParaRPr>
          </a:p>
          <a:p>
            <a:pPr algn="just"/>
            <a:r>
              <a:rPr lang="fr-FR" sz="2000" dirty="0">
                <a:solidFill>
                  <a:srgbClr val="333333"/>
                </a:solidFill>
                <a:latin typeface="Arial" panose="020B0604020202020204" pitchFamily="34" charset="0"/>
                <a:cs typeface="Arial" panose="020B0604020202020204" pitchFamily="34" charset="0"/>
              </a:rPr>
              <a:t>Il est né à Auxerre en 1897, fils d’un receveur des Postes et d’une mère au foyer.</a:t>
            </a:r>
          </a:p>
          <a:p>
            <a:pPr algn="just"/>
            <a:r>
              <a:rPr lang="fr-FR" sz="2000" dirty="0">
                <a:solidFill>
                  <a:srgbClr val="333333"/>
                </a:solidFill>
                <a:latin typeface="Arial" panose="020B0604020202020204" pitchFamily="34" charset="0"/>
                <a:cs typeface="Arial" panose="020B0604020202020204" pitchFamily="34" charset="0"/>
              </a:rPr>
              <a:t>C’est un enfant précoce, doué d’une grande intelligence ; à cinq ans, il lit comme un enfant de dix ans. Sa précocité se manifeste aussi dans la violence et la perversion, il tire au revolver dans le plafond de la classe, distribue des images obscènes en cours, torture des chats. Un triste événement n’arrange pas son déséquilibre : sa mère, internée à l’hôpital psychiatrique de Sainte-Anne, meurt alors qu’il n’a que douze ans (son frère cadet, Maurice, mourra à Charenton en 1947).</a:t>
            </a:r>
          </a:p>
          <a:p>
            <a:pPr algn="just"/>
            <a:r>
              <a:rPr lang="fr-FR" sz="2000" dirty="0">
                <a:solidFill>
                  <a:srgbClr val="333333"/>
                </a:solidFill>
                <a:latin typeface="Arial" panose="020B0604020202020204" pitchFamily="34" charset="0"/>
                <a:cs typeface="Arial" panose="020B0604020202020204" pitchFamily="34" charset="0"/>
              </a:rPr>
              <a:t>Il est renvoyé de plusieurs écoles pour indiscipline ; à dix-sept ans, il est arrêté pour avoir fracturé des boîtes à lettres.</a:t>
            </a:r>
          </a:p>
          <a:p>
            <a:pPr algn="just"/>
            <a:r>
              <a:rPr lang="fr-FR" sz="2000" dirty="0">
                <a:solidFill>
                  <a:srgbClr val="333333"/>
                </a:solidFill>
                <a:latin typeface="Arial" panose="020B0604020202020204" pitchFamily="34" charset="0"/>
                <a:cs typeface="Arial" panose="020B0604020202020204" pitchFamily="34" charset="0"/>
              </a:rPr>
              <a:t>Il devance l’appel en 1916 mais est envoyé en prison militaire pour vol de couvertures dans l'hôpital où il est soigné après une blessure par grenade. Il est réformé en 1918 pour troubles psychiatriques.</a:t>
            </a:r>
            <a:endParaRPr lang="fr-FR" sz="2000" b="0" i="0" dirty="0">
              <a:solidFill>
                <a:srgbClr val="333333"/>
              </a:solidFill>
              <a:effectLst/>
              <a:latin typeface="Arial" panose="020B0604020202020204" pitchFamily="34" charset="0"/>
              <a:cs typeface="Arial" panose="020B0604020202020204" pitchFamily="34" charset="0"/>
            </a:endParaRPr>
          </a:p>
        </p:txBody>
      </p:sp>
      <p:pic>
        <p:nvPicPr>
          <p:cNvPr id="5" name="Image 4"/>
          <p:cNvPicPr>
            <a:picLocks noChangeAspect="1"/>
          </p:cNvPicPr>
          <p:nvPr/>
        </p:nvPicPr>
        <p:blipFill rotWithShape="1">
          <a:blip r:embed="rId4">
            <a:extLst>
              <a:ext uri="{28A0092B-C50C-407E-A947-70E740481C1C}">
                <a14:useLocalDpi xmlns:a14="http://schemas.microsoft.com/office/drawing/2010/main" val="0"/>
              </a:ext>
            </a:extLst>
          </a:blip>
          <a:srcRect l="81853" t="59855" r="-2483" b="-386"/>
          <a:stretch/>
        </p:blipFill>
        <p:spPr>
          <a:xfrm>
            <a:off x="765288" y="927906"/>
            <a:ext cx="4068000" cy="5443685"/>
          </a:xfrm>
          <a:prstGeom prst="rect">
            <a:avLst/>
          </a:prstGeom>
        </p:spPr>
      </p:pic>
      <p:sp>
        <p:nvSpPr>
          <p:cNvPr id="6" name="Ellipse 5"/>
          <p:cNvSpPr/>
          <p:nvPr/>
        </p:nvSpPr>
        <p:spPr>
          <a:xfrm>
            <a:off x="2133600" y="3591699"/>
            <a:ext cx="759876" cy="7747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Tree>
    <p:extLst>
      <p:ext uri="{BB962C8B-B14F-4D97-AF65-F5344CB8AC3E}">
        <p14:creationId xmlns:p14="http://schemas.microsoft.com/office/powerpoint/2010/main" val="42497620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48000" y="119175"/>
            <a:ext cx="4644000" cy="6619585"/>
          </a:xfrm>
          <a:prstGeom prst="rect">
            <a:avLst/>
          </a:prstGeom>
        </p:spPr>
      </p:pic>
      <p:sp>
        <p:nvSpPr>
          <p:cNvPr id="4" name="ZoneTexte 3"/>
          <p:cNvSpPr txBox="1"/>
          <p:nvPr/>
        </p:nvSpPr>
        <p:spPr>
          <a:xfrm>
            <a:off x="7658100" y="2114163"/>
            <a:ext cx="2794000" cy="369332"/>
          </a:xfrm>
          <a:prstGeom prst="rect">
            <a:avLst/>
          </a:prstGeom>
          <a:noFill/>
        </p:spPr>
        <p:txBody>
          <a:bodyPr wrap="square" rtlCol="0">
            <a:spAutoFit/>
          </a:bodyPr>
          <a:lstStyle/>
          <a:p>
            <a:r>
              <a:rPr lang="fr-FR" b="1" dirty="0" smtClean="0"/>
              <a:t>Matricule du soldat PETIOT</a:t>
            </a:r>
            <a:endParaRPr lang="fr-FR" b="1" dirty="0"/>
          </a:p>
        </p:txBody>
      </p:sp>
      <p:sp>
        <p:nvSpPr>
          <p:cNvPr id="5" name="Rectangle 4"/>
          <p:cNvSpPr/>
          <p:nvPr/>
        </p:nvSpPr>
        <p:spPr>
          <a:xfrm>
            <a:off x="81835" y="119175"/>
            <a:ext cx="7411115" cy="3139321"/>
          </a:xfrm>
          <a:prstGeom prst="rect">
            <a:avLst/>
          </a:prstGeom>
          <a:solidFill>
            <a:schemeClr val="bg2"/>
          </a:solidFill>
        </p:spPr>
        <p:txBody>
          <a:bodyPr wrap="square">
            <a:spAutoFit/>
          </a:bodyPr>
          <a:lstStyle/>
          <a:p>
            <a:pPr algn="just" fontAlgn="base"/>
            <a:r>
              <a:rPr lang="fr-FR" b="1" dirty="0">
                <a:solidFill>
                  <a:srgbClr val="FF0000"/>
                </a:solidFill>
              </a:rPr>
              <a:t>Chronologie </a:t>
            </a:r>
            <a:r>
              <a:rPr lang="fr-FR" b="1" dirty="0" smtClean="0">
                <a:solidFill>
                  <a:srgbClr val="FF0000"/>
                </a:solidFill>
              </a:rPr>
              <a:t>:</a:t>
            </a:r>
          </a:p>
          <a:p>
            <a:pPr algn="just" fontAlgn="base"/>
            <a:r>
              <a:rPr lang="fr-FR" b="1" dirty="0" smtClean="0">
                <a:solidFill>
                  <a:srgbClr val="111111"/>
                </a:solidFill>
              </a:rPr>
              <a:t>17 </a:t>
            </a:r>
            <a:r>
              <a:rPr lang="fr-FR" b="1" dirty="0">
                <a:solidFill>
                  <a:srgbClr val="111111"/>
                </a:solidFill>
              </a:rPr>
              <a:t>janvier 1897 :</a:t>
            </a:r>
            <a:r>
              <a:rPr lang="fr-FR" dirty="0">
                <a:solidFill>
                  <a:srgbClr val="111111"/>
                </a:solidFill>
              </a:rPr>
              <a:t> Naissance de Marcel André Henri Félix Petiot à Auxerre, fils de Félix Petiot, employé des postes, et de Marthe </a:t>
            </a:r>
            <a:r>
              <a:rPr lang="fr-FR" dirty="0" smtClean="0">
                <a:solidFill>
                  <a:srgbClr val="111111"/>
                </a:solidFill>
              </a:rPr>
              <a:t>Bourdon.</a:t>
            </a:r>
          </a:p>
          <a:p>
            <a:pPr algn="just" fontAlgn="base"/>
            <a:r>
              <a:rPr lang="fr-FR" b="1" dirty="0" smtClean="0">
                <a:solidFill>
                  <a:srgbClr val="111111"/>
                </a:solidFill>
              </a:rPr>
              <a:t>1914:</a:t>
            </a:r>
            <a:r>
              <a:rPr lang="fr-FR" dirty="0" smtClean="0">
                <a:solidFill>
                  <a:srgbClr val="111111"/>
                </a:solidFill>
              </a:rPr>
              <a:t>Exclusion </a:t>
            </a:r>
            <a:r>
              <a:rPr lang="fr-FR" dirty="0" smtClean="0">
                <a:solidFill>
                  <a:srgbClr val="111111"/>
                </a:solidFill>
              </a:rPr>
              <a:t>de </a:t>
            </a:r>
            <a:r>
              <a:rPr lang="fr-FR" dirty="0">
                <a:solidFill>
                  <a:srgbClr val="111111"/>
                </a:solidFill>
              </a:rPr>
              <a:t>son lycée pour vol</a:t>
            </a:r>
            <a:r>
              <a:rPr lang="fr-FR" dirty="0" smtClean="0">
                <a:solidFill>
                  <a:srgbClr val="111111"/>
                </a:solidFill>
              </a:rPr>
              <a:t>.</a:t>
            </a:r>
          </a:p>
          <a:p>
            <a:pPr algn="just" fontAlgn="base"/>
            <a:r>
              <a:rPr lang="fr-FR" b="1" dirty="0" smtClean="0">
                <a:solidFill>
                  <a:srgbClr val="111111"/>
                </a:solidFill>
              </a:rPr>
              <a:t>1915:</a:t>
            </a:r>
            <a:r>
              <a:rPr lang="fr-FR" dirty="0" smtClean="0">
                <a:solidFill>
                  <a:srgbClr val="111111"/>
                </a:solidFill>
              </a:rPr>
              <a:t>Obtention </a:t>
            </a:r>
            <a:r>
              <a:rPr lang="fr-FR" dirty="0" smtClean="0">
                <a:solidFill>
                  <a:srgbClr val="111111"/>
                </a:solidFill>
              </a:rPr>
              <a:t>de </a:t>
            </a:r>
            <a:r>
              <a:rPr lang="fr-FR" dirty="0">
                <a:solidFill>
                  <a:srgbClr val="111111"/>
                </a:solidFill>
              </a:rPr>
              <a:t>son Baccalauréat</a:t>
            </a:r>
            <a:r>
              <a:rPr lang="fr-FR" dirty="0" smtClean="0">
                <a:solidFill>
                  <a:srgbClr val="111111"/>
                </a:solidFill>
              </a:rPr>
              <a:t>.</a:t>
            </a:r>
          </a:p>
          <a:p>
            <a:pPr algn="just" fontAlgn="base"/>
            <a:r>
              <a:rPr lang="fr-FR" b="1" dirty="0" smtClean="0">
                <a:solidFill>
                  <a:srgbClr val="111111"/>
                </a:solidFill>
              </a:rPr>
              <a:t>11 </a:t>
            </a:r>
            <a:r>
              <a:rPr lang="fr-FR" b="1" dirty="0">
                <a:solidFill>
                  <a:srgbClr val="111111"/>
                </a:solidFill>
              </a:rPr>
              <a:t>janvier 1916 :</a:t>
            </a:r>
            <a:r>
              <a:rPr lang="fr-FR" dirty="0">
                <a:solidFill>
                  <a:srgbClr val="111111"/>
                </a:solidFill>
              </a:rPr>
              <a:t> Marcel Petiot s’engage au 89</a:t>
            </a:r>
            <a:r>
              <a:rPr lang="fr-FR" baseline="30000" dirty="0">
                <a:solidFill>
                  <a:srgbClr val="111111"/>
                </a:solidFill>
              </a:rPr>
              <a:t>e</a:t>
            </a:r>
            <a:r>
              <a:rPr lang="fr-FR" dirty="0">
                <a:solidFill>
                  <a:srgbClr val="111111"/>
                </a:solidFill>
              </a:rPr>
              <a:t> régiment d’infanterie à Sens</a:t>
            </a:r>
            <a:r>
              <a:rPr lang="fr-FR" dirty="0" smtClean="0">
                <a:solidFill>
                  <a:srgbClr val="111111"/>
                </a:solidFill>
              </a:rPr>
              <a:t>.</a:t>
            </a:r>
          </a:p>
          <a:p>
            <a:pPr algn="just" fontAlgn="base"/>
            <a:r>
              <a:rPr lang="fr-FR" b="1" dirty="0" smtClean="0">
                <a:solidFill>
                  <a:srgbClr val="111111"/>
                </a:solidFill>
              </a:rPr>
              <a:t>20 </a:t>
            </a:r>
            <a:r>
              <a:rPr lang="fr-FR" b="1" dirty="0">
                <a:solidFill>
                  <a:srgbClr val="111111"/>
                </a:solidFill>
              </a:rPr>
              <a:t>mars 1917 :</a:t>
            </a:r>
            <a:r>
              <a:rPr lang="fr-FR" dirty="0">
                <a:solidFill>
                  <a:srgbClr val="111111"/>
                </a:solidFill>
              </a:rPr>
              <a:t> Blessure au pied par un éclat de grenade</a:t>
            </a:r>
            <a:r>
              <a:rPr lang="fr-FR" dirty="0" smtClean="0">
                <a:solidFill>
                  <a:srgbClr val="111111"/>
                </a:solidFill>
              </a:rPr>
              <a:t>.</a:t>
            </a:r>
          </a:p>
          <a:p>
            <a:pPr algn="just" fontAlgn="base"/>
            <a:r>
              <a:rPr lang="fr-FR" b="1" dirty="0" smtClean="0">
                <a:solidFill>
                  <a:srgbClr val="111111"/>
                </a:solidFill>
              </a:rPr>
              <a:t>1917 </a:t>
            </a:r>
            <a:r>
              <a:rPr lang="fr-FR" b="1" dirty="0">
                <a:solidFill>
                  <a:srgbClr val="111111"/>
                </a:solidFill>
              </a:rPr>
              <a:t>:</a:t>
            </a:r>
            <a:r>
              <a:rPr lang="fr-FR" dirty="0">
                <a:solidFill>
                  <a:srgbClr val="111111"/>
                </a:solidFill>
              </a:rPr>
              <a:t> Marcel Petiot effectue un séjour dans une clinique psychiatrique du Loiret pour cause de « neurasthénie, dégénérescence mentale, dépression mélancolique, obsession et mélancolie ».</a:t>
            </a:r>
            <a:br>
              <a:rPr lang="fr-FR" dirty="0">
                <a:solidFill>
                  <a:srgbClr val="111111"/>
                </a:solidFill>
              </a:rPr>
            </a:br>
            <a:endParaRPr lang="fr-FR" b="0" i="0" dirty="0">
              <a:solidFill>
                <a:srgbClr val="111111"/>
              </a:solidFill>
              <a:effectLst/>
            </a:endParaRPr>
          </a:p>
        </p:txBody>
      </p:sp>
      <p:pic>
        <p:nvPicPr>
          <p:cNvPr id="6" name="Image 5"/>
          <p:cNvPicPr>
            <a:picLocks noChangeAspect="1"/>
          </p:cNvPicPr>
          <p:nvPr/>
        </p:nvPicPr>
        <p:blipFill rotWithShape="1">
          <a:blip r:embed="rId5">
            <a:extLst>
              <a:ext uri="{28A0092B-C50C-407E-A947-70E740481C1C}">
                <a14:useLocalDpi xmlns:a14="http://schemas.microsoft.com/office/drawing/2010/main" val="0"/>
              </a:ext>
            </a:extLst>
          </a:blip>
          <a:srcRect b="5188"/>
          <a:stretch/>
        </p:blipFill>
        <p:spPr>
          <a:xfrm>
            <a:off x="937000" y="3377735"/>
            <a:ext cx="5292000" cy="3480265"/>
          </a:xfrm>
          <a:prstGeom prst="rect">
            <a:avLst/>
          </a:prstGeom>
        </p:spPr>
      </p:pic>
    </p:spTree>
    <p:extLst>
      <p:ext uri="{BB962C8B-B14F-4D97-AF65-F5344CB8AC3E}">
        <p14:creationId xmlns:p14="http://schemas.microsoft.com/office/powerpoint/2010/main" val="15234366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13967" y="-64"/>
            <a:ext cx="12204000" cy="6858064"/>
          </a:xfrm>
          <a:prstGeom prst="rect">
            <a:avLst/>
          </a:prstGeom>
        </p:spPr>
      </p:pic>
      <p:sp>
        <p:nvSpPr>
          <p:cNvPr id="9" name="Rectangle 8"/>
          <p:cNvSpPr/>
          <p:nvPr/>
        </p:nvSpPr>
        <p:spPr>
          <a:xfrm>
            <a:off x="133314" y="107077"/>
            <a:ext cx="11965306" cy="2031325"/>
          </a:xfrm>
          <a:prstGeom prst="rect">
            <a:avLst/>
          </a:prstGeom>
          <a:solidFill>
            <a:schemeClr val="bg2"/>
          </a:solidFill>
        </p:spPr>
        <p:txBody>
          <a:bodyPr wrap="square">
            <a:spAutoFit/>
          </a:bodyPr>
          <a:lstStyle/>
          <a:p>
            <a:pPr algn="just" fontAlgn="base"/>
            <a:r>
              <a:rPr lang="fr-FR" b="1" dirty="0">
                <a:solidFill>
                  <a:srgbClr val="111111"/>
                </a:solidFill>
                <a:cs typeface="Arial" panose="020B0604020202020204" pitchFamily="34" charset="0"/>
              </a:rPr>
              <a:t>décembre 1921 :</a:t>
            </a:r>
            <a:r>
              <a:rPr lang="fr-FR" dirty="0">
                <a:solidFill>
                  <a:srgbClr val="111111"/>
                </a:solidFill>
                <a:cs typeface="Arial" panose="020B0604020202020204" pitchFamily="34" charset="0"/>
              </a:rPr>
              <a:t> Soutenance de sa thèse de docteur en médecine intitulée «Contribution à l’étude de la paralysie ascendante aiguë (maladie de Landry). Ses relations avec l’encéphalite épidémique</a:t>
            </a:r>
            <a:r>
              <a:rPr lang="fr-FR" dirty="0" smtClean="0">
                <a:solidFill>
                  <a:srgbClr val="111111"/>
                </a:solidFill>
                <a:cs typeface="Arial" panose="020B0604020202020204" pitchFamily="34" charset="0"/>
              </a:rPr>
              <a:t>»</a:t>
            </a:r>
          </a:p>
          <a:p>
            <a:pPr algn="just" fontAlgn="base"/>
            <a:r>
              <a:rPr lang="fr-FR" dirty="0" smtClean="0">
                <a:solidFill>
                  <a:srgbClr val="111111"/>
                </a:solidFill>
                <a:cs typeface="Arial" panose="020B0604020202020204" pitchFamily="34" charset="0"/>
              </a:rPr>
              <a:t>.</a:t>
            </a:r>
            <a:r>
              <a:rPr lang="fr-FR" b="1" dirty="0" smtClean="0">
                <a:solidFill>
                  <a:srgbClr val="111111"/>
                </a:solidFill>
                <a:cs typeface="Arial" panose="020B0604020202020204" pitchFamily="34" charset="0"/>
              </a:rPr>
              <a:t>1922 </a:t>
            </a:r>
            <a:r>
              <a:rPr lang="fr-FR" b="1" dirty="0">
                <a:solidFill>
                  <a:srgbClr val="111111"/>
                </a:solidFill>
                <a:cs typeface="Arial" panose="020B0604020202020204" pitchFamily="34" charset="0"/>
              </a:rPr>
              <a:t>:</a:t>
            </a:r>
            <a:r>
              <a:rPr lang="fr-FR" dirty="0">
                <a:solidFill>
                  <a:srgbClr val="111111"/>
                </a:solidFill>
                <a:cs typeface="Arial" panose="020B0604020202020204" pitchFamily="34" charset="0"/>
              </a:rPr>
              <a:t> Installation de son cabinet médical, rue Carnot à Villeneuve-sur-Yonne.</a:t>
            </a:r>
            <a:br>
              <a:rPr lang="fr-FR" dirty="0">
                <a:solidFill>
                  <a:srgbClr val="111111"/>
                </a:solidFill>
                <a:cs typeface="Arial" panose="020B0604020202020204" pitchFamily="34" charset="0"/>
              </a:rPr>
            </a:br>
            <a:r>
              <a:rPr lang="fr-FR" b="1" dirty="0">
                <a:solidFill>
                  <a:srgbClr val="111111"/>
                </a:solidFill>
                <a:cs typeface="Arial" panose="020B0604020202020204" pitchFamily="34" charset="0"/>
              </a:rPr>
              <a:t>1925 :</a:t>
            </a:r>
            <a:r>
              <a:rPr lang="fr-FR" dirty="0">
                <a:solidFill>
                  <a:srgbClr val="111111"/>
                </a:solidFill>
                <a:cs typeface="Arial" panose="020B0604020202020204" pitchFamily="34" charset="0"/>
              </a:rPr>
              <a:t> Se fait élire au Conseil Municipal de la ville de Villeneuve-sur-Yonne.</a:t>
            </a:r>
            <a:br>
              <a:rPr lang="fr-FR" dirty="0">
                <a:solidFill>
                  <a:srgbClr val="111111"/>
                </a:solidFill>
                <a:cs typeface="Arial" panose="020B0604020202020204" pitchFamily="34" charset="0"/>
              </a:rPr>
            </a:br>
            <a:r>
              <a:rPr lang="fr-FR" b="1" dirty="0">
                <a:solidFill>
                  <a:srgbClr val="111111"/>
                </a:solidFill>
                <a:cs typeface="Arial" panose="020B0604020202020204" pitchFamily="34" charset="0"/>
              </a:rPr>
              <a:t>1926 :</a:t>
            </a:r>
            <a:r>
              <a:rPr lang="fr-FR" dirty="0">
                <a:solidFill>
                  <a:srgbClr val="111111"/>
                </a:solidFill>
                <a:cs typeface="Arial" panose="020B0604020202020204" pitchFamily="34" charset="0"/>
              </a:rPr>
              <a:t> Disparition de sa bonne et maîtresse, Louise « Louisette » Delaveau.</a:t>
            </a:r>
            <a:br>
              <a:rPr lang="fr-FR" dirty="0">
                <a:solidFill>
                  <a:srgbClr val="111111"/>
                </a:solidFill>
                <a:cs typeface="Arial" panose="020B0604020202020204" pitchFamily="34" charset="0"/>
              </a:rPr>
            </a:br>
            <a:r>
              <a:rPr lang="fr-FR" b="1" dirty="0">
                <a:solidFill>
                  <a:srgbClr val="111111"/>
                </a:solidFill>
                <a:cs typeface="Arial" panose="020B0604020202020204" pitchFamily="34" charset="0"/>
              </a:rPr>
              <a:t>25 juillet 1926 :</a:t>
            </a:r>
            <a:r>
              <a:rPr lang="fr-FR" dirty="0">
                <a:solidFill>
                  <a:srgbClr val="111111"/>
                </a:solidFill>
                <a:cs typeface="Arial" panose="020B0604020202020204" pitchFamily="34" charset="0"/>
              </a:rPr>
              <a:t> Marcel Petiot est élu maire de Villeneuve-sur-Yonne sous une étiquette de gauche</a:t>
            </a:r>
            <a:r>
              <a:rPr lang="fr-FR" dirty="0" smtClean="0">
                <a:solidFill>
                  <a:srgbClr val="111111"/>
                </a:solidFill>
                <a:cs typeface="Arial" panose="020B0604020202020204" pitchFamily="34" charset="0"/>
              </a:rPr>
              <a:t>.</a:t>
            </a:r>
          </a:p>
          <a:p>
            <a:pPr algn="just" fontAlgn="base"/>
            <a:r>
              <a:rPr lang="fr-FR" b="1" dirty="0" smtClean="0">
                <a:solidFill>
                  <a:srgbClr val="111111"/>
                </a:solidFill>
                <a:cs typeface="Arial" panose="020B0604020202020204" pitchFamily="34" charset="0"/>
              </a:rPr>
              <a:t>04 </a:t>
            </a:r>
            <a:r>
              <a:rPr lang="fr-FR" b="1" dirty="0">
                <a:solidFill>
                  <a:srgbClr val="111111"/>
                </a:solidFill>
                <a:cs typeface="Arial" panose="020B0604020202020204" pitchFamily="34" charset="0"/>
              </a:rPr>
              <a:t>juin 1927 :</a:t>
            </a:r>
            <a:r>
              <a:rPr lang="fr-FR" dirty="0">
                <a:solidFill>
                  <a:srgbClr val="111111"/>
                </a:solidFill>
                <a:cs typeface="Arial" panose="020B0604020202020204" pitchFamily="34" charset="0"/>
              </a:rPr>
              <a:t> Mariage avec Georgette Valentine Lablais, fille d’un charcutier prospère d’Auxerre.</a:t>
            </a:r>
          </a:p>
        </p:txBody>
      </p:sp>
      <p:pic>
        <p:nvPicPr>
          <p:cNvPr id="6" name="Image 5"/>
          <p:cNvPicPr>
            <a:picLocks noChangeAspect="1"/>
          </p:cNvPicPr>
          <p:nvPr/>
        </p:nvPicPr>
        <p:blipFill rotWithShape="1">
          <a:blip r:embed="rId4">
            <a:extLst>
              <a:ext uri="{28A0092B-C50C-407E-A947-70E740481C1C}">
                <a14:useLocalDpi xmlns:a14="http://schemas.microsoft.com/office/drawing/2010/main" val="0"/>
              </a:ext>
            </a:extLst>
          </a:blip>
          <a:srcRect l="4196" t="22947" r="54607" b="31063"/>
          <a:stretch/>
        </p:blipFill>
        <p:spPr>
          <a:xfrm>
            <a:off x="6252119" y="2218061"/>
            <a:ext cx="5148000" cy="4372623"/>
          </a:xfrm>
          <a:prstGeom prst="rect">
            <a:avLst/>
          </a:prstGeom>
        </p:spPr>
      </p:pic>
      <p:sp>
        <p:nvSpPr>
          <p:cNvPr id="10" name="Rectangle 9"/>
          <p:cNvSpPr/>
          <p:nvPr/>
        </p:nvSpPr>
        <p:spPr>
          <a:xfrm>
            <a:off x="6252119" y="6449828"/>
            <a:ext cx="5334762" cy="307777"/>
          </a:xfrm>
          <a:prstGeom prst="rect">
            <a:avLst/>
          </a:prstGeom>
          <a:solidFill>
            <a:schemeClr val="bg2"/>
          </a:solidFill>
        </p:spPr>
        <p:txBody>
          <a:bodyPr wrap="square">
            <a:spAutoFit/>
          </a:bodyPr>
          <a:lstStyle/>
          <a:p>
            <a:r>
              <a:rPr lang="fr-FR" sz="1400" dirty="0">
                <a:latin typeface="Arial" panose="020B0604020202020204" pitchFamily="34" charset="0"/>
                <a:cs typeface="Arial" panose="020B0604020202020204" pitchFamily="34" charset="0"/>
              </a:rPr>
              <a:t>Elu au Conseil Municipal de la ville de Villeneuve-sur-Yonne 1925</a:t>
            </a:r>
            <a:endParaRPr lang="fr-FR" sz="1400" dirty="0"/>
          </a:p>
        </p:txBody>
      </p:sp>
      <p:sp>
        <p:nvSpPr>
          <p:cNvPr id="11" name="Ellipse 10"/>
          <p:cNvSpPr/>
          <p:nvPr/>
        </p:nvSpPr>
        <p:spPr>
          <a:xfrm>
            <a:off x="8694638" y="3881199"/>
            <a:ext cx="469900" cy="4064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4" name="Image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34039" y="2195664"/>
            <a:ext cx="3672000" cy="4614895"/>
          </a:xfrm>
          <a:prstGeom prst="rect">
            <a:avLst/>
          </a:prstGeom>
        </p:spPr>
      </p:pic>
    </p:spTree>
    <p:extLst>
      <p:ext uri="{BB962C8B-B14F-4D97-AF65-F5344CB8AC3E}">
        <p14:creationId xmlns:p14="http://schemas.microsoft.com/office/powerpoint/2010/main" val="21388602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pic>
        <p:nvPicPr>
          <p:cNvPr id="2" name="Image 1"/>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tretch>
            <a:fillRect/>
          </a:stretch>
        </p:blipFill>
        <p:spPr>
          <a:xfrm>
            <a:off x="2133600" y="1859248"/>
            <a:ext cx="10058400" cy="4918979"/>
          </a:xfrm>
          <a:prstGeom prst="rect">
            <a:avLst/>
          </a:prstGeom>
        </p:spPr>
      </p:pic>
      <p:sp>
        <p:nvSpPr>
          <p:cNvPr id="4" name="Rectangle 3"/>
          <p:cNvSpPr/>
          <p:nvPr/>
        </p:nvSpPr>
        <p:spPr>
          <a:xfrm>
            <a:off x="0" y="2823754"/>
            <a:ext cx="2121600" cy="2862322"/>
          </a:xfrm>
          <a:prstGeom prst="rect">
            <a:avLst/>
          </a:prstGeom>
          <a:solidFill>
            <a:schemeClr val="bg2"/>
          </a:solidFill>
        </p:spPr>
        <p:txBody>
          <a:bodyPr wrap="square">
            <a:spAutoFit/>
          </a:bodyPr>
          <a:lstStyle/>
          <a:p>
            <a:r>
              <a:rPr lang="fr-FR" dirty="0" smtClean="0"/>
              <a:t>Georgette Valentine LABLAIS </a:t>
            </a:r>
          </a:p>
          <a:p>
            <a:r>
              <a:rPr lang="fr-FR" dirty="0" smtClean="0"/>
              <a:t>Née le: 14/07/1904 à Paris VI</a:t>
            </a:r>
          </a:p>
          <a:p>
            <a:r>
              <a:rPr lang="fr-FR" dirty="0" smtClean="0"/>
              <a:t>Reconnue  par sa mère.</a:t>
            </a:r>
          </a:p>
          <a:p>
            <a:r>
              <a:rPr lang="fr-FR" dirty="0" smtClean="0"/>
              <a:t>Mariée avec PETIOT Marcel</a:t>
            </a:r>
          </a:p>
          <a:p>
            <a:r>
              <a:rPr lang="fr-FR" dirty="0" smtClean="0"/>
              <a:t>Le 4/06/1927 à Seignelay( Yonne)</a:t>
            </a:r>
          </a:p>
        </p:txBody>
      </p:sp>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46600" y="74292"/>
            <a:ext cx="4419600" cy="1657350"/>
          </a:xfrm>
          <a:prstGeom prst="rect">
            <a:avLst/>
          </a:prstGeom>
        </p:spPr>
      </p:pic>
      <p:pic>
        <p:nvPicPr>
          <p:cNvPr id="6" name="Image 5"/>
          <p:cNvPicPr>
            <a:picLocks noChangeAspect="1"/>
          </p:cNvPicPr>
          <p:nvPr/>
        </p:nvPicPr>
        <p:blipFill rotWithShape="1">
          <a:blip r:embed="rId7">
            <a:extLst>
              <a:ext uri="{28A0092B-C50C-407E-A947-70E740481C1C}">
                <a14:useLocalDpi xmlns:a14="http://schemas.microsoft.com/office/drawing/2010/main" val="0"/>
              </a:ext>
            </a:extLst>
          </a:blip>
          <a:srcRect l="42802" t="65391" r="42930"/>
          <a:stretch/>
        </p:blipFill>
        <p:spPr>
          <a:xfrm>
            <a:off x="4622800" y="857352"/>
            <a:ext cx="1663700" cy="874290"/>
          </a:xfrm>
          <a:prstGeom prst="rect">
            <a:avLst/>
          </a:prstGeom>
        </p:spPr>
      </p:pic>
    </p:spTree>
    <p:extLst>
      <p:ext uri="{BB962C8B-B14F-4D97-AF65-F5344CB8AC3E}">
        <p14:creationId xmlns:p14="http://schemas.microsoft.com/office/powerpoint/2010/main" val="39454258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1348" y="1972783"/>
            <a:ext cx="3240000" cy="4639369"/>
          </a:xfrm>
          <a:prstGeom prst="rect">
            <a:avLst/>
          </a:prstGeom>
        </p:spPr>
      </p:pic>
      <p:pic>
        <p:nvPicPr>
          <p:cNvPr id="5" name="Image 4"/>
          <p:cNvPicPr>
            <a:picLocks noChangeAspect="1"/>
          </p:cNvPicPr>
          <p:nvPr/>
        </p:nvPicPr>
        <p:blipFill rotWithShape="1">
          <a:blip r:embed="rId5">
            <a:extLst>
              <a:ext uri="{28A0092B-C50C-407E-A947-70E740481C1C}">
                <a14:useLocalDpi xmlns:a14="http://schemas.microsoft.com/office/drawing/2010/main" val="0"/>
              </a:ext>
            </a:extLst>
          </a:blip>
          <a:srcRect r="8244"/>
          <a:stretch/>
        </p:blipFill>
        <p:spPr>
          <a:xfrm>
            <a:off x="2574000" y="191111"/>
            <a:ext cx="7056000" cy="1590498"/>
          </a:xfrm>
          <a:prstGeom prst="rect">
            <a:avLst/>
          </a:prstGeom>
        </p:spPr>
      </p:pic>
      <p:pic>
        <p:nvPicPr>
          <p:cNvPr id="3" name="Imag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76724" y="1972783"/>
            <a:ext cx="3168000" cy="4639369"/>
          </a:xfrm>
          <a:prstGeom prst="rect">
            <a:avLst/>
          </a:prstGeom>
        </p:spPr>
      </p:pic>
      <p:pic>
        <p:nvPicPr>
          <p:cNvPr id="6" name="Imag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554768" y="1972756"/>
            <a:ext cx="3384000" cy="3236529"/>
          </a:xfrm>
          <a:prstGeom prst="rect">
            <a:avLst/>
          </a:prstGeom>
        </p:spPr>
      </p:pic>
      <p:sp>
        <p:nvSpPr>
          <p:cNvPr id="7" name="Rectangle 6"/>
          <p:cNvSpPr/>
          <p:nvPr/>
        </p:nvSpPr>
        <p:spPr>
          <a:xfrm>
            <a:off x="8554768" y="5294978"/>
            <a:ext cx="3384000" cy="1477328"/>
          </a:xfrm>
          <a:prstGeom prst="rect">
            <a:avLst/>
          </a:prstGeom>
          <a:solidFill>
            <a:schemeClr val="bg2"/>
          </a:solidFill>
        </p:spPr>
        <p:txBody>
          <a:bodyPr wrap="square">
            <a:spAutoFit/>
          </a:bodyPr>
          <a:lstStyle/>
          <a:p>
            <a:r>
              <a:rPr lang="fr-FR" dirty="0"/>
              <a:t>Georgette Valentine </a:t>
            </a:r>
            <a:r>
              <a:rPr lang="fr-FR" dirty="0" smtClean="0"/>
              <a:t>LABLAIS</a:t>
            </a:r>
          </a:p>
          <a:p>
            <a:r>
              <a:rPr lang="fr-FR" dirty="0" smtClean="0"/>
              <a:t>À gauche à son mariage </a:t>
            </a:r>
            <a:r>
              <a:rPr lang="fr-FR" dirty="0"/>
              <a:t>Le 4/06/1927 à Seignelay( Yonne)</a:t>
            </a:r>
          </a:p>
          <a:p>
            <a:r>
              <a:rPr lang="fr-FR" dirty="0" smtClean="0"/>
              <a:t>,et à droite avec son avocat au procès de son Mari PETIOT.</a:t>
            </a:r>
            <a:endParaRPr lang="fr-FR" dirty="0"/>
          </a:p>
        </p:txBody>
      </p:sp>
    </p:spTree>
    <p:extLst>
      <p:ext uri="{BB962C8B-B14F-4D97-AF65-F5344CB8AC3E}">
        <p14:creationId xmlns:p14="http://schemas.microsoft.com/office/powerpoint/2010/main" val="932204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sp>
        <p:nvSpPr>
          <p:cNvPr id="7" name="Rectangle 6"/>
          <p:cNvSpPr/>
          <p:nvPr/>
        </p:nvSpPr>
        <p:spPr>
          <a:xfrm>
            <a:off x="476250" y="305036"/>
            <a:ext cx="6096000" cy="6247864"/>
          </a:xfrm>
          <a:prstGeom prst="rect">
            <a:avLst/>
          </a:prstGeom>
          <a:solidFill>
            <a:schemeClr val="bg2"/>
          </a:solidFill>
        </p:spPr>
        <p:txBody>
          <a:bodyPr>
            <a:spAutoFit/>
          </a:bodyPr>
          <a:lstStyle/>
          <a:p>
            <a:r>
              <a:rPr lang="fr-FR" sz="2000" b="1" dirty="0">
                <a:solidFill>
                  <a:srgbClr val="111111"/>
                </a:solidFill>
                <a:latin typeface="Arial" panose="020B0604020202020204" pitchFamily="34" charset="0"/>
                <a:cs typeface="Arial" panose="020B0604020202020204" pitchFamily="34" charset="0"/>
              </a:rPr>
              <a:t>29 janvier 1930 :</a:t>
            </a:r>
            <a:r>
              <a:rPr lang="fr-FR" sz="2000" dirty="0">
                <a:solidFill>
                  <a:srgbClr val="111111"/>
                </a:solidFill>
                <a:latin typeface="Arial" panose="020B0604020202020204" pitchFamily="34" charset="0"/>
                <a:cs typeface="Arial" panose="020B0604020202020204" pitchFamily="34" charset="0"/>
              </a:rPr>
              <a:t> Marcel Petiot est condamné à une peine avec sursis pour détournement de fonds municipaux par le tribunal correctionnel de Sens</a:t>
            </a:r>
            <a:r>
              <a:rPr lang="fr-FR" sz="2000" dirty="0" smtClean="0">
                <a:solidFill>
                  <a:srgbClr val="111111"/>
                </a:solidFill>
                <a:latin typeface="Arial" panose="020B0604020202020204" pitchFamily="34" charset="0"/>
                <a:cs typeface="Arial" panose="020B0604020202020204" pitchFamily="34" charset="0"/>
              </a:rPr>
              <a:t>.</a:t>
            </a:r>
          </a:p>
          <a:p>
            <a:r>
              <a:rPr lang="fr-FR" sz="2000" dirty="0">
                <a:latin typeface="Arial" panose="020B0604020202020204" pitchFamily="34" charset="0"/>
                <a:cs typeface="Arial" panose="020B0604020202020204" pitchFamily="34" charset="0"/>
              </a:rPr>
              <a:t/>
            </a:r>
            <a:br>
              <a:rPr lang="fr-FR" sz="2000" dirty="0">
                <a:latin typeface="Arial" panose="020B0604020202020204" pitchFamily="34" charset="0"/>
                <a:cs typeface="Arial" panose="020B0604020202020204" pitchFamily="34" charset="0"/>
              </a:rPr>
            </a:br>
            <a:r>
              <a:rPr lang="fr-FR" sz="2000" b="1" dirty="0">
                <a:solidFill>
                  <a:srgbClr val="111111"/>
                </a:solidFill>
                <a:latin typeface="Arial" panose="020B0604020202020204" pitchFamily="34" charset="0"/>
                <a:cs typeface="Arial" panose="020B0604020202020204" pitchFamily="34" charset="0"/>
              </a:rPr>
              <a:t>18 octobre 1931 :</a:t>
            </a:r>
            <a:r>
              <a:rPr lang="fr-FR" sz="2000" dirty="0">
                <a:solidFill>
                  <a:srgbClr val="111111"/>
                </a:solidFill>
                <a:latin typeface="Arial" panose="020B0604020202020204" pitchFamily="34" charset="0"/>
                <a:cs typeface="Arial" panose="020B0604020202020204" pitchFamily="34" charset="0"/>
              </a:rPr>
              <a:t> Marcel Petiot est élu au Conseil général de l’Yonne</a:t>
            </a:r>
            <a:r>
              <a:rPr lang="fr-FR" sz="2000" dirty="0" smtClean="0">
                <a:solidFill>
                  <a:srgbClr val="111111"/>
                </a:solidFill>
                <a:latin typeface="Arial" panose="020B0604020202020204" pitchFamily="34" charset="0"/>
                <a:cs typeface="Arial" panose="020B0604020202020204" pitchFamily="34" charset="0"/>
              </a:rPr>
              <a:t>.</a:t>
            </a:r>
          </a:p>
          <a:p>
            <a:r>
              <a:rPr lang="fr-FR" sz="2000" dirty="0">
                <a:latin typeface="Arial" panose="020B0604020202020204" pitchFamily="34" charset="0"/>
                <a:cs typeface="Arial" panose="020B0604020202020204" pitchFamily="34" charset="0"/>
              </a:rPr>
              <a:t/>
            </a:r>
            <a:br>
              <a:rPr lang="fr-FR" sz="2000" dirty="0">
                <a:latin typeface="Arial" panose="020B0604020202020204" pitchFamily="34" charset="0"/>
                <a:cs typeface="Arial" panose="020B0604020202020204" pitchFamily="34" charset="0"/>
              </a:rPr>
            </a:br>
            <a:r>
              <a:rPr lang="fr-FR" sz="2000" b="1" dirty="0">
                <a:solidFill>
                  <a:srgbClr val="111111"/>
                </a:solidFill>
                <a:latin typeface="Arial" panose="020B0604020202020204" pitchFamily="34" charset="0"/>
                <a:cs typeface="Arial" panose="020B0604020202020204" pitchFamily="34" charset="0"/>
              </a:rPr>
              <a:t>1931 :</a:t>
            </a:r>
            <a:r>
              <a:rPr lang="fr-FR" sz="2000" dirty="0">
                <a:solidFill>
                  <a:srgbClr val="111111"/>
                </a:solidFill>
                <a:latin typeface="Arial" panose="020B0604020202020204" pitchFamily="34" charset="0"/>
                <a:cs typeface="Arial" panose="020B0604020202020204" pitchFamily="34" charset="0"/>
              </a:rPr>
              <a:t> Départ pour Paris, installation de son cabinet médical et de la famille Petiot au 66 rue de Caumartin</a:t>
            </a:r>
            <a:r>
              <a:rPr lang="fr-FR" sz="2000" dirty="0" smtClean="0">
                <a:solidFill>
                  <a:srgbClr val="111111"/>
                </a:solidFill>
                <a:latin typeface="Arial" panose="020B0604020202020204" pitchFamily="34" charset="0"/>
                <a:cs typeface="Arial" panose="020B0604020202020204" pitchFamily="34" charset="0"/>
              </a:rPr>
              <a:t>.</a:t>
            </a:r>
          </a:p>
          <a:p>
            <a:r>
              <a:rPr lang="fr-FR" sz="2000" dirty="0">
                <a:latin typeface="Arial" panose="020B0604020202020204" pitchFamily="34" charset="0"/>
                <a:cs typeface="Arial" panose="020B0604020202020204" pitchFamily="34" charset="0"/>
              </a:rPr>
              <a:t/>
            </a:r>
            <a:br>
              <a:rPr lang="fr-FR" sz="2000" dirty="0">
                <a:latin typeface="Arial" panose="020B0604020202020204" pitchFamily="34" charset="0"/>
                <a:cs typeface="Arial" panose="020B0604020202020204" pitchFamily="34" charset="0"/>
              </a:rPr>
            </a:br>
            <a:r>
              <a:rPr lang="fr-FR" sz="2000" b="1" dirty="0">
                <a:solidFill>
                  <a:srgbClr val="111111"/>
                </a:solidFill>
                <a:latin typeface="Arial" panose="020B0604020202020204" pitchFamily="34" charset="0"/>
                <a:cs typeface="Arial" panose="020B0604020202020204" pitchFamily="34" charset="0"/>
              </a:rPr>
              <a:t>1935 :</a:t>
            </a:r>
            <a:r>
              <a:rPr lang="fr-FR" sz="2000" dirty="0">
                <a:solidFill>
                  <a:srgbClr val="111111"/>
                </a:solidFill>
                <a:latin typeface="Arial" panose="020B0604020202020204" pitchFamily="34" charset="0"/>
                <a:cs typeface="Arial" panose="020B0604020202020204" pitchFamily="34" charset="0"/>
              </a:rPr>
              <a:t> Marcel Petiot est soupçonné de prescrire illégalement de l’héroïne à des toxicomanes, il est arrêté, puis finalement relâché faute de preuves</a:t>
            </a:r>
            <a:r>
              <a:rPr lang="fr-FR" sz="2000" dirty="0" smtClean="0">
                <a:solidFill>
                  <a:srgbClr val="111111"/>
                </a:solidFill>
                <a:latin typeface="Arial" panose="020B0604020202020204" pitchFamily="34" charset="0"/>
                <a:cs typeface="Arial" panose="020B0604020202020204" pitchFamily="34" charset="0"/>
              </a:rPr>
              <a:t>.</a:t>
            </a:r>
          </a:p>
          <a:p>
            <a:r>
              <a:rPr lang="fr-FR" sz="2000" dirty="0">
                <a:latin typeface="Arial" panose="020B0604020202020204" pitchFamily="34" charset="0"/>
                <a:cs typeface="Arial" panose="020B0604020202020204" pitchFamily="34" charset="0"/>
              </a:rPr>
              <a:t/>
            </a:r>
            <a:br>
              <a:rPr lang="fr-FR" sz="2000" dirty="0">
                <a:latin typeface="Arial" panose="020B0604020202020204" pitchFamily="34" charset="0"/>
                <a:cs typeface="Arial" panose="020B0604020202020204" pitchFamily="34" charset="0"/>
              </a:rPr>
            </a:br>
            <a:r>
              <a:rPr lang="fr-FR" sz="2000" b="1" dirty="0">
                <a:solidFill>
                  <a:srgbClr val="111111"/>
                </a:solidFill>
                <a:latin typeface="Arial" panose="020B0604020202020204" pitchFamily="34" charset="0"/>
                <a:cs typeface="Arial" panose="020B0604020202020204" pitchFamily="34" charset="0"/>
              </a:rPr>
              <a:t>04 avril 1936 :</a:t>
            </a:r>
            <a:r>
              <a:rPr lang="fr-FR" sz="2000" dirty="0">
                <a:solidFill>
                  <a:srgbClr val="111111"/>
                </a:solidFill>
                <a:latin typeface="Arial" panose="020B0604020202020204" pitchFamily="34" charset="0"/>
                <a:cs typeface="Arial" panose="020B0604020202020204" pitchFamily="34" charset="0"/>
              </a:rPr>
              <a:t> Vol d’un livre à la librairie Gibert à Paris</a:t>
            </a:r>
            <a:r>
              <a:rPr lang="fr-FR" sz="2000" dirty="0" smtClean="0">
                <a:solidFill>
                  <a:srgbClr val="111111"/>
                </a:solidFill>
                <a:latin typeface="Arial" panose="020B0604020202020204" pitchFamily="34" charset="0"/>
                <a:cs typeface="Arial" panose="020B0604020202020204" pitchFamily="34" charset="0"/>
              </a:rPr>
              <a:t>.</a:t>
            </a:r>
          </a:p>
          <a:p>
            <a:r>
              <a:rPr lang="fr-FR" sz="2000" dirty="0">
                <a:latin typeface="Arial" panose="020B0604020202020204" pitchFamily="34" charset="0"/>
                <a:cs typeface="Arial" panose="020B0604020202020204" pitchFamily="34" charset="0"/>
              </a:rPr>
              <a:t/>
            </a:r>
            <a:br>
              <a:rPr lang="fr-FR" sz="2000" dirty="0">
                <a:latin typeface="Arial" panose="020B0604020202020204" pitchFamily="34" charset="0"/>
                <a:cs typeface="Arial" panose="020B0604020202020204" pitchFamily="34" charset="0"/>
              </a:rPr>
            </a:br>
            <a:r>
              <a:rPr lang="fr-FR" sz="2000" b="1" dirty="0">
                <a:solidFill>
                  <a:srgbClr val="111111"/>
                </a:solidFill>
                <a:latin typeface="Arial" panose="020B0604020202020204" pitchFamily="34" charset="0"/>
                <a:cs typeface="Arial" panose="020B0604020202020204" pitchFamily="34" charset="0"/>
              </a:rPr>
              <a:t>01 août 1936 au 20 février 1937 :</a:t>
            </a:r>
            <a:r>
              <a:rPr lang="fr-FR" sz="2000" dirty="0">
                <a:solidFill>
                  <a:srgbClr val="111111"/>
                </a:solidFill>
                <a:latin typeface="Arial" panose="020B0604020202020204" pitchFamily="34" charset="0"/>
                <a:cs typeface="Arial" panose="020B0604020202020204" pitchFamily="34" charset="0"/>
              </a:rPr>
              <a:t> Internement à la clinique psychiatrique d’Ivry.</a:t>
            </a:r>
            <a:endParaRPr lang="fr-FR" sz="2000" dirty="0">
              <a:latin typeface="Arial" panose="020B0604020202020204" pitchFamily="34" charset="0"/>
              <a:cs typeface="Arial" panose="020B0604020202020204" pitchFamily="34" charset="0"/>
            </a:endParaRPr>
          </a:p>
        </p:txBody>
      </p:sp>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41825" y="305036"/>
            <a:ext cx="4292600" cy="6247864"/>
          </a:xfrm>
          <a:prstGeom prst="rect">
            <a:avLst/>
          </a:prstGeom>
        </p:spPr>
      </p:pic>
    </p:spTree>
    <p:extLst>
      <p:ext uri="{BB962C8B-B14F-4D97-AF65-F5344CB8AC3E}">
        <p14:creationId xmlns:p14="http://schemas.microsoft.com/office/powerpoint/2010/main" val="36088671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9100" y="0"/>
            <a:ext cx="5297805" cy="6858000"/>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44138" y="0"/>
            <a:ext cx="5323523" cy="6858000"/>
          </a:xfrm>
          <a:prstGeom prst="rect">
            <a:avLst/>
          </a:prstGeom>
        </p:spPr>
      </p:pic>
    </p:spTree>
    <p:extLst>
      <p:ext uri="{BB962C8B-B14F-4D97-AF65-F5344CB8AC3E}">
        <p14:creationId xmlns:p14="http://schemas.microsoft.com/office/powerpoint/2010/main" val="15578563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64350" y="0"/>
            <a:ext cx="5143500" cy="6858000"/>
          </a:xfrm>
          <a:prstGeom prst="rect">
            <a:avLst/>
          </a:prstGeom>
        </p:spPr>
      </p:pic>
      <p:pic>
        <p:nvPicPr>
          <p:cNvPr id="4" name="Image 3"/>
          <p:cNvPicPr>
            <a:picLocks noChangeAspect="1"/>
          </p:cNvPicPr>
          <p:nvPr/>
        </p:nvPicPr>
        <p:blipFill rotWithShape="1">
          <a:blip r:embed="rId5">
            <a:extLst>
              <a:ext uri="{BEBA8EAE-BF5A-486C-A8C5-ECC9F3942E4B}">
                <a14:imgProps xmlns:a14="http://schemas.microsoft.com/office/drawing/2010/main">
                  <a14:imgLayer r:embed="rId6">
                    <a14:imgEffect>
                      <a14:backgroundRemoval t="1014" b="100000" l="4398" r="97801"/>
                    </a14:imgEffect>
                  </a14:imgLayer>
                </a14:imgProps>
              </a:ext>
              <a:ext uri="{28A0092B-C50C-407E-A947-70E740481C1C}">
                <a14:useLocalDpi xmlns:a14="http://schemas.microsoft.com/office/drawing/2010/main" val="0"/>
              </a:ext>
            </a:extLst>
          </a:blip>
          <a:srcRect l="4818" r="2599"/>
          <a:stretch/>
        </p:blipFill>
        <p:spPr>
          <a:xfrm>
            <a:off x="254000" y="576249"/>
            <a:ext cx="7920000" cy="5936244"/>
          </a:xfrm>
          <a:prstGeom prst="rect">
            <a:avLst/>
          </a:prstGeom>
        </p:spPr>
      </p:pic>
    </p:spTree>
    <p:extLst>
      <p:ext uri="{BB962C8B-B14F-4D97-AF65-F5344CB8AC3E}">
        <p14:creationId xmlns:p14="http://schemas.microsoft.com/office/powerpoint/2010/main" val="3032369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sp>
        <p:nvSpPr>
          <p:cNvPr id="3" name="Rectangle 2"/>
          <p:cNvSpPr/>
          <p:nvPr/>
        </p:nvSpPr>
        <p:spPr>
          <a:xfrm>
            <a:off x="279400" y="427114"/>
            <a:ext cx="6324600" cy="6186309"/>
          </a:xfrm>
          <a:prstGeom prst="rect">
            <a:avLst/>
          </a:prstGeom>
          <a:solidFill>
            <a:schemeClr val="bg2"/>
          </a:solidFill>
        </p:spPr>
        <p:txBody>
          <a:bodyPr wrap="square">
            <a:spAutoFit/>
          </a:bodyPr>
          <a:lstStyle/>
          <a:p>
            <a:r>
              <a:rPr lang="fr-FR" b="1" dirty="0">
                <a:solidFill>
                  <a:srgbClr val="111111"/>
                </a:solidFill>
                <a:latin typeface="Ubuntu"/>
              </a:rPr>
              <a:t>Septembre 1941 :</a:t>
            </a:r>
            <a:r>
              <a:rPr lang="fr-FR" dirty="0">
                <a:solidFill>
                  <a:srgbClr val="111111"/>
                </a:solidFill>
                <a:latin typeface="Ubuntu"/>
              </a:rPr>
              <a:t> Marcel Petiot achète un hôtel particulier rue Le Sueur dans le 16</a:t>
            </a:r>
            <a:r>
              <a:rPr lang="fr-FR" baseline="30000" dirty="0">
                <a:solidFill>
                  <a:srgbClr val="111111"/>
                </a:solidFill>
                <a:latin typeface="Ubuntu"/>
              </a:rPr>
              <a:t>e</a:t>
            </a:r>
            <a:r>
              <a:rPr lang="fr-FR" dirty="0">
                <a:solidFill>
                  <a:srgbClr val="111111"/>
                </a:solidFill>
                <a:latin typeface="Ubuntu"/>
              </a:rPr>
              <a:t> arrondissement de Paris.</a:t>
            </a:r>
            <a:r>
              <a:rPr lang="fr-FR" dirty="0"/>
              <a:t/>
            </a:r>
            <a:br>
              <a:rPr lang="fr-FR" dirty="0"/>
            </a:br>
            <a:r>
              <a:rPr lang="fr-FR" b="1" dirty="0">
                <a:solidFill>
                  <a:srgbClr val="111111"/>
                </a:solidFill>
                <a:latin typeface="Ubuntu"/>
              </a:rPr>
              <a:t>02 janvier 1942 :</a:t>
            </a:r>
            <a:r>
              <a:rPr lang="fr-FR" dirty="0">
                <a:solidFill>
                  <a:srgbClr val="111111"/>
                </a:solidFill>
                <a:latin typeface="Ubuntu"/>
              </a:rPr>
              <a:t> Disparition de Joachim Gushinow, fourreur juif, voisin de Marcel Petiot.</a:t>
            </a:r>
            <a:r>
              <a:rPr lang="fr-FR" dirty="0"/>
              <a:t/>
            </a:r>
            <a:br>
              <a:rPr lang="fr-FR" dirty="0"/>
            </a:br>
            <a:r>
              <a:rPr lang="fr-FR" b="1" dirty="0">
                <a:solidFill>
                  <a:srgbClr val="111111"/>
                </a:solidFill>
                <a:latin typeface="Ubuntu"/>
              </a:rPr>
              <a:t>22 mars 1942 :</a:t>
            </a:r>
            <a:r>
              <a:rPr lang="fr-FR" dirty="0">
                <a:solidFill>
                  <a:srgbClr val="111111"/>
                </a:solidFill>
                <a:latin typeface="Ubuntu"/>
              </a:rPr>
              <a:t> Disparition de Jean-Marc Van Bever dont le témoignage dans le cadre d’une affaire de stupéfiants pouvait nuire au docteur Petiot.</a:t>
            </a:r>
            <a:r>
              <a:rPr lang="fr-FR" dirty="0"/>
              <a:t/>
            </a:r>
            <a:br>
              <a:rPr lang="fr-FR" dirty="0"/>
            </a:br>
            <a:r>
              <a:rPr lang="fr-FR" b="1" dirty="0">
                <a:solidFill>
                  <a:srgbClr val="111111"/>
                </a:solidFill>
                <a:latin typeface="Ubuntu"/>
              </a:rPr>
              <a:t>25 mars 1942 :</a:t>
            </a:r>
            <a:r>
              <a:rPr lang="fr-FR" dirty="0">
                <a:solidFill>
                  <a:srgbClr val="111111"/>
                </a:solidFill>
                <a:latin typeface="Ubuntu"/>
              </a:rPr>
              <a:t> Disparition de Marthe Kayt pour les mêmes raisons et dans le cadre d’une affaire similaire.</a:t>
            </a:r>
            <a:r>
              <a:rPr lang="fr-FR" dirty="0"/>
              <a:t/>
            </a:r>
            <a:br>
              <a:rPr lang="fr-FR" dirty="0"/>
            </a:br>
            <a:r>
              <a:rPr lang="fr-FR" b="1" dirty="0">
                <a:solidFill>
                  <a:srgbClr val="111111"/>
                </a:solidFill>
                <a:latin typeface="Ubuntu"/>
              </a:rPr>
              <a:t>Juin 1942 :</a:t>
            </a:r>
            <a:r>
              <a:rPr lang="fr-FR" dirty="0">
                <a:solidFill>
                  <a:srgbClr val="111111"/>
                </a:solidFill>
                <a:latin typeface="Ubuntu"/>
              </a:rPr>
              <a:t> Denise Hotin, qui cherche à obtenir un certificat de non-avortement auprès du docteur Petiot, disparait à son tour.</a:t>
            </a:r>
            <a:r>
              <a:rPr lang="fr-FR" dirty="0"/>
              <a:t/>
            </a:r>
            <a:br>
              <a:rPr lang="fr-FR" dirty="0"/>
            </a:br>
            <a:r>
              <a:rPr lang="fr-FR" b="1" dirty="0">
                <a:solidFill>
                  <a:srgbClr val="111111"/>
                </a:solidFill>
                <a:latin typeface="Ubuntu"/>
              </a:rPr>
              <a:t>20 juin 1942 :</a:t>
            </a:r>
            <a:r>
              <a:rPr lang="fr-FR" dirty="0">
                <a:solidFill>
                  <a:srgbClr val="111111"/>
                </a:solidFill>
                <a:latin typeface="Ubuntu"/>
              </a:rPr>
              <a:t> Disparition du docteur Paul Braunberger, médecin juif.</a:t>
            </a:r>
            <a:r>
              <a:rPr lang="fr-FR" dirty="0"/>
              <a:t/>
            </a:r>
            <a:br>
              <a:rPr lang="fr-FR" dirty="0"/>
            </a:br>
            <a:r>
              <a:rPr lang="fr-FR" b="1" dirty="0">
                <a:solidFill>
                  <a:srgbClr val="111111"/>
                </a:solidFill>
                <a:latin typeface="Ubuntu"/>
              </a:rPr>
              <a:t>19 juillet 1942 :</a:t>
            </a:r>
            <a:r>
              <a:rPr lang="fr-FR" dirty="0">
                <a:solidFill>
                  <a:srgbClr val="111111"/>
                </a:solidFill>
                <a:latin typeface="Ubuntu"/>
              </a:rPr>
              <a:t> Disparition de la famille juive Kneller, les deux parents et leur fils de huit ans, René.</a:t>
            </a:r>
            <a:r>
              <a:rPr lang="fr-FR" dirty="0"/>
              <a:t/>
            </a:r>
            <a:br>
              <a:rPr lang="fr-FR" dirty="0"/>
            </a:br>
            <a:r>
              <a:rPr lang="fr-FR" b="1" dirty="0">
                <a:solidFill>
                  <a:srgbClr val="111111"/>
                </a:solidFill>
                <a:latin typeface="Ubuntu"/>
              </a:rPr>
              <a:t>Fin 1942 – début 1943 :</a:t>
            </a:r>
            <a:r>
              <a:rPr lang="fr-FR" dirty="0">
                <a:solidFill>
                  <a:srgbClr val="111111"/>
                </a:solidFill>
                <a:latin typeface="Ubuntu"/>
              </a:rPr>
              <a:t> Disparition des époux Woolf et la mère du mari, des époux Basch ainsi que quatre membres de leur famille respective, des époux Schoenker (aussi appelés Stevens) et des époux Arnsberg (aussi appelés Anspach). Tous sont juifs.</a:t>
            </a:r>
            <a:r>
              <a:rPr lang="fr-FR" dirty="0"/>
              <a:t/>
            </a:r>
            <a:br>
              <a:rPr lang="fr-FR" dirty="0"/>
            </a:br>
            <a:endParaRPr lang="fr-FR" dirty="0"/>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31075" y="414304"/>
            <a:ext cx="4752000" cy="6346026"/>
          </a:xfrm>
          <a:prstGeom prst="rect">
            <a:avLst/>
          </a:prstGeom>
        </p:spPr>
      </p:pic>
      <p:sp>
        <p:nvSpPr>
          <p:cNvPr id="5" name="Rectangle 4"/>
          <p:cNvSpPr/>
          <p:nvPr/>
        </p:nvSpPr>
        <p:spPr>
          <a:xfrm>
            <a:off x="8101507" y="6255167"/>
            <a:ext cx="3211135" cy="369332"/>
          </a:xfrm>
          <a:prstGeom prst="rect">
            <a:avLst/>
          </a:prstGeom>
        </p:spPr>
        <p:txBody>
          <a:bodyPr wrap="none">
            <a:spAutoFit/>
          </a:bodyPr>
          <a:lstStyle/>
          <a:p>
            <a:r>
              <a:rPr lang="fr-FR" dirty="0">
                <a:solidFill>
                  <a:srgbClr val="111111"/>
                </a:solidFill>
                <a:latin typeface="Ubuntu"/>
              </a:rPr>
              <a:t>hôtel particulier rue Le Sueur </a:t>
            </a:r>
            <a:endParaRPr lang="fr-FR" dirty="0"/>
          </a:p>
        </p:txBody>
      </p:sp>
    </p:spTree>
    <p:extLst>
      <p:ext uri="{BB962C8B-B14F-4D97-AF65-F5344CB8AC3E}">
        <p14:creationId xmlns:p14="http://schemas.microsoft.com/office/powerpoint/2010/main" val="38397023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76000" y="890562"/>
            <a:ext cx="6516000" cy="4693957"/>
          </a:xfrm>
          <a:prstGeom prst="rect">
            <a:avLst/>
          </a:prstGeom>
        </p:spPr>
      </p:pic>
      <p:sp>
        <p:nvSpPr>
          <p:cNvPr id="6" name="Rectangle 5"/>
          <p:cNvSpPr/>
          <p:nvPr/>
        </p:nvSpPr>
        <p:spPr>
          <a:xfrm>
            <a:off x="228600" y="335812"/>
            <a:ext cx="5600700" cy="6463308"/>
          </a:xfrm>
          <a:prstGeom prst="rect">
            <a:avLst/>
          </a:prstGeom>
          <a:solidFill>
            <a:schemeClr val="bg2"/>
          </a:solidFill>
        </p:spPr>
        <p:txBody>
          <a:bodyPr wrap="square">
            <a:spAutoFit/>
          </a:bodyPr>
          <a:lstStyle/>
          <a:p>
            <a:pPr algn="just"/>
            <a:r>
              <a:rPr lang="fr-FR" b="1" dirty="0">
                <a:solidFill>
                  <a:srgbClr val="333333"/>
                </a:solidFill>
                <a:latin typeface="Arial" panose="020B0604020202020204" pitchFamily="34" charset="0"/>
              </a:rPr>
              <a:t>La «filière pour l’au-delà»</a:t>
            </a:r>
            <a:endParaRPr lang="fr-FR" dirty="0">
              <a:solidFill>
                <a:srgbClr val="333333"/>
              </a:solidFill>
              <a:latin typeface="Helvetica" panose="020B0604020202020204" pitchFamily="34" charset="0"/>
            </a:endParaRPr>
          </a:p>
          <a:p>
            <a:pPr algn="just"/>
            <a:r>
              <a:rPr lang="fr-FR" dirty="0">
                <a:solidFill>
                  <a:srgbClr val="333333"/>
                </a:solidFill>
                <a:latin typeface="Times New Roman" panose="02020603050405020304" pitchFamily="18" charset="0"/>
              </a:rPr>
              <a:t>A partir de 1942, il met en place une filière d’évasion vers l’Argentine. Les cibles ? tous ceux qui veulent échapper à la Gestapo et aux autres polices, les Juifs en particulier. Il crée un réseau de rabatteurs, dont un coiffeur, Raoul Fournier, et un artiste de music-hall, Edmond Pintard, qui, bien sûr, pensent sauver ces pauvres bougres, prêts à tout pour quitter la France. Ce bon docteur Petiot ne demande même pas d’argent à ses clients qui lui sont tant reconnaissants. Les fugitifs doivent se présenter rue Lesueur de nuit, avec une valise contenant bijoux, espèces et argenterie. Il procède ensuite de façon méthodique :</a:t>
            </a:r>
            <a:endParaRPr lang="fr-FR" dirty="0">
              <a:solidFill>
                <a:srgbClr val="333333"/>
              </a:solidFill>
              <a:latin typeface="Helvetica" panose="020B0604020202020204" pitchFamily="34" charset="0"/>
            </a:endParaRPr>
          </a:p>
          <a:p>
            <a:pPr marR="0" algn="just">
              <a:buFont typeface="Arial" panose="020B0604020202020204" pitchFamily="34" charset="0"/>
              <a:buChar char="•"/>
            </a:pPr>
            <a:r>
              <a:rPr lang="fr-FR" dirty="0">
                <a:solidFill>
                  <a:srgbClr val="010101"/>
                </a:solidFill>
                <a:latin typeface="Times New Roman" panose="02020603050405020304" pitchFamily="18" charset="0"/>
              </a:rPr>
              <a:t>il y a d’abord la séance de maquillage …. Pour les mettre en confiance ou par pulsion macabre ?</a:t>
            </a:r>
            <a:endParaRPr lang="fr-FR" dirty="0">
              <a:solidFill>
                <a:srgbClr val="010101"/>
              </a:solidFill>
              <a:latin typeface="Symbol" panose="05050102010706020507" pitchFamily="18" charset="2"/>
            </a:endParaRPr>
          </a:p>
          <a:p>
            <a:pPr marR="0" algn="just">
              <a:buFont typeface="Arial" panose="020B0604020202020204" pitchFamily="34" charset="0"/>
              <a:buChar char="•"/>
            </a:pPr>
            <a:r>
              <a:rPr lang="fr-FR" dirty="0">
                <a:solidFill>
                  <a:srgbClr val="010101"/>
                </a:solidFill>
                <a:latin typeface="Times New Roman" panose="02020603050405020304" pitchFamily="18" charset="0"/>
              </a:rPr>
              <a:t>Puis la piqûre («c’est un vaccin», dit-il)</a:t>
            </a:r>
            <a:endParaRPr lang="fr-FR" dirty="0">
              <a:solidFill>
                <a:srgbClr val="010101"/>
              </a:solidFill>
              <a:latin typeface="Symbol" panose="05050102010706020507" pitchFamily="18" charset="2"/>
            </a:endParaRPr>
          </a:p>
          <a:p>
            <a:pPr marR="0" algn="just">
              <a:buFont typeface="Arial" panose="020B0604020202020204" pitchFamily="34" charset="0"/>
              <a:buChar char="•"/>
            </a:pPr>
            <a:r>
              <a:rPr lang="fr-FR" dirty="0">
                <a:solidFill>
                  <a:srgbClr val="010101"/>
                </a:solidFill>
                <a:latin typeface="Times New Roman" panose="02020603050405020304" pitchFamily="18" charset="0"/>
              </a:rPr>
              <a:t>Il laisse la victime dans le cabinet mais ne manque pas d’assister à l’agonie à travers l’œilleton</a:t>
            </a:r>
            <a:endParaRPr lang="fr-FR" dirty="0">
              <a:solidFill>
                <a:srgbClr val="010101"/>
              </a:solidFill>
              <a:latin typeface="Symbol" panose="05050102010706020507" pitchFamily="18" charset="2"/>
            </a:endParaRPr>
          </a:p>
          <a:p>
            <a:pPr marR="0" algn="just">
              <a:buFont typeface="Arial" panose="020B0604020202020204" pitchFamily="34" charset="0"/>
              <a:buChar char="•"/>
            </a:pPr>
            <a:r>
              <a:rPr lang="fr-FR" dirty="0">
                <a:solidFill>
                  <a:srgbClr val="010101"/>
                </a:solidFill>
                <a:latin typeface="Times New Roman" panose="02020603050405020304" pitchFamily="18" charset="0"/>
              </a:rPr>
              <a:t>Il découpe le corps en morceaux qu’il met dans des sacs.</a:t>
            </a:r>
            <a:endParaRPr lang="fr-FR" dirty="0">
              <a:solidFill>
                <a:srgbClr val="010101"/>
              </a:solidFill>
              <a:latin typeface="Symbol" panose="05050102010706020507" pitchFamily="18" charset="2"/>
            </a:endParaRPr>
          </a:p>
          <a:p>
            <a:pPr marR="0" algn="just">
              <a:buFont typeface="Arial" panose="020B0604020202020204" pitchFamily="34" charset="0"/>
              <a:buChar char="•"/>
            </a:pPr>
            <a:r>
              <a:rPr lang="fr-FR" dirty="0">
                <a:solidFill>
                  <a:srgbClr val="010101"/>
                </a:solidFill>
                <a:latin typeface="Times New Roman" panose="02020603050405020304" pitchFamily="18" charset="0"/>
              </a:rPr>
              <a:t>Il emporte les sacs dans la carriole accrochée à son vélo et disperse les restes aux quatre coins de Paris</a:t>
            </a:r>
            <a:endParaRPr lang="fr-FR" dirty="0">
              <a:solidFill>
                <a:srgbClr val="010101"/>
              </a:solidFill>
              <a:latin typeface="Symbol" panose="05050102010706020507" pitchFamily="18" charset="2"/>
            </a:endParaRPr>
          </a:p>
          <a:p>
            <a:pPr algn="just"/>
            <a:r>
              <a:rPr lang="fr-FR" dirty="0">
                <a:solidFill>
                  <a:srgbClr val="333333"/>
                </a:solidFill>
                <a:latin typeface="Times New Roman" panose="02020603050405020304" pitchFamily="18" charset="0"/>
              </a:rPr>
              <a:t>2 janvier 1942, Joachim Guschinow est la première victime, un fourreur juif qui aurait apporté une somme conséquente en diamants.</a:t>
            </a:r>
            <a:endParaRPr lang="fr-FR" b="0" i="0" dirty="0">
              <a:solidFill>
                <a:srgbClr val="333333"/>
              </a:solidFill>
              <a:effectLst/>
              <a:latin typeface="Helvetica" panose="020B0604020202020204" pitchFamily="34" charset="0"/>
            </a:endParaRPr>
          </a:p>
        </p:txBody>
      </p:sp>
    </p:spTree>
    <p:extLst>
      <p:ext uri="{BB962C8B-B14F-4D97-AF65-F5344CB8AC3E}">
        <p14:creationId xmlns:p14="http://schemas.microsoft.com/office/powerpoint/2010/main" val="6994898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16000" y="813252"/>
            <a:ext cx="5976000" cy="4549479"/>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722098"/>
            <a:ext cx="6120000" cy="4731785"/>
          </a:xfrm>
          <a:prstGeom prst="rect">
            <a:avLst/>
          </a:prstGeom>
        </p:spPr>
      </p:pic>
    </p:spTree>
    <p:extLst>
      <p:ext uri="{BB962C8B-B14F-4D97-AF65-F5344CB8AC3E}">
        <p14:creationId xmlns:p14="http://schemas.microsoft.com/office/powerpoint/2010/main" val="11354194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3004" y="469900"/>
            <a:ext cx="6624000" cy="6222899"/>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30313" y="599433"/>
            <a:ext cx="1795768" cy="2596331"/>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72700" y="3830809"/>
            <a:ext cx="1692000" cy="2478630"/>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97234" y="3830809"/>
            <a:ext cx="1620000" cy="2464607"/>
          </a:xfrm>
          <a:prstGeom prst="rect">
            <a:avLst/>
          </a:prstGeom>
        </p:spPr>
      </p:pic>
      <p:sp>
        <p:nvSpPr>
          <p:cNvPr id="6" name="Rectangle 5"/>
          <p:cNvSpPr/>
          <p:nvPr/>
        </p:nvSpPr>
        <p:spPr>
          <a:xfrm>
            <a:off x="7037004" y="6309438"/>
            <a:ext cx="3087705" cy="369332"/>
          </a:xfrm>
          <a:prstGeom prst="rect">
            <a:avLst/>
          </a:prstGeom>
        </p:spPr>
        <p:txBody>
          <a:bodyPr wrap="none">
            <a:spAutoFit/>
          </a:bodyPr>
          <a:lstStyle/>
          <a:p>
            <a:r>
              <a:rPr lang="fr-FR" b="1" i="1" dirty="0">
                <a:solidFill>
                  <a:srgbClr val="000000"/>
                </a:solidFill>
                <a:latin typeface="Verdana" panose="020B0604030504040204" pitchFamily="34" charset="0"/>
              </a:rPr>
              <a:t>Joachim GUSCHINOW,</a:t>
            </a:r>
            <a:endParaRPr lang="fr-FR" dirty="0"/>
          </a:p>
        </p:txBody>
      </p:sp>
      <p:sp>
        <p:nvSpPr>
          <p:cNvPr id="7" name="Rectangle 6"/>
          <p:cNvSpPr/>
          <p:nvPr/>
        </p:nvSpPr>
        <p:spPr>
          <a:xfrm>
            <a:off x="10023662" y="6437243"/>
            <a:ext cx="2093843" cy="369332"/>
          </a:xfrm>
          <a:prstGeom prst="rect">
            <a:avLst/>
          </a:prstGeom>
        </p:spPr>
        <p:txBody>
          <a:bodyPr wrap="none">
            <a:spAutoFit/>
          </a:bodyPr>
          <a:lstStyle/>
          <a:p>
            <a:r>
              <a:rPr lang="fr-FR" b="1" i="1" dirty="0">
                <a:solidFill>
                  <a:srgbClr val="000000"/>
                </a:solidFill>
                <a:latin typeface="Verdana" panose="020B0604030504040204" pitchFamily="34" charset="0"/>
              </a:rPr>
              <a:t>Marthe KHAÏT,</a:t>
            </a:r>
            <a:endParaRPr lang="fr-FR" dirty="0"/>
          </a:p>
        </p:txBody>
      </p:sp>
      <p:sp>
        <p:nvSpPr>
          <p:cNvPr id="8" name="Rectangle 7"/>
          <p:cNvSpPr/>
          <p:nvPr/>
        </p:nvSpPr>
        <p:spPr>
          <a:xfrm>
            <a:off x="7164894" y="3333672"/>
            <a:ext cx="3676006" cy="369332"/>
          </a:xfrm>
          <a:prstGeom prst="rect">
            <a:avLst/>
          </a:prstGeom>
        </p:spPr>
        <p:txBody>
          <a:bodyPr wrap="none">
            <a:spAutoFit/>
          </a:bodyPr>
          <a:lstStyle/>
          <a:p>
            <a:r>
              <a:rPr lang="fr-FR" b="1" i="1" dirty="0">
                <a:solidFill>
                  <a:srgbClr val="000000"/>
                </a:solidFill>
                <a:latin typeface="Verdana" panose="020B0604030504040204" pitchFamily="34" charset="0"/>
              </a:rPr>
              <a:t>Margaret et René KNELLER</a:t>
            </a:r>
            <a:endParaRPr lang="fr-FR" dirty="0"/>
          </a:p>
        </p:txBody>
      </p:sp>
      <p:sp>
        <p:nvSpPr>
          <p:cNvPr id="9" name="Rectangle 8"/>
          <p:cNvSpPr/>
          <p:nvPr/>
        </p:nvSpPr>
        <p:spPr>
          <a:xfrm>
            <a:off x="9547571" y="2804839"/>
            <a:ext cx="2569934" cy="369332"/>
          </a:xfrm>
          <a:prstGeom prst="rect">
            <a:avLst/>
          </a:prstGeom>
        </p:spPr>
        <p:txBody>
          <a:bodyPr wrap="none">
            <a:spAutoFit/>
          </a:bodyPr>
          <a:lstStyle/>
          <a:p>
            <a:r>
              <a:rPr lang="fr-FR" b="1" i="1" dirty="0">
                <a:solidFill>
                  <a:srgbClr val="000000"/>
                </a:solidFill>
                <a:latin typeface="Verdana" panose="020B0604030504040204" pitchFamily="34" charset="0"/>
              </a:rPr>
              <a:t>Joseph REOCREUX</a:t>
            </a:r>
            <a:endParaRPr lang="fr-FR" dirty="0"/>
          </a:p>
        </p:txBody>
      </p:sp>
      <p:pic>
        <p:nvPicPr>
          <p:cNvPr id="10" name="Imag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298700" y="599433"/>
            <a:ext cx="1440000" cy="2100995"/>
          </a:xfrm>
          <a:prstGeom prst="rect">
            <a:avLst/>
          </a:prstGeom>
        </p:spPr>
      </p:pic>
      <p:sp>
        <p:nvSpPr>
          <p:cNvPr id="11" name="Rectangle 10"/>
          <p:cNvSpPr/>
          <p:nvPr/>
        </p:nvSpPr>
        <p:spPr>
          <a:xfrm>
            <a:off x="7597234" y="198405"/>
            <a:ext cx="4301177" cy="369332"/>
          </a:xfrm>
          <a:prstGeom prst="rect">
            <a:avLst/>
          </a:prstGeom>
        </p:spPr>
        <p:txBody>
          <a:bodyPr wrap="none">
            <a:spAutoFit/>
          </a:bodyPr>
          <a:lstStyle/>
          <a:p>
            <a:r>
              <a:rPr lang="fr-FR" b="1" i="1" u="sng" dirty="0">
                <a:solidFill>
                  <a:srgbClr val="000000"/>
                </a:solidFill>
                <a:latin typeface="Verdana" panose="020B0604030504040204" pitchFamily="34" charset="0"/>
              </a:rPr>
              <a:t>CINQ DES VICTIMES DE PETIOT</a:t>
            </a:r>
            <a:endParaRPr lang="fr-FR" dirty="0"/>
          </a:p>
        </p:txBody>
      </p:sp>
    </p:spTree>
    <p:extLst>
      <p:ext uri="{BB962C8B-B14F-4D97-AF65-F5344CB8AC3E}">
        <p14:creationId xmlns:p14="http://schemas.microsoft.com/office/powerpoint/2010/main" val="30548578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sp>
        <p:nvSpPr>
          <p:cNvPr id="3" name="Rectangle 2"/>
          <p:cNvSpPr/>
          <p:nvPr/>
        </p:nvSpPr>
        <p:spPr>
          <a:xfrm>
            <a:off x="703421" y="189637"/>
            <a:ext cx="6096000" cy="1200329"/>
          </a:xfrm>
          <a:prstGeom prst="rect">
            <a:avLst/>
          </a:prstGeom>
          <a:solidFill>
            <a:schemeClr val="bg2"/>
          </a:solidFill>
        </p:spPr>
        <p:txBody>
          <a:bodyPr>
            <a:spAutoFit/>
          </a:bodyPr>
          <a:lstStyle/>
          <a:p>
            <a:r>
              <a:rPr lang="fr-FR" dirty="0" smtClean="0">
                <a:solidFill>
                  <a:srgbClr val="333333"/>
                </a:solidFill>
                <a:latin typeface="Times New Roman" panose="02020603050405020304" pitchFamily="18" charset="0"/>
              </a:rPr>
              <a:t>Et là, il fait des aménagements : surélever le mur mitoyen, aménager un cabinet médical, une pièce dont la porte est équipée d’un judas, une cave munie de double portes et un puits (qu’on découvrira plus tard rempli de chaux vive).</a:t>
            </a:r>
            <a:endParaRPr lang="fr-FR" dirty="0"/>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02842" y="0"/>
            <a:ext cx="4689158" cy="6858000"/>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9408" y="1495083"/>
            <a:ext cx="6829425" cy="5257800"/>
          </a:xfrm>
          <a:prstGeom prst="rect">
            <a:avLst/>
          </a:prstGeom>
        </p:spPr>
      </p:pic>
      <p:sp>
        <p:nvSpPr>
          <p:cNvPr id="6" name="Rectangle 5"/>
          <p:cNvSpPr/>
          <p:nvPr/>
        </p:nvSpPr>
        <p:spPr>
          <a:xfrm>
            <a:off x="6997700" y="189637"/>
            <a:ext cx="5041900" cy="954107"/>
          </a:xfrm>
          <a:prstGeom prst="rect">
            <a:avLst/>
          </a:prstGeom>
        </p:spPr>
        <p:txBody>
          <a:bodyPr wrap="square">
            <a:spAutoFit/>
          </a:bodyPr>
          <a:lstStyle/>
          <a:p>
            <a:r>
              <a:rPr lang="fr-FR" sz="1400" dirty="0">
                <a:solidFill>
                  <a:srgbClr val="151221"/>
                </a:solidFill>
                <a:latin typeface="outfitmedium"/>
              </a:rPr>
              <a:t>Il y avait un œilleton, assez massif d'ailleurs, qui lui permettait, une fois qu'il avait inoculé la substance létale, il voyait par cet œilleton, d'une pièce annexe, mourir ses victimes.</a:t>
            </a:r>
            <a:endParaRPr lang="fr-FR" sz="1400" dirty="0"/>
          </a:p>
        </p:txBody>
      </p:sp>
    </p:spTree>
    <p:extLst>
      <p:ext uri="{BB962C8B-B14F-4D97-AF65-F5344CB8AC3E}">
        <p14:creationId xmlns:p14="http://schemas.microsoft.com/office/powerpoint/2010/main" val="7436231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sp>
        <p:nvSpPr>
          <p:cNvPr id="3" name="Rectangle 2"/>
          <p:cNvSpPr/>
          <p:nvPr/>
        </p:nvSpPr>
        <p:spPr>
          <a:xfrm>
            <a:off x="215900" y="714445"/>
            <a:ext cx="6096000" cy="5632311"/>
          </a:xfrm>
          <a:prstGeom prst="rect">
            <a:avLst/>
          </a:prstGeom>
          <a:solidFill>
            <a:schemeClr val="bg2"/>
          </a:solidFill>
        </p:spPr>
        <p:txBody>
          <a:bodyPr>
            <a:spAutoFit/>
          </a:bodyPr>
          <a:lstStyle/>
          <a:p>
            <a:r>
              <a:rPr lang="fr-FR" b="1" dirty="0">
                <a:solidFill>
                  <a:srgbClr val="111111"/>
                </a:solidFill>
                <a:latin typeface="Ubuntu"/>
              </a:rPr>
              <a:t>19 – 20 mai 1943 :</a:t>
            </a:r>
            <a:r>
              <a:rPr lang="fr-FR" dirty="0">
                <a:solidFill>
                  <a:srgbClr val="111111"/>
                </a:solidFill>
                <a:latin typeface="Ubuntu"/>
              </a:rPr>
              <a:t> Disparition d’Yvan Dreyfus, prisonnier juif de la Gestapo de la rue des Saussaies jouant le rôle d’informateur pour infiltrer le réseau du docteur Eugène alias Marcel Petiot.</a:t>
            </a:r>
            <a:r>
              <a:rPr lang="fr-FR" dirty="0"/>
              <a:t/>
            </a:r>
            <a:br>
              <a:rPr lang="fr-FR" dirty="0"/>
            </a:br>
            <a:r>
              <a:rPr lang="fr-FR" b="1" dirty="0">
                <a:solidFill>
                  <a:srgbClr val="111111"/>
                </a:solidFill>
                <a:latin typeface="Ubuntu"/>
              </a:rPr>
              <a:t>24 mai 1943 :</a:t>
            </a:r>
            <a:r>
              <a:rPr lang="fr-FR" dirty="0">
                <a:solidFill>
                  <a:srgbClr val="111111"/>
                </a:solidFill>
                <a:latin typeface="Ubuntu"/>
              </a:rPr>
              <a:t> Arrestation de Marcel Petiot par la Gestapo qui entraîne sa détention à la prison de Fresnes.</a:t>
            </a:r>
            <a:r>
              <a:rPr lang="fr-FR" dirty="0"/>
              <a:t/>
            </a:r>
            <a:br>
              <a:rPr lang="fr-FR" dirty="0"/>
            </a:br>
            <a:r>
              <a:rPr lang="fr-FR" b="1" dirty="0">
                <a:solidFill>
                  <a:srgbClr val="111111"/>
                </a:solidFill>
                <a:latin typeface="Ubuntu"/>
              </a:rPr>
              <a:t>13 janvier 1944 :</a:t>
            </a:r>
            <a:r>
              <a:rPr lang="fr-FR" dirty="0">
                <a:solidFill>
                  <a:srgbClr val="111111"/>
                </a:solidFill>
                <a:latin typeface="Ubuntu"/>
              </a:rPr>
              <a:t> Libération de Marcel Petiot de la prison de Fresnes.</a:t>
            </a:r>
            <a:r>
              <a:rPr lang="fr-FR" dirty="0"/>
              <a:t/>
            </a:r>
            <a:br>
              <a:rPr lang="fr-FR" dirty="0"/>
            </a:br>
            <a:r>
              <a:rPr lang="fr-FR" b="1" dirty="0">
                <a:solidFill>
                  <a:srgbClr val="111111"/>
                </a:solidFill>
                <a:latin typeface="Ubuntu"/>
              </a:rPr>
              <a:t>19 février 1944 :</a:t>
            </a:r>
            <a:r>
              <a:rPr lang="fr-FR" dirty="0">
                <a:solidFill>
                  <a:srgbClr val="111111"/>
                </a:solidFill>
                <a:latin typeface="Ubuntu"/>
              </a:rPr>
              <a:t> Marcel Petiot fait livrer avec l’aide de son frère de la chaux vive rue Le Sueur.</a:t>
            </a:r>
            <a:r>
              <a:rPr lang="fr-FR" dirty="0"/>
              <a:t/>
            </a:r>
            <a:br>
              <a:rPr lang="fr-FR" dirty="0"/>
            </a:br>
            <a:r>
              <a:rPr lang="fr-FR" b="1" dirty="0">
                <a:solidFill>
                  <a:srgbClr val="111111"/>
                </a:solidFill>
                <a:latin typeface="Ubuntu"/>
              </a:rPr>
              <a:t>11 mars 1944 :</a:t>
            </a:r>
            <a:r>
              <a:rPr lang="fr-FR" dirty="0">
                <a:solidFill>
                  <a:srgbClr val="111111"/>
                </a:solidFill>
                <a:latin typeface="Ubuntu"/>
              </a:rPr>
              <a:t> Les cheminées de l’hôtel particulier de la rue Le Sueur prennent feu entraînant la fuite de Marcel Petiot.</a:t>
            </a:r>
            <a:r>
              <a:rPr lang="fr-FR" dirty="0"/>
              <a:t/>
            </a:r>
            <a:br>
              <a:rPr lang="fr-FR" dirty="0"/>
            </a:br>
            <a:r>
              <a:rPr lang="fr-FR" b="1" dirty="0">
                <a:solidFill>
                  <a:srgbClr val="111111"/>
                </a:solidFill>
                <a:latin typeface="Ubuntu"/>
              </a:rPr>
              <a:t>Septembre 1944 :</a:t>
            </a:r>
            <a:r>
              <a:rPr lang="fr-FR" dirty="0">
                <a:solidFill>
                  <a:srgbClr val="111111"/>
                </a:solidFill>
                <a:latin typeface="Ubuntu"/>
              </a:rPr>
              <a:t> Marcel Petiot sous le nom de Wetterwald est incorporé au service de l’épuration et de sécurité de la caserne de Valmy tenue par les Forces Françaises de l’Intérieur.</a:t>
            </a:r>
            <a:r>
              <a:rPr lang="fr-FR" dirty="0"/>
              <a:t/>
            </a:r>
            <a:br>
              <a:rPr lang="fr-FR" dirty="0"/>
            </a:br>
            <a:r>
              <a:rPr lang="fr-FR" b="1" dirty="0">
                <a:solidFill>
                  <a:srgbClr val="111111"/>
                </a:solidFill>
                <a:latin typeface="Ubuntu"/>
              </a:rPr>
              <a:t>19 septembre 1944 :</a:t>
            </a:r>
            <a:r>
              <a:rPr lang="fr-FR" dirty="0">
                <a:solidFill>
                  <a:srgbClr val="111111"/>
                </a:solidFill>
                <a:latin typeface="Ubuntu"/>
              </a:rPr>
              <a:t> Parution dans le journal </a:t>
            </a:r>
            <a:r>
              <a:rPr lang="fr-FR" i="1" dirty="0">
                <a:solidFill>
                  <a:srgbClr val="111111"/>
                </a:solidFill>
                <a:latin typeface="Ubuntu"/>
              </a:rPr>
              <a:t>Résistance</a:t>
            </a:r>
            <a:r>
              <a:rPr lang="fr-FR" dirty="0">
                <a:solidFill>
                  <a:srgbClr val="111111"/>
                </a:solidFill>
                <a:latin typeface="Ubuntu"/>
              </a:rPr>
              <a:t> de l’article du journaliste Jacques Yonnet « Petiot, soldat du Reich ».</a:t>
            </a:r>
            <a:endParaRPr lang="fr-FR" dirty="0"/>
          </a:p>
        </p:txBody>
      </p:sp>
      <p:sp>
        <p:nvSpPr>
          <p:cNvPr id="5" name="Rectangle 4"/>
          <p:cNvSpPr/>
          <p:nvPr/>
        </p:nvSpPr>
        <p:spPr>
          <a:xfrm>
            <a:off x="6448662" y="4974122"/>
            <a:ext cx="5618575" cy="1754326"/>
          </a:xfrm>
          <a:prstGeom prst="rect">
            <a:avLst/>
          </a:prstGeom>
          <a:solidFill>
            <a:schemeClr val="bg2"/>
          </a:solidFill>
        </p:spPr>
        <p:txBody>
          <a:bodyPr wrap="square">
            <a:spAutoFit/>
          </a:bodyPr>
          <a:lstStyle/>
          <a:p>
            <a:r>
              <a:rPr lang="fr-FR" dirty="0">
                <a:solidFill>
                  <a:srgbClr val="333333"/>
                </a:solidFill>
                <a:latin typeface="Times New Roman" panose="02020603050405020304" pitchFamily="18" charset="0"/>
              </a:rPr>
              <a:t>Rue Lesueur, on a découvert 72 valises et 655 kilos d'objets divers dont 21 manteaux de laine, 90 robes, 120 jupes, 26 sacs à main, 28 complets d'hommes, 33 cravates, 57 paires de chaussettes, 43 paires de chaussures, une culotte de pyjama d'enfant appartenant au jeune René Kneller, disparu avec ses parents.</a:t>
            </a:r>
            <a:endParaRPr lang="fr-FR" dirty="0"/>
          </a:p>
        </p:txBody>
      </p:sp>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05611" y="303205"/>
            <a:ext cx="4896000" cy="4469337"/>
          </a:xfrm>
          <a:prstGeom prst="rect">
            <a:avLst/>
          </a:prstGeom>
        </p:spPr>
      </p:pic>
    </p:spTree>
    <p:extLst>
      <p:ext uri="{BB962C8B-B14F-4D97-AF65-F5344CB8AC3E}">
        <p14:creationId xmlns:p14="http://schemas.microsoft.com/office/powerpoint/2010/main" val="20956651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sp>
        <p:nvSpPr>
          <p:cNvPr id="3" name="Rectangle 2"/>
          <p:cNvSpPr/>
          <p:nvPr/>
        </p:nvSpPr>
        <p:spPr>
          <a:xfrm>
            <a:off x="268650" y="644968"/>
            <a:ext cx="3314700" cy="5632311"/>
          </a:xfrm>
          <a:prstGeom prst="rect">
            <a:avLst/>
          </a:prstGeom>
          <a:solidFill>
            <a:schemeClr val="bg2"/>
          </a:solidFill>
        </p:spPr>
        <p:txBody>
          <a:bodyPr wrap="square">
            <a:spAutoFit/>
          </a:bodyPr>
          <a:lstStyle/>
          <a:p>
            <a:pPr algn="just"/>
            <a:r>
              <a:rPr lang="fr-FR" dirty="0">
                <a:solidFill>
                  <a:srgbClr val="333333"/>
                </a:solidFill>
                <a:latin typeface="Times New Roman" panose="02020603050405020304" pitchFamily="18" charset="0"/>
              </a:rPr>
              <a:t>Un indicateur met les Allemands sur la piste du réseau ; Petiot est arrêté, emprisonné pendant 7 mois à Fresnes, où il est torturé, parfois d’une manière horrible (on lui lime les dents). Pourquoi est-il libéré au bout de 7 mois ? Cela reste un mystère.</a:t>
            </a:r>
            <a:endParaRPr lang="fr-FR" dirty="0">
              <a:solidFill>
                <a:srgbClr val="333333"/>
              </a:solidFill>
              <a:latin typeface="Helvetica" panose="020B0604020202020204" pitchFamily="34" charset="0"/>
            </a:endParaRPr>
          </a:p>
          <a:p>
            <a:pPr algn="just"/>
            <a:r>
              <a:rPr lang="fr-FR" dirty="0">
                <a:solidFill>
                  <a:srgbClr val="333333"/>
                </a:solidFill>
                <a:latin typeface="Times New Roman" panose="02020603050405020304" pitchFamily="18" charset="0"/>
              </a:rPr>
              <a:t>Libéré en janvier 1944, l’assassin décide alors de faire disparaître toutes les traces de ses crimes, de se débarrasser des cadavres. Plus question d’une simple dispersion des restes ; incinérer les corps dans la chaudière est la solution.</a:t>
            </a:r>
            <a:endParaRPr lang="fr-FR" dirty="0">
              <a:solidFill>
                <a:srgbClr val="333333"/>
              </a:solidFill>
              <a:latin typeface="Helvetica" panose="020B0604020202020204" pitchFamily="34" charset="0"/>
            </a:endParaRPr>
          </a:p>
          <a:p>
            <a:pPr algn="just"/>
            <a:r>
              <a:rPr lang="fr-FR" dirty="0">
                <a:solidFill>
                  <a:srgbClr val="333333"/>
                </a:solidFill>
                <a:latin typeface="Times New Roman" panose="02020603050405020304" pitchFamily="18" charset="0"/>
              </a:rPr>
              <a:t>La chaudière s’emballe : des panaches de fumée noirâtre obscurcissent le ciel de la rue Lesueur, les voisins s’inquiètent des odeurs pestilentielles.</a:t>
            </a:r>
            <a:endParaRPr lang="fr-FR" b="0" i="0" dirty="0">
              <a:solidFill>
                <a:srgbClr val="333333"/>
              </a:solidFill>
              <a:effectLst/>
              <a:latin typeface="Helvetica" panose="020B0604020202020204" pitchFamily="34" charset="0"/>
            </a:endParaRPr>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2000" y="644968"/>
            <a:ext cx="8352000" cy="5568000"/>
          </a:xfrm>
          <a:prstGeom prst="rect">
            <a:avLst/>
          </a:prstGeom>
        </p:spPr>
      </p:pic>
    </p:spTree>
    <p:extLst>
      <p:ext uri="{BB962C8B-B14F-4D97-AF65-F5344CB8AC3E}">
        <p14:creationId xmlns:p14="http://schemas.microsoft.com/office/powerpoint/2010/main" val="31365488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sp>
        <p:nvSpPr>
          <p:cNvPr id="3" name="Rectangle 2"/>
          <p:cNvSpPr/>
          <p:nvPr/>
        </p:nvSpPr>
        <p:spPr>
          <a:xfrm>
            <a:off x="330200" y="1706940"/>
            <a:ext cx="6096000" cy="4093428"/>
          </a:xfrm>
          <a:prstGeom prst="rect">
            <a:avLst/>
          </a:prstGeom>
          <a:solidFill>
            <a:schemeClr val="bg2"/>
          </a:solidFill>
        </p:spPr>
        <p:txBody>
          <a:bodyPr>
            <a:spAutoFit/>
          </a:bodyPr>
          <a:lstStyle/>
          <a:p>
            <a:pPr algn="just"/>
            <a:r>
              <a:rPr lang="fr-FR" sz="2000" b="1" dirty="0">
                <a:solidFill>
                  <a:srgbClr val="333333"/>
                </a:solidFill>
                <a:latin typeface="Arial" panose="020B0604020202020204" pitchFamily="34" charset="0"/>
              </a:rPr>
              <a:t>Le capitaine Valéry</a:t>
            </a:r>
            <a:endParaRPr lang="fr-FR" sz="2000" dirty="0">
              <a:solidFill>
                <a:srgbClr val="333333"/>
              </a:solidFill>
              <a:latin typeface="Helvetica" panose="020B0604020202020204" pitchFamily="34" charset="0"/>
            </a:endParaRPr>
          </a:p>
          <a:p>
            <a:pPr algn="just"/>
            <a:r>
              <a:rPr lang="fr-FR" sz="2000" dirty="0">
                <a:solidFill>
                  <a:srgbClr val="333333"/>
                </a:solidFill>
                <a:latin typeface="Times New Roman" panose="02020603050405020304" pitchFamily="18" charset="0"/>
              </a:rPr>
              <a:t>Les pompiers sont alertés le 11 mars 1944. La maison étant inoccupée, ils cassent un carreau et découvrent dans la cave, le charnier, les corps dépecés.</a:t>
            </a:r>
            <a:endParaRPr lang="fr-FR" sz="2000" dirty="0">
              <a:solidFill>
                <a:srgbClr val="333333"/>
              </a:solidFill>
              <a:latin typeface="Helvetica" panose="020B0604020202020204" pitchFamily="34" charset="0"/>
            </a:endParaRPr>
          </a:p>
          <a:p>
            <a:pPr algn="just"/>
            <a:r>
              <a:rPr lang="fr-FR" sz="2000" dirty="0">
                <a:solidFill>
                  <a:srgbClr val="333333"/>
                </a:solidFill>
                <a:latin typeface="Times New Roman" panose="02020603050405020304" pitchFamily="18" charset="0"/>
              </a:rPr>
              <a:t>Alerté, Petiot ne prend pas la fuite ; il arrive et, avec beaucoup d’aplomb, se présente comme le frère du propriétaire. Il va faire croire que ce sont des collabos qui ont été exécutés et demande aux pompiers et policiers toute la discrétion nécessaire. On le laisse repartir en vélo et il disparaît.</a:t>
            </a:r>
            <a:endParaRPr lang="fr-FR" sz="2000" dirty="0">
              <a:solidFill>
                <a:srgbClr val="333333"/>
              </a:solidFill>
              <a:latin typeface="Helvetica" panose="020B0604020202020204" pitchFamily="34" charset="0"/>
            </a:endParaRPr>
          </a:p>
          <a:p>
            <a:pPr algn="just"/>
            <a:r>
              <a:rPr lang="fr-FR" sz="2000" dirty="0">
                <a:solidFill>
                  <a:srgbClr val="333333"/>
                </a:solidFill>
                <a:latin typeface="Times New Roman" panose="02020603050405020304" pitchFamily="18" charset="0"/>
              </a:rPr>
              <a:t>A la Libération, un mandat d’arrêt est lancé ; l’enquête va permettre de retrouver des rabatteurs mais lui reste introuvable.</a:t>
            </a:r>
            <a:endParaRPr lang="fr-FR" sz="2000" b="0" i="0" dirty="0">
              <a:solidFill>
                <a:srgbClr val="333333"/>
              </a:solidFill>
              <a:effectLst/>
              <a:latin typeface="Helvetica" panose="020B0604020202020204" pitchFamily="34" charset="0"/>
            </a:endParaRPr>
          </a:p>
        </p:txBody>
      </p:sp>
      <p:pic>
        <p:nvPicPr>
          <p:cNvPr id="4" name="Image 3"/>
          <p:cNvPicPr>
            <a:picLocks noChangeAspect="1"/>
          </p:cNvPicPr>
          <p:nvPr/>
        </p:nvPicPr>
        <p:blipFill rotWithShape="1">
          <a:blip r:embed="rId4">
            <a:extLst>
              <a:ext uri="{28A0092B-C50C-407E-A947-70E740481C1C}">
                <a14:useLocalDpi xmlns:a14="http://schemas.microsoft.com/office/drawing/2010/main" val="0"/>
              </a:ext>
            </a:extLst>
          </a:blip>
          <a:srcRect r="4238"/>
          <a:stretch/>
        </p:blipFill>
        <p:spPr>
          <a:xfrm>
            <a:off x="6756400" y="0"/>
            <a:ext cx="5368392" cy="6858000"/>
          </a:xfrm>
          <a:prstGeom prst="rect">
            <a:avLst/>
          </a:prstGeom>
        </p:spPr>
      </p:pic>
    </p:spTree>
    <p:extLst>
      <p:ext uri="{BB962C8B-B14F-4D97-AF65-F5344CB8AC3E}">
        <p14:creationId xmlns:p14="http://schemas.microsoft.com/office/powerpoint/2010/main" val="4758319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9"/>
            <a:ext cx="12168000" cy="6858029"/>
          </a:xfrm>
          <a:prstGeom prst="rect">
            <a:avLst/>
          </a:prstGeom>
        </p:spPr>
      </p:pic>
    </p:spTree>
    <p:extLst>
      <p:ext uri="{BB962C8B-B14F-4D97-AF65-F5344CB8AC3E}">
        <p14:creationId xmlns:p14="http://schemas.microsoft.com/office/powerpoint/2010/main" val="7276911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sp>
        <p:nvSpPr>
          <p:cNvPr id="3" name="Rectangle 2"/>
          <p:cNvSpPr/>
          <p:nvPr/>
        </p:nvSpPr>
        <p:spPr>
          <a:xfrm>
            <a:off x="49355" y="450146"/>
            <a:ext cx="6096000" cy="6186309"/>
          </a:xfrm>
          <a:prstGeom prst="rect">
            <a:avLst/>
          </a:prstGeom>
          <a:solidFill>
            <a:schemeClr val="bg2"/>
          </a:solidFill>
        </p:spPr>
        <p:txBody>
          <a:bodyPr>
            <a:spAutoFit/>
          </a:bodyPr>
          <a:lstStyle/>
          <a:p>
            <a:r>
              <a:rPr lang="fr-FR" b="1" dirty="0">
                <a:solidFill>
                  <a:srgbClr val="111111"/>
                </a:solidFill>
                <a:latin typeface="Ubuntu"/>
              </a:rPr>
              <a:t>18 octobre 1944 :</a:t>
            </a:r>
            <a:r>
              <a:rPr lang="fr-FR" dirty="0">
                <a:solidFill>
                  <a:srgbClr val="111111"/>
                </a:solidFill>
                <a:latin typeface="Ubuntu"/>
              </a:rPr>
              <a:t> Parution du droit de réponse de Marcel Petiot dans le journal </a:t>
            </a:r>
            <a:r>
              <a:rPr lang="fr-FR" i="1" dirty="0">
                <a:solidFill>
                  <a:srgbClr val="111111"/>
                </a:solidFill>
                <a:latin typeface="Ubuntu"/>
              </a:rPr>
              <a:t>Résistance</a:t>
            </a:r>
            <a:r>
              <a:rPr lang="fr-FR" dirty="0">
                <a:solidFill>
                  <a:srgbClr val="111111"/>
                </a:solidFill>
                <a:latin typeface="Ubuntu"/>
              </a:rPr>
              <a:t>.</a:t>
            </a:r>
            <a:r>
              <a:rPr lang="fr-FR" dirty="0"/>
              <a:t/>
            </a:r>
            <a:br>
              <a:rPr lang="fr-FR" dirty="0"/>
            </a:br>
            <a:r>
              <a:rPr lang="fr-FR" b="1" dirty="0">
                <a:solidFill>
                  <a:srgbClr val="111111"/>
                </a:solidFill>
                <a:latin typeface="Ubuntu"/>
              </a:rPr>
              <a:t>31 octobre 1944 :</a:t>
            </a:r>
            <a:r>
              <a:rPr lang="fr-FR" dirty="0">
                <a:solidFill>
                  <a:srgbClr val="111111"/>
                </a:solidFill>
                <a:latin typeface="Ubuntu"/>
              </a:rPr>
              <a:t> Arrestation de Marcel Petiot à la station Saint-Mandé du métro de Paris, située à la limite des communes de Saint-Mandé et de Vincennes.</a:t>
            </a:r>
            <a:r>
              <a:rPr lang="fr-FR" dirty="0"/>
              <a:t/>
            </a:r>
            <a:br>
              <a:rPr lang="fr-FR" dirty="0"/>
            </a:br>
            <a:r>
              <a:rPr lang="fr-FR" b="1" dirty="0">
                <a:solidFill>
                  <a:srgbClr val="111111"/>
                </a:solidFill>
                <a:latin typeface="Ubuntu"/>
              </a:rPr>
              <a:t>03 novembre 1944 :</a:t>
            </a:r>
            <a:r>
              <a:rPr lang="fr-FR" dirty="0">
                <a:solidFill>
                  <a:srgbClr val="111111"/>
                </a:solidFill>
                <a:latin typeface="Ubuntu"/>
              </a:rPr>
              <a:t> Médiatisation dans la presse de l’arrestation de Marcel Petiot.</a:t>
            </a:r>
            <a:r>
              <a:rPr lang="fr-FR" dirty="0"/>
              <a:t/>
            </a:r>
            <a:br>
              <a:rPr lang="fr-FR" dirty="0"/>
            </a:br>
            <a:r>
              <a:rPr lang="fr-FR" b="1" dirty="0">
                <a:solidFill>
                  <a:srgbClr val="111111"/>
                </a:solidFill>
                <a:latin typeface="Ubuntu"/>
              </a:rPr>
              <a:t>31 décembre 1945 :</a:t>
            </a:r>
            <a:r>
              <a:rPr lang="fr-FR" dirty="0">
                <a:solidFill>
                  <a:srgbClr val="111111"/>
                </a:solidFill>
                <a:latin typeface="Ubuntu"/>
              </a:rPr>
              <a:t> Réquisitoire définitif tendant au jugement de Marcel Petiot en Cour d’Assises.</a:t>
            </a:r>
            <a:r>
              <a:rPr lang="fr-FR" dirty="0"/>
              <a:t/>
            </a:r>
            <a:br>
              <a:rPr lang="fr-FR" dirty="0"/>
            </a:br>
            <a:r>
              <a:rPr lang="fr-FR" b="1" dirty="0">
                <a:solidFill>
                  <a:srgbClr val="111111"/>
                </a:solidFill>
                <a:latin typeface="Ubuntu"/>
              </a:rPr>
              <a:t>18 mars 1946 :</a:t>
            </a:r>
            <a:r>
              <a:rPr lang="fr-FR" dirty="0">
                <a:solidFill>
                  <a:srgbClr val="111111"/>
                </a:solidFill>
                <a:latin typeface="Ubuntu"/>
              </a:rPr>
              <a:t> Ouverture du procès Petiot aux Assises de la Seine sous la présidence de Marcel Leser.</a:t>
            </a:r>
            <a:r>
              <a:rPr lang="fr-FR" dirty="0"/>
              <a:t/>
            </a:r>
            <a:br>
              <a:rPr lang="fr-FR" dirty="0"/>
            </a:br>
            <a:r>
              <a:rPr lang="fr-FR" b="1" dirty="0">
                <a:solidFill>
                  <a:srgbClr val="111111"/>
                </a:solidFill>
                <a:latin typeface="Ubuntu"/>
              </a:rPr>
              <a:t>22 mars 1946 :</a:t>
            </a:r>
            <a:r>
              <a:rPr lang="fr-FR" dirty="0">
                <a:solidFill>
                  <a:srgbClr val="111111"/>
                </a:solidFill>
                <a:latin typeface="Ubuntu"/>
              </a:rPr>
              <a:t> Visite de la Cour au sein de l’hôtel particulier rue Le Sueur.</a:t>
            </a:r>
            <a:r>
              <a:rPr lang="fr-FR" dirty="0"/>
              <a:t/>
            </a:r>
            <a:br>
              <a:rPr lang="fr-FR" dirty="0"/>
            </a:br>
            <a:r>
              <a:rPr lang="fr-FR" b="1" dirty="0">
                <a:solidFill>
                  <a:srgbClr val="111111"/>
                </a:solidFill>
                <a:latin typeface="Ubuntu"/>
              </a:rPr>
              <a:t>03 avril 1946 :</a:t>
            </a:r>
            <a:r>
              <a:rPr lang="fr-FR" dirty="0">
                <a:solidFill>
                  <a:srgbClr val="111111"/>
                </a:solidFill>
                <a:latin typeface="Ubuntu"/>
              </a:rPr>
              <a:t> Réquisitoire de l’avocat général Pierre Dupin.</a:t>
            </a:r>
            <a:r>
              <a:rPr lang="fr-FR" dirty="0"/>
              <a:t/>
            </a:r>
            <a:br>
              <a:rPr lang="fr-FR" dirty="0"/>
            </a:br>
            <a:r>
              <a:rPr lang="fr-FR" b="1" dirty="0">
                <a:solidFill>
                  <a:srgbClr val="111111"/>
                </a:solidFill>
                <a:latin typeface="Ubuntu"/>
              </a:rPr>
              <a:t>04 avril 1946 :</a:t>
            </a:r>
            <a:r>
              <a:rPr lang="fr-FR" dirty="0">
                <a:solidFill>
                  <a:srgbClr val="111111"/>
                </a:solidFill>
                <a:latin typeface="Ubuntu"/>
              </a:rPr>
              <a:t> Plaidoirie de Maître René Floriot, défenseur de l’accusé et condamnation à mort de Marcel Petiot.</a:t>
            </a:r>
            <a:r>
              <a:rPr lang="fr-FR" dirty="0"/>
              <a:t/>
            </a:r>
            <a:br>
              <a:rPr lang="fr-FR" dirty="0"/>
            </a:br>
            <a:r>
              <a:rPr lang="fr-FR" b="1" dirty="0">
                <a:solidFill>
                  <a:srgbClr val="111111"/>
                </a:solidFill>
                <a:latin typeface="Ubuntu"/>
              </a:rPr>
              <a:t>23 mai 1946 :</a:t>
            </a:r>
            <a:r>
              <a:rPr lang="fr-FR" dirty="0">
                <a:solidFill>
                  <a:srgbClr val="111111"/>
                </a:solidFill>
                <a:latin typeface="Ubuntu"/>
              </a:rPr>
              <a:t> Le Président Gouin refuse une révision du procès.</a:t>
            </a:r>
            <a:r>
              <a:rPr lang="fr-FR" dirty="0"/>
              <a:t/>
            </a:r>
            <a:br>
              <a:rPr lang="fr-FR" dirty="0"/>
            </a:br>
            <a:r>
              <a:rPr lang="fr-FR" b="1" dirty="0">
                <a:solidFill>
                  <a:srgbClr val="111111"/>
                </a:solidFill>
                <a:latin typeface="Ubuntu"/>
              </a:rPr>
              <a:t>25 mai 1946 :</a:t>
            </a:r>
            <a:r>
              <a:rPr lang="fr-FR" dirty="0">
                <a:solidFill>
                  <a:srgbClr val="111111"/>
                </a:solidFill>
                <a:latin typeface="Ubuntu"/>
              </a:rPr>
              <a:t> Exécution de Marcel Petiot à la prison de la Santé à 05h05.</a:t>
            </a:r>
            <a:endParaRPr lang="fr-FR" dirty="0"/>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96400" y="-64"/>
            <a:ext cx="2895600" cy="6858000"/>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94710" y="0"/>
            <a:ext cx="2959100" cy="6858000"/>
          </a:xfrm>
          <a:prstGeom prst="rect">
            <a:avLst/>
          </a:prstGeom>
        </p:spPr>
      </p:pic>
    </p:spTree>
    <p:extLst>
      <p:ext uri="{BB962C8B-B14F-4D97-AF65-F5344CB8AC3E}">
        <p14:creationId xmlns:p14="http://schemas.microsoft.com/office/powerpoint/2010/main" val="41653360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2500" y="0"/>
            <a:ext cx="10058400" cy="6985000"/>
          </a:xfrm>
          <a:prstGeom prst="rect">
            <a:avLst/>
          </a:prstGeom>
        </p:spPr>
      </p:pic>
    </p:spTree>
    <p:extLst>
      <p:ext uri="{BB962C8B-B14F-4D97-AF65-F5344CB8AC3E}">
        <p14:creationId xmlns:p14="http://schemas.microsoft.com/office/powerpoint/2010/main" val="15756926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29200" y="129762"/>
            <a:ext cx="7162800" cy="3133725"/>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69250" y="3384375"/>
            <a:ext cx="7022750" cy="3352737"/>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2625" y="129762"/>
            <a:ext cx="4824000" cy="3553061"/>
          </a:xfrm>
          <a:prstGeom prst="rect">
            <a:avLst/>
          </a:prstGeom>
        </p:spPr>
      </p:pic>
      <p:sp>
        <p:nvSpPr>
          <p:cNvPr id="8" name="Rectangle 7"/>
          <p:cNvSpPr/>
          <p:nvPr/>
        </p:nvSpPr>
        <p:spPr>
          <a:xfrm>
            <a:off x="172625" y="4247634"/>
            <a:ext cx="4716875" cy="1631216"/>
          </a:xfrm>
          <a:prstGeom prst="rect">
            <a:avLst/>
          </a:prstGeom>
          <a:solidFill>
            <a:schemeClr val="bg2"/>
          </a:solidFill>
        </p:spPr>
        <p:txBody>
          <a:bodyPr wrap="square">
            <a:spAutoFit/>
          </a:bodyPr>
          <a:lstStyle/>
          <a:p>
            <a:r>
              <a:rPr lang="fr-FR" sz="2000" dirty="0">
                <a:solidFill>
                  <a:srgbClr val="333333"/>
                </a:solidFill>
                <a:latin typeface="Arial" panose="020B0604020202020204" pitchFamily="34" charset="0"/>
                <a:cs typeface="Arial" panose="020B0604020202020204" pitchFamily="34" charset="0"/>
              </a:rPr>
              <a:t>Petiot est arrêté le 31 octobre 1944, incarcéré à la </a:t>
            </a:r>
            <a:r>
              <a:rPr lang="fr-FR" sz="2000" dirty="0" smtClean="0">
                <a:solidFill>
                  <a:srgbClr val="333333"/>
                </a:solidFill>
                <a:latin typeface="Arial" panose="020B0604020202020204" pitchFamily="34" charset="0"/>
                <a:cs typeface="Arial" panose="020B0604020202020204" pitchFamily="34" charset="0"/>
              </a:rPr>
              <a:t>Santé</a:t>
            </a:r>
          </a:p>
          <a:p>
            <a:r>
              <a:rPr lang="fr-FR" sz="2000" dirty="0">
                <a:latin typeface="Arial" panose="020B0604020202020204" pitchFamily="34" charset="0"/>
                <a:cs typeface="Arial" panose="020B0604020202020204" pitchFamily="34" charset="0"/>
              </a:rPr>
              <a:t>L’instruction est longue car il ne comparaît devant les assises de la Seine qu’en mars 1946</a:t>
            </a:r>
          </a:p>
        </p:txBody>
      </p:sp>
    </p:spTree>
    <p:extLst>
      <p:ext uri="{BB962C8B-B14F-4D97-AF65-F5344CB8AC3E}">
        <p14:creationId xmlns:p14="http://schemas.microsoft.com/office/powerpoint/2010/main" val="3884889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674894"/>
            <a:ext cx="12192001" cy="2965134"/>
          </a:xfrm>
          <a:prstGeom prst="rect">
            <a:avLst/>
          </a:prstGeom>
        </p:spPr>
      </p:pic>
      <p:sp>
        <p:nvSpPr>
          <p:cNvPr id="4" name="Rectangle 3"/>
          <p:cNvSpPr/>
          <p:nvPr/>
        </p:nvSpPr>
        <p:spPr>
          <a:xfrm>
            <a:off x="3047999" y="598751"/>
            <a:ext cx="6096000" cy="1938992"/>
          </a:xfrm>
          <a:prstGeom prst="rect">
            <a:avLst/>
          </a:prstGeom>
          <a:solidFill>
            <a:schemeClr val="bg2"/>
          </a:solidFill>
        </p:spPr>
        <p:txBody>
          <a:bodyPr>
            <a:spAutoFit/>
          </a:bodyPr>
          <a:lstStyle/>
          <a:p>
            <a:r>
              <a:rPr lang="fr-FR" sz="2000" dirty="0">
                <a:solidFill>
                  <a:srgbClr val="333333"/>
                </a:solidFill>
                <a:latin typeface="Arial" panose="020B0604020202020204" pitchFamily="34" charset="0"/>
                <a:cs typeface="Arial" panose="020B0604020202020204" pitchFamily="34" charset="0"/>
              </a:rPr>
              <a:t>Tout comme Landru, aucun remords, aucune repentance ; ce n’est pas le box des accusés mais une estrade. Désinvolte et cynique, il va même jusqu’à dire à son avocat qu’ils font un four, un jour où il y a un peu moins de monde que d’habitude. Ou bien, il s’endort.</a:t>
            </a:r>
            <a:endParaRPr lang="fr-FR"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13112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2900" y="0"/>
            <a:ext cx="2846705" cy="6858000"/>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74390" y="0"/>
            <a:ext cx="1988820" cy="6858000"/>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66101" y="0"/>
            <a:ext cx="1892268" cy="6858000"/>
          </a:xfrm>
          <a:prstGeom prst="rect">
            <a:avLst/>
          </a:prstGeom>
        </p:spPr>
      </p:pic>
      <p:pic>
        <p:nvPicPr>
          <p:cNvPr id="7" name="Imag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185400" y="-64"/>
            <a:ext cx="2006600" cy="6858000"/>
          </a:xfrm>
          <a:prstGeom prst="rect">
            <a:avLst/>
          </a:prstGeom>
        </p:spPr>
      </p:pic>
      <p:pic>
        <p:nvPicPr>
          <p:cNvPr id="8" name="Image 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490241" y="-64"/>
            <a:ext cx="2486025" cy="6858000"/>
          </a:xfrm>
          <a:prstGeom prst="rect">
            <a:avLst/>
          </a:prstGeom>
        </p:spPr>
      </p:pic>
    </p:spTree>
    <p:extLst>
      <p:ext uri="{BB962C8B-B14F-4D97-AF65-F5344CB8AC3E}">
        <p14:creationId xmlns:p14="http://schemas.microsoft.com/office/powerpoint/2010/main" val="24628517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pic>
        <p:nvPicPr>
          <p:cNvPr id="3" name="Imag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78400" y="0"/>
            <a:ext cx="7214660" cy="6857936"/>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7139" y="-64"/>
            <a:ext cx="4541921" cy="6858000"/>
          </a:xfrm>
          <a:prstGeom prst="rect">
            <a:avLst/>
          </a:prstGeom>
        </p:spPr>
      </p:pic>
    </p:spTree>
    <p:extLst>
      <p:ext uri="{BB962C8B-B14F-4D97-AF65-F5344CB8AC3E}">
        <p14:creationId xmlns:p14="http://schemas.microsoft.com/office/powerpoint/2010/main" val="16725000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pic>
        <p:nvPicPr>
          <p:cNvPr id="3" name="Image 2"/>
          <p:cNvPicPr>
            <a:picLocks noChangeAspect="1"/>
          </p:cNvPicPr>
          <p:nvPr/>
        </p:nvPicPr>
        <p:blipFill rotWithShape="1">
          <a:blip r:embed="rId4">
            <a:extLst>
              <a:ext uri="{28A0092B-C50C-407E-A947-70E740481C1C}">
                <a14:useLocalDpi xmlns:a14="http://schemas.microsoft.com/office/drawing/2010/main" val="0"/>
              </a:ext>
            </a:extLst>
          </a:blip>
          <a:srcRect l="25000" t="2338" r="20104" b="4900"/>
          <a:stretch/>
        </p:blipFill>
        <p:spPr>
          <a:xfrm>
            <a:off x="4750250" y="1563665"/>
            <a:ext cx="7200000" cy="5304735"/>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8655" y="120081"/>
            <a:ext cx="2914650" cy="4086225"/>
          </a:xfrm>
          <a:prstGeom prst="rect">
            <a:avLst/>
          </a:prstGeom>
        </p:spPr>
      </p:pic>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8655" y="3692072"/>
            <a:ext cx="4000500" cy="3076575"/>
          </a:xfrm>
          <a:prstGeom prst="rect">
            <a:avLst/>
          </a:prstGeom>
        </p:spPr>
      </p:pic>
      <p:sp>
        <p:nvSpPr>
          <p:cNvPr id="6" name="Rectangle 5"/>
          <p:cNvSpPr/>
          <p:nvPr/>
        </p:nvSpPr>
        <p:spPr>
          <a:xfrm>
            <a:off x="5067300" y="3230187"/>
            <a:ext cx="6565900" cy="2667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7" name="Rectangle 6"/>
          <p:cNvSpPr/>
          <p:nvPr/>
        </p:nvSpPr>
        <p:spPr>
          <a:xfrm>
            <a:off x="3355019" y="120081"/>
            <a:ext cx="8739909" cy="1323439"/>
          </a:xfrm>
          <a:prstGeom prst="rect">
            <a:avLst/>
          </a:prstGeom>
          <a:solidFill>
            <a:schemeClr val="bg2"/>
          </a:solidFill>
        </p:spPr>
        <p:txBody>
          <a:bodyPr wrap="square">
            <a:spAutoFit/>
          </a:bodyPr>
          <a:lstStyle/>
          <a:p>
            <a:r>
              <a:rPr lang="fr-FR" sz="1600" dirty="0">
                <a:solidFill>
                  <a:srgbClr val="333333"/>
                </a:solidFill>
                <a:latin typeface="Times New Roman" panose="02020603050405020304" pitchFamily="18" charset="0"/>
              </a:rPr>
              <a:t>Il est guillotiné le 25 mai 1946, à 5 heures 07, dans la cour de la prison de la Santé. Il meurt avec détachement, un sourire aux lèvres</a:t>
            </a:r>
            <a:r>
              <a:rPr lang="fr-FR" sz="1600" dirty="0" smtClean="0">
                <a:solidFill>
                  <a:srgbClr val="333333"/>
                </a:solidFill>
                <a:latin typeface="Times New Roman" panose="02020603050405020304" pitchFamily="18" charset="0"/>
              </a:rPr>
              <a:t>.</a:t>
            </a:r>
            <a:r>
              <a:rPr lang="fr-FR" sz="1600" dirty="0"/>
              <a:t> Il est inhumé au Cimetière parisien d'IVRY, dans le carré des suppliciés.</a:t>
            </a:r>
            <a:br>
              <a:rPr lang="fr-FR" sz="1600" dirty="0"/>
            </a:br>
            <a:r>
              <a:rPr lang="fr-FR" sz="1600" dirty="0"/>
              <a:t>Le terrain ayant été repris par l'administration après l'abolition de la peine de mort en 1981, les corps sont relevés à la fin des années 1990 si bien qu'on ignore ce que sont devenus ses restes</a:t>
            </a:r>
          </a:p>
        </p:txBody>
      </p:sp>
      <p:sp>
        <p:nvSpPr>
          <p:cNvPr id="8" name="Rectangle 7"/>
          <p:cNvSpPr/>
          <p:nvPr/>
        </p:nvSpPr>
        <p:spPr>
          <a:xfrm>
            <a:off x="7608973" y="3206197"/>
            <a:ext cx="2690727" cy="307777"/>
          </a:xfrm>
          <a:prstGeom prst="rect">
            <a:avLst/>
          </a:prstGeom>
        </p:spPr>
        <p:txBody>
          <a:bodyPr wrap="square">
            <a:spAutoFit/>
          </a:bodyPr>
          <a:lstStyle/>
          <a:p>
            <a:r>
              <a:rPr lang="fr-FR" sz="1400" b="1" dirty="0">
                <a:solidFill>
                  <a:srgbClr val="222222"/>
                </a:solidFill>
                <a:latin typeface="Arial" panose="020B0604020202020204" pitchFamily="34" charset="0"/>
              </a:rPr>
              <a:t>Registres d'inhumation</a:t>
            </a:r>
            <a:endParaRPr lang="fr-FR" sz="1400" dirty="0"/>
          </a:p>
        </p:txBody>
      </p:sp>
    </p:spTree>
    <p:extLst>
      <p:ext uri="{BB962C8B-B14F-4D97-AF65-F5344CB8AC3E}">
        <p14:creationId xmlns:p14="http://schemas.microsoft.com/office/powerpoint/2010/main" val="25710423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6642100" cy="6868243"/>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43700" y="-10307"/>
            <a:ext cx="5448300" cy="6858000"/>
          </a:xfrm>
          <a:prstGeom prst="rect">
            <a:avLst/>
          </a:prstGeom>
        </p:spPr>
      </p:pic>
    </p:spTree>
    <p:extLst>
      <p:ext uri="{BB962C8B-B14F-4D97-AF65-F5344CB8AC3E}">
        <p14:creationId xmlns:p14="http://schemas.microsoft.com/office/powerpoint/2010/main" val="34313315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BEBA8EAE-BF5A-486C-A8C5-ECC9F3942E4B}">
                <a14:imgProps xmlns:a14="http://schemas.microsoft.com/office/drawing/2010/main">
                  <a14:imgLayer r:embed="rId5">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pic>
        <p:nvPicPr>
          <p:cNvPr id="4" name="1944 ; Le docteur Petiot, un serial killer sous lOccupation ¦ Archive INA (1080p_25fps_H264-128kbit_AAC-français) (1)">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36962110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538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extLst mod="1">
    <p:ext uri="{E180D4A7-C9FB-4DFB-919C-405C955672EB}">
      <p14:showEvtLst xmlns:p14="http://schemas.microsoft.com/office/powerpoint/2010/main">
        <p14:playEvt time="1" objId="3"/>
        <p14:pauseEvt time="12187" objId="3"/>
        <p14:stopEvt time="15451" objId="3"/>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64"/>
            <a:ext cx="12204000" cy="6858064"/>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69560" y="5171244"/>
            <a:ext cx="1298448" cy="1444752"/>
          </a:xfrm>
          <a:prstGeom prst="rect">
            <a:avLst/>
          </a:prstGeom>
        </p:spPr>
      </p:pic>
      <p:sp>
        <p:nvSpPr>
          <p:cNvPr id="4" name="ZoneTexte 3"/>
          <p:cNvSpPr txBox="1"/>
          <p:nvPr/>
        </p:nvSpPr>
        <p:spPr>
          <a:xfrm>
            <a:off x="5715000" y="2908300"/>
            <a:ext cx="4854560" cy="698500"/>
          </a:xfrm>
          <a:prstGeom prst="rect">
            <a:avLst/>
          </a:prstGeom>
          <a:noFill/>
        </p:spPr>
        <p:txBody>
          <a:bodyPr wrap="square" rtlCol="0">
            <a:spAutoFit/>
          </a:bodyPr>
          <a:lstStyle/>
          <a:p>
            <a:endParaRPr lang="fr-FR" dirty="0"/>
          </a:p>
        </p:txBody>
      </p:sp>
      <p:sp>
        <p:nvSpPr>
          <p:cNvPr id="5" name="ZoneTexte 4"/>
          <p:cNvSpPr txBox="1"/>
          <p:nvPr/>
        </p:nvSpPr>
        <p:spPr>
          <a:xfrm rot="21160438">
            <a:off x="5511800" y="3198136"/>
            <a:ext cx="5448300" cy="461665"/>
          </a:xfrm>
          <a:prstGeom prst="rect">
            <a:avLst/>
          </a:prstGeom>
          <a:noFill/>
        </p:spPr>
        <p:txBody>
          <a:bodyPr wrap="square" rtlCol="0">
            <a:spAutoFit/>
          </a:bodyPr>
          <a:lstStyle/>
          <a:p>
            <a:r>
              <a:rPr lang="fr-FR" sz="2400" b="1" dirty="0" smtClean="0"/>
              <a:t>Texte, images et commentaires du NET:</a:t>
            </a:r>
            <a:endParaRPr lang="fr-FR" sz="2400" b="1" dirty="0"/>
          </a:p>
        </p:txBody>
      </p:sp>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0979336">
            <a:off x="1764319" y="1490213"/>
            <a:ext cx="4947127" cy="1984917"/>
          </a:xfrm>
          <a:prstGeom prst="rect">
            <a:avLst/>
          </a:prstGeom>
        </p:spPr>
      </p:pic>
    </p:spTree>
    <p:extLst>
      <p:ext uri="{BB962C8B-B14F-4D97-AF65-F5344CB8AC3E}">
        <p14:creationId xmlns:p14="http://schemas.microsoft.com/office/powerpoint/2010/main" val="121263914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829</TotalTime>
  <Words>2234</Words>
  <Application>Microsoft Office PowerPoint</Application>
  <PresentationFormat>Grand écran</PresentationFormat>
  <Paragraphs>71</Paragraphs>
  <Slides>31</Slides>
  <Notes>0</Notes>
  <HiddenSlides>0</HiddenSlides>
  <MMClips>2</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31</vt:i4>
      </vt:variant>
    </vt:vector>
  </HeadingPairs>
  <TitlesOfParts>
    <vt:vector size="41" baseType="lpstr">
      <vt:lpstr>Arial</vt:lpstr>
      <vt:lpstr>Calibri</vt:lpstr>
      <vt:lpstr>Calibri Light</vt:lpstr>
      <vt:lpstr>Helvetica</vt:lpstr>
      <vt:lpstr>outfitmedium</vt:lpstr>
      <vt:lpstr>Symbol</vt:lpstr>
      <vt:lpstr>Times New Roman</vt:lpstr>
      <vt:lpstr>Ubuntu</vt:lpstr>
      <vt:lpstr>Verdana</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33</cp:revision>
  <dcterms:created xsi:type="dcterms:W3CDTF">2026-02-06T17:36:34Z</dcterms:created>
  <dcterms:modified xsi:type="dcterms:W3CDTF">2026-02-09T12:50:22Z</dcterms:modified>
</cp:coreProperties>
</file>