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6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6" r:id="rId43"/>
    <p:sldId id="298" r:id="rId44"/>
    <p:sldId id="300" r:id="rId45"/>
    <p:sldId id="302" r:id="rId46"/>
    <p:sldId id="301" r:id="rId47"/>
    <p:sldId id="303" r:id="rId48"/>
    <p:sldId id="299" r:id="rId4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1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191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FA569E-6C28-A3F2-F3A4-D75B95C43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F886B1D-E816-1DA4-E5B5-90CABD4030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9400EE-F5DE-45A9-88F4-9163E2E81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73D247-5A39-69E1-AD6B-1DD1AC20F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A8707-EA45-03C3-58F0-AF9752CF0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145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EB3B3-FE34-9C71-A832-8271BA56C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9F0A28-12C0-6C63-38C6-F7212D02F8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AB9609-20F4-D272-1A7D-21D869E26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AA4311-D995-D60C-0480-EE5405772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E22E23-41C9-873E-18E2-CCA4A8750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006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B0C9C0-3994-9F77-867C-F1D8D19D4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8BD7CC-8F2C-843C-E8CB-CF330B6B1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E16F9A-3AB4-E452-55B9-0283680C8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11C8DF-C1B0-F867-A348-5D6B74E8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406DDB-71D8-05CD-075D-DF6B55AF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13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0C51E-9707-2D00-C6E8-C881E1363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E2F1B4-1E8D-AA0F-5DBE-483729BC58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8C5FA6A-60BC-0D9C-503B-54A1A74DD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8D8B07-259A-F2D1-3D40-AA3C5032A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E40FFF-A9E7-D7F2-CF94-D0C04A710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38FA3D-F960-079E-CFC7-28EEF21E8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225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8EF7A-8F78-5840-641E-AAD848135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293150-00B4-8526-AEEB-E09E9D5C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3778B6-3694-6089-3BA1-4ADA7AC3D3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07DDF2-BC1C-8409-F221-F5BCCA4C8E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21D0D1-4D40-9FFE-A947-6A4B8A2643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0F82FF1-FA2D-921F-0A86-C1581639B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01BAFC3-C4E0-B803-A9DC-F6A2FB84D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50BED4B-2BF8-5101-BCB0-0C04C0674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657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D01BA-73C1-B0C0-A9D5-CFB03A133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4D98B5A-B3DF-446E-86DE-6C01AF8E6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D8BE881-601E-16A4-7D04-25DFE7256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28824A6-D73A-B1D3-8D0F-8ED3351B1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802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C7CC23-2E85-E224-8123-943C41F5F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843C851-A0E8-E04C-781D-0368999B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0500C9-80B2-DFF7-D065-21A9A82C6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001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B86DF-6309-ABA7-3FFD-DCE66A5B6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6D6BF7-9C60-8E58-F880-187EAA3E9C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62BB58-195D-25BE-6C58-4C077FE960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BDF786-6524-6298-77C3-4374CCF07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4055A1-3745-44CC-A927-E097294FA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4C717-9C92-7ADE-1D1F-B2EA0C251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914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60D23-451B-A1EA-8EE6-131C9F983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5330FCE-4E4B-CD66-BF1A-70785B88E5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992E1BC-00A8-54DD-51CD-B1471897D1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48E4DE-4DD9-B55F-7136-02A02C513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C264FD4-698D-0567-799F-B7A4B9C2B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C27E99-FD39-1F21-4198-BE52F9F16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4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04041-EC94-CA34-231B-6DD1044DF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8C7437-7B1B-7AF6-6003-9FB05AC76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AB624A-E3AD-87BB-BB3F-D5A5D9ED9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199AB1-4C15-2758-64AD-DC921965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5D911F-1045-5E4F-1DA4-80FC32F36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87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6CE347B-DEED-947D-6052-7FE49CDEAE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F6A4AA6-F674-43C7-1113-90C66D17E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5131BC-6F96-62B7-0BCC-748B7B93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91626E-1C82-7CF9-0836-229769D64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57CF11-962B-0F28-98A1-597A8AF28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287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93111BE-8385-2425-B026-411890314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B25141-A698-16AE-55A7-BA83D6556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0EB816-E9E7-0AFB-E755-374F43F511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8A441-4BE3-420A-B9E6-0EA6082C407F}" type="datetimeFigureOut">
              <a:rPr lang="fr-FR" smtClean="0"/>
              <a:t>09/02/2026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CD9364-622F-55FA-DDB0-93741DECFC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0CD358-201C-C0C7-7D14-4D6172E5A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663D-115E-48D9-B567-89DE116390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955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9A57F37-2B53-4E04-390D-2C65610E35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587" y="818646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8DA55A9-DCD6-96C7-BD14-C7C9ECF7841A}"/>
              </a:ext>
            </a:extLst>
          </p:cNvPr>
          <p:cNvSpPr txBox="1"/>
          <p:nvPr/>
        </p:nvSpPr>
        <p:spPr>
          <a:xfrm>
            <a:off x="1169234" y="224852"/>
            <a:ext cx="10118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AU FIL DE L’EAU LE LONG DU LOING – Villages de Seine et Marne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47076E-D8AC-A7B5-353C-633EC1CEA277}"/>
              </a:ext>
            </a:extLst>
          </p:cNvPr>
          <p:cNvSpPr txBox="1"/>
          <p:nvPr/>
        </p:nvSpPr>
        <p:spPr>
          <a:xfrm>
            <a:off x="10792918" y="224852"/>
            <a:ext cx="479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11727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  <p:sndAc>
          <p:stSnd>
            <p:snd r:embed="rId2" name="Qui Saura à la Flûte de Pan - Mike Brant Cover.wav"/>
          </p:stSnd>
        </p:sndAc>
      </p:transition>
    </mc:Choice>
    <mc:Fallback>
      <p:transition spd="slow" advClick="0" advTm="14000">
        <p:fade/>
        <p:sndAc>
          <p:stSnd>
            <p:snd r:embed="rId2" name="Qui Saura à la Flûte de Pan - Mike Brant Cov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E146F53-F980-94BF-3A8C-0B4AD2196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52" y="536791"/>
            <a:ext cx="567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B3C8C5-B087-A74D-7CB4-06E93A88FF0A}"/>
              </a:ext>
            </a:extLst>
          </p:cNvPr>
          <p:cNvSpPr txBox="1"/>
          <p:nvPr/>
        </p:nvSpPr>
        <p:spPr>
          <a:xfrm>
            <a:off x="6152614" y="2075388"/>
            <a:ext cx="6075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SOUPPES SUR LOING  en Seine &amp; Marne</a:t>
            </a:r>
          </a:p>
          <a:p>
            <a:endParaRPr lang="fr-FR" b="1" i="1" dirty="0"/>
          </a:p>
          <a:p>
            <a:endParaRPr lang="fr-FR" b="1" i="1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994BCBE-DA5E-206D-0ADA-4CCDF36371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8814" y="2766629"/>
            <a:ext cx="562500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0853FE0-17F4-BB14-5661-B8848618108C}"/>
              </a:ext>
            </a:extLst>
          </p:cNvPr>
          <p:cNvSpPr txBox="1"/>
          <p:nvPr/>
        </p:nvSpPr>
        <p:spPr>
          <a:xfrm>
            <a:off x="2388066" y="4316791"/>
            <a:ext cx="621518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Mairie</a:t>
            </a:r>
          </a:p>
          <a:p>
            <a:endParaRPr lang="fr-FR" b="1" i="1" dirty="0"/>
          </a:p>
          <a:p>
            <a:r>
              <a:rPr lang="fr-FR" sz="2800" b="1" i="1" dirty="0"/>
              <a:t>                                                       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F85CA36-82A3-2E07-E5E0-28D0B0EF019F}"/>
              </a:ext>
            </a:extLst>
          </p:cNvPr>
          <p:cNvSpPr txBox="1"/>
          <p:nvPr/>
        </p:nvSpPr>
        <p:spPr>
          <a:xfrm>
            <a:off x="3230880" y="5514437"/>
            <a:ext cx="4148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Ecole Et Fontaine</a:t>
            </a:r>
          </a:p>
        </p:txBody>
      </p:sp>
    </p:spTree>
    <p:extLst>
      <p:ext uri="{BB962C8B-B14F-4D97-AF65-F5344CB8AC3E}">
        <p14:creationId xmlns:p14="http://schemas.microsoft.com/office/powerpoint/2010/main" val="1907128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40EE9F-EE36-883D-7797-E6DCD9F55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055" y="818202"/>
            <a:ext cx="48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170C848-ADDD-D798-E6EA-E5C1D9F74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386" y="639000"/>
            <a:ext cx="3106903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9DB378-C999-F42F-667A-AD3C65CC827B}"/>
              </a:ext>
            </a:extLst>
          </p:cNvPr>
          <p:cNvSpPr txBox="1"/>
          <p:nvPr/>
        </p:nvSpPr>
        <p:spPr>
          <a:xfrm>
            <a:off x="1325055" y="4418202"/>
            <a:ext cx="59510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Polissoirs du Gué de Beaumoulin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Blocs de roche (grès) servant au néolithique à polir les outils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et armes (haches etc.)</a:t>
            </a:r>
          </a:p>
        </p:txBody>
      </p:sp>
    </p:spTree>
    <p:extLst>
      <p:ext uri="{BB962C8B-B14F-4D97-AF65-F5344CB8AC3E}">
        <p14:creationId xmlns:p14="http://schemas.microsoft.com/office/powerpoint/2010/main" val="957418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0C2D97-3348-F4BB-2220-2409AC59D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2881" y="383887"/>
            <a:ext cx="504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CE92E5A-E782-8CBE-6984-6BC945D34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663" y="2763263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320356B-F971-DC34-6A23-93D044A475C0}"/>
              </a:ext>
            </a:extLst>
          </p:cNvPr>
          <p:cNvSpPr txBox="1"/>
          <p:nvPr/>
        </p:nvSpPr>
        <p:spPr>
          <a:xfrm>
            <a:off x="6892065" y="4345149"/>
            <a:ext cx="5040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Abbaye de Cercanceaux  et Chapelle de l’Abbé</a:t>
            </a:r>
          </a:p>
          <a:p>
            <a:endParaRPr lang="fr-FR" sz="2800" b="1" i="1" dirty="0"/>
          </a:p>
          <a:p>
            <a:r>
              <a:rPr lang="fr-FR" sz="2800" b="1" i="1" dirty="0"/>
              <a:t>  Cistercienne fondée en 1181</a:t>
            </a:r>
          </a:p>
        </p:txBody>
      </p:sp>
    </p:spTree>
    <p:extLst>
      <p:ext uri="{BB962C8B-B14F-4D97-AF65-F5344CB8AC3E}">
        <p14:creationId xmlns:p14="http://schemas.microsoft.com/office/powerpoint/2010/main" val="2488627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DBED70-E255-5196-1843-50CB4E2B8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917" y="639000"/>
            <a:ext cx="371009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285A14-A4D6-4FAC-9709-FA3E17310A62}"/>
              </a:ext>
            </a:extLst>
          </p:cNvPr>
          <p:cNvSpPr txBox="1"/>
          <p:nvPr/>
        </p:nvSpPr>
        <p:spPr>
          <a:xfrm>
            <a:off x="5207583" y="2613936"/>
            <a:ext cx="53065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Eglise Saint Clair &amp; Saint Léger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 classée monument Historique  à  SOUPPES sur Loing</a:t>
            </a:r>
          </a:p>
        </p:txBody>
      </p:sp>
    </p:spTree>
    <p:extLst>
      <p:ext uri="{BB962C8B-B14F-4D97-AF65-F5344CB8AC3E}">
        <p14:creationId xmlns:p14="http://schemas.microsoft.com/office/powerpoint/2010/main" val="109989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CAC5A6-06E5-A8F6-7DB8-779DA0249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942" y="469768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7E7707-0A34-AA7A-B1B8-2C9178DC81EA}"/>
              </a:ext>
            </a:extLst>
          </p:cNvPr>
          <p:cNvSpPr txBox="1"/>
          <p:nvPr/>
        </p:nvSpPr>
        <p:spPr>
          <a:xfrm>
            <a:off x="1359108" y="4336754"/>
            <a:ext cx="4736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Souppes sur Loing – Sucrerie au bord de rivière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60000B-FA60-E64A-FF77-B094212052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4273" y="2622098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AA3534-0A4A-35BF-C519-4C1E853E1A6D}"/>
              </a:ext>
            </a:extLst>
          </p:cNvPr>
          <p:cNvSpPr txBox="1"/>
          <p:nvPr/>
        </p:nvSpPr>
        <p:spPr>
          <a:xfrm>
            <a:off x="7040980" y="1237103"/>
            <a:ext cx="4766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Localité d’exploitation de pierres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Carrière de la Grosse</a:t>
            </a:r>
          </a:p>
        </p:txBody>
      </p:sp>
    </p:spTree>
    <p:extLst>
      <p:ext uri="{BB962C8B-B14F-4D97-AF65-F5344CB8AC3E}">
        <p14:creationId xmlns:p14="http://schemas.microsoft.com/office/powerpoint/2010/main" val="2347810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BB9A41-5A64-3FAE-D7E9-1FFBCBD90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96" y="364027"/>
            <a:ext cx="505019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4B369-080A-FD57-4368-6EA809105982}"/>
              </a:ext>
            </a:extLst>
          </p:cNvPr>
          <p:cNvSpPr txBox="1"/>
          <p:nvPr/>
        </p:nvSpPr>
        <p:spPr>
          <a:xfrm>
            <a:off x="6741976" y="915199"/>
            <a:ext cx="4901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LA MADELEINE SUR LOING  en Seine &amp; Marne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 sur le canal du Loing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Mairie sur place centrale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02F769D-7B7D-C2D6-74D3-F57864C90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999" y="2724464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A8B2EF7-331B-8D7D-EEF0-8955EC96A5EB}"/>
              </a:ext>
            </a:extLst>
          </p:cNvPr>
          <p:cNvSpPr txBox="1"/>
          <p:nvPr/>
        </p:nvSpPr>
        <p:spPr>
          <a:xfrm>
            <a:off x="767696" y="4318966"/>
            <a:ext cx="48967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église Sainte Marie Madeleine  du 13eme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classée Monument Historique</a:t>
            </a:r>
          </a:p>
        </p:txBody>
      </p:sp>
    </p:spTree>
    <p:extLst>
      <p:ext uri="{BB962C8B-B14F-4D97-AF65-F5344CB8AC3E}">
        <p14:creationId xmlns:p14="http://schemas.microsoft.com/office/powerpoint/2010/main" val="1660945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D4D03E-BD1E-EF92-8DE7-EEE58B1BC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068" y="354574"/>
            <a:ext cx="48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0BE2924-9F8D-3E71-2FB6-E1257EB899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2170" y="2956910"/>
            <a:ext cx="48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4983A0C-A1BC-6E05-596B-0281C9C81F11}"/>
              </a:ext>
            </a:extLst>
          </p:cNvPr>
          <p:cNvSpPr txBox="1"/>
          <p:nvPr/>
        </p:nvSpPr>
        <p:spPr>
          <a:xfrm>
            <a:off x="5982801" y="1677520"/>
            <a:ext cx="51147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clocher   et  Nef de l’église Sainte Marie Madeleine</a:t>
            </a:r>
          </a:p>
        </p:txBody>
      </p:sp>
    </p:spTree>
    <p:extLst>
      <p:ext uri="{BB962C8B-B14F-4D97-AF65-F5344CB8AC3E}">
        <p14:creationId xmlns:p14="http://schemas.microsoft.com/office/powerpoint/2010/main" val="1123607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D2A66C-7C68-2943-4584-DFB78BEE3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406" y="322289"/>
            <a:ext cx="34875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B59BD6-8B9E-67ED-B21E-E78004F06B22}"/>
              </a:ext>
            </a:extLst>
          </p:cNvPr>
          <p:cNvSpPr txBox="1"/>
          <p:nvPr/>
        </p:nvSpPr>
        <p:spPr>
          <a:xfrm>
            <a:off x="256742" y="5902289"/>
            <a:ext cx="6402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Croix hosannière dans le cimetière de la commune   MH  hauteur de 2m80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DC8051-503F-1F26-70DC-0D1BC12E19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024" y="1431395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F9600C-B71D-A288-45A1-15BCA4B5BB3E}"/>
              </a:ext>
            </a:extLst>
          </p:cNvPr>
          <p:cNvSpPr txBox="1"/>
          <p:nvPr/>
        </p:nvSpPr>
        <p:spPr>
          <a:xfrm>
            <a:off x="6658776" y="394993"/>
            <a:ext cx="5131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Ruines de la Chapelle de Glandelles     MH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5BF8DDA-978B-A380-AC44-F1BA79CE5330}"/>
              </a:ext>
            </a:extLst>
          </p:cNvPr>
          <p:cNvSpPr txBox="1"/>
          <p:nvPr/>
        </p:nvSpPr>
        <p:spPr>
          <a:xfrm>
            <a:off x="6905017" y="5293690"/>
            <a:ext cx="3762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La Madeleine sur Loing</a:t>
            </a:r>
          </a:p>
        </p:txBody>
      </p:sp>
    </p:spTree>
    <p:extLst>
      <p:ext uri="{BB962C8B-B14F-4D97-AF65-F5344CB8AC3E}">
        <p14:creationId xmlns:p14="http://schemas.microsoft.com/office/powerpoint/2010/main" val="3174241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687F80-F8A0-367B-5A67-CF2E6D2E1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666" y="578918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BC35C-0B9D-1F83-A705-1BF9C1AA1DC3}"/>
              </a:ext>
            </a:extLst>
          </p:cNvPr>
          <p:cNvSpPr txBox="1"/>
          <p:nvPr/>
        </p:nvSpPr>
        <p:spPr>
          <a:xfrm>
            <a:off x="892499" y="1486625"/>
            <a:ext cx="475188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BAGNEAUX SUR LOING  en Seine &amp; Marne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endParaRPr lang="fr-FR" b="1" i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0384749-8425-A1C9-94A0-33F8FB3E24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779" y="2526519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F5C3BAD-B20A-506F-606A-7158A803A715}"/>
              </a:ext>
            </a:extLst>
          </p:cNvPr>
          <p:cNvSpPr txBox="1"/>
          <p:nvPr/>
        </p:nvSpPr>
        <p:spPr>
          <a:xfrm>
            <a:off x="6310859" y="4751882"/>
            <a:ext cx="4901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50F2F06-0337-FD4D-8D13-D836594A80B9}"/>
              </a:ext>
            </a:extLst>
          </p:cNvPr>
          <p:cNvSpPr txBox="1"/>
          <p:nvPr/>
        </p:nvSpPr>
        <p:spPr>
          <a:xfrm>
            <a:off x="5726525" y="4459494"/>
            <a:ext cx="6660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Mairie  et église Saint Léonard ( 17eme)</a:t>
            </a:r>
          </a:p>
        </p:txBody>
      </p:sp>
    </p:spTree>
    <p:extLst>
      <p:ext uri="{BB962C8B-B14F-4D97-AF65-F5344CB8AC3E}">
        <p14:creationId xmlns:p14="http://schemas.microsoft.com/office/powerpoint/2010/main" val="63576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C268EC-5EB6-CF3C-72D0-94D59FC76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75" y="227689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7663D5-FDD7-886F-D5CB-0F8BF64E6600}"/>
              </a:ext>
            </a:extLst>
          </p:cNvPr>
          <p:cNvSpPr txBox="1"/>
          <p:nvPr/>
        </p:nvSpPr>
        <p:spPr>
          <a:xfrm>
            <a:off x="288466" y="4007689"/>
            <a:ext cx="56803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Lieu d’une verrerie Royale en 1751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Maison des verriers dans ancienne église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Notre-Dame des verriers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3E3FCE4-E330-5116-23B7-390BE4F644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810187"/>
            <a:ext cx="5680325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61A172F-F5A0-4907-88A0-290DE34D344E}"/>
              </a:ext>
            </a:extLst>
          </p:cNvPr>
          <p:cNvSpPr txBox="1"/>
          <p:nvPr/>
        </p:nvSpPr>
        <p:spPr>
          <a:xfrm>
            <a:off x="6794742" y="1425192"/>
            <a:ext cx="52765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Loisirs nautiques  canoé sur le canal du Loing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à BAGNEAUX sur Loing</a:t>
            </a:r>
          </a:p>
        </p:txBody>
      </p:sp>
    </p:spTree>
    <p:extLst>
      <p:ext uri="{BB962C8B-B14F-4D97-AF65-F5344CB8AC3E}">
        <p14:creationId xmlns:p14="http://schemas.microsoft.com/office/powerpoint/2010/main" val="218888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69CAF8-6DE2-0A96-B811-9E15900CA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42" y="380998"/>
            <a:ext cx="5050196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D419E39-C38D-C629-69BF-2898C4223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064" y="2905115"/>
            <a:ext cx="5053463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6FDAEE-6575-5791-2CD6-6C52572BAB1E}"/>
              </a:ext>
            </a:extLst>
          </p:cNvPr>
          <p:cNvSpPr txBox="1"/>
          <p:nvPr/>
        </p:nvSpPr>
        <p:spPr>
          <a:xfrm>
            <a:off x="6271311" y="495683"/>
            <a:ext cx="59206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SAINT PIERRE LES NEMOURS</a:t>
            </a:r>
          </a:p>
          <a:p>
            <a:endParaRPr lang="fr-FR" sz="2400" b="1" i="1" dirty="0"/>
          </a:p>
          <a:p>
            <a:r>
              <a:rPr lang="fr-FR" sz="2400" b="1" i="1" dirty="0"/>
              <a:t>Seine et Marne,  au bord du LOING</a:t>
            </a:r>
          </a:p>
          <a:p>
            <a:endParaRPr lang="fr-FR" sz="2400" b="1" i="1" dirty="0"/>
          </a:p>
          <a:p>
            <a:r>
              <a:rPr lang="fr-FR" sz="2400" b="1" i="1" dirty="0"/>
              <a:t>Habitée depuis le néolithique, appréciée pour sa proximité de la forêt de </a:t>
            </a:r>
            <a:r>
              <a:rPr lang="fr-FR" sz="2400" b="1" i="1" dirty="0" err="1"/>
              <a:t>Fontainebeau</a:t>
            </a:r>
            <a:endParaRPr lang="fr-FR" sz="2400" b="1" i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E6CDDEE-54CA-1BDA-FED7-9446AE7467F3}"/>
              </a:ext>
            </a:extLst>
          </p:cNvPr>
          <p:cNvSpPr txBox="1"/>
          <p:nvPr/>
        </p:nvSpPr>
        <p:spPr>
          <a:xfrm>
            <a:off x="1211450" y="4160998"/>
            <a:ext cx="48845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Mairie  (région du Gâtinais)</a:t>
            </a:r>
          </a:p>
          <a:p>
            <a:endParaRPr lang="fr-FR" sz="2400" b="1" i="1" dirty="0"/>
          </a:p>
          <a:p>
            <a:r>
              <a:rPr lang="fr-FR" sz="2400" b="1" i="1" dirty="0"/>
              <a:t>      Eglise Saint Pierre &amp; Saint Paul  MH du 13 et 18eme</a:t>
            </a:r>
          </a:p>
        </p:txBody>
      </p:sp>
    </p:spTree>
    <p:extLst>
      <p:ext uri="{BB962C8B-B14F-4D97-AF65-F5344CB8AC3E}">
        <p14:creationId xmlns:p14="http://schemas.microsoft.com/office/powerpoint/2010/main" val="331157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E4B4CE-BA00-3FEA-1D5D-6901340367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3126" y="639000"/>
            <a:ext cx="4926351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493800-DDF8-7213-98D7-95C9799A44CB}"/>
              </a:ext>
            </a:extLst>
          </p:cNvPr>
          <p:cNvSpPr txBox="1"/>
          <p:nvPr/>
        </p:nvSpPr>
        <p:spPr>
          <a:xfrm>
            <a:off x="1234190" y="738116"/>
            <a:ext cx="416726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Eglise Saint Pierre et Saint Paul</a:t>
            </a:r>
          </a:p>
          <a:p>
            <a:r>
              <a:rPr lang="fr-FR" sz="2800" b="1" i="1" dirty="0"/>
              <a:t> de SAINT PIERRE LES NEMOURS</a:t>
            </a:r>
          </a:p>
          <a:p>
            <a:endParaRPr lang="fr-FR" sz="2800" b="1" i="1" dirty="0"/>
          </a:p>
          <a:p>
            <a:r>
              <a:rPr lang="fr-FR" sz="2800" b="1" i="1" dirty="0"/>
              <a:t>Ce tableau du 17eme de Daniel Hallé</a:t>
            </a:r>
          </a:p>
          <a:p>
            <a:endParaRPr lang="fr-FR" sz="2800" b="1" i="1" dirty="0"/>
          </a:p>
          <a:p>
            <a:r>
              <a:rPr lang="fr-FR" sz="2800" b="1" i="1" dirty="0"/>
              <a:t>La Vierge enceinte, adorée par les anges</a:t>
            </a:r>
          </a:p>
          <a:p>
            <a:r>
              <a:rPr lang="fr-FR" sz="2800" b="1" i="1" dirty="0"/>
              <a:t>    l’annonciation</a:t>
            </a:r>
          </a:p>
          <a:p>
            <a:endParaRPr lang="fr-FR" sz="2800" b="1" i="1" dirty="0"/>
          </a:p>
          <a:p>
            <a:r>
              <a:rPr lang="fr-FR" sz="2800" b="1" i="1" dirty="0"/>
              <a:t>   classé MH</a:t>
            </a:r>
          </a:p>
        </p:txBody>
      </p:sp>
    </p:spTree>
    <p:extLst>
      <p:ext uri="{BB962C8B-B14F-4D97-AF65-F5344CB8AC3E}">
        <p14:creationId xmlns:p14="http://schemas.microsoft.com/office/powerpoint/2010/main" val="1322878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B43C4B-DEB6-C131-DE5B-7AB7DD2B3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993" y="422326"/>
            <a:ext cx="5070744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54572-A538-108F-E291-7664F38D9943}"/>
              </a:ext>
            </a:extLst>
          </p:cNvPr>
          <p:cNvSpPr txBox="1"/>
          <p:nvPr/>
        </p:nvSpPr>
        <p:spPr>
          <a:xfrm>
            <a:off x="6860298" y="4288986"/>
            <a:ext cx="50217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DARVAULT  village de Seine et Marne (moins de 1000 hab.)  sur le Loing et son canal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95F89D4-3303-5376-7651-A5F5065F8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77" y="2697767"/>
            <a:ext cx="5163932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8517E1-6C3B-5E1A-7C40-1C873F8654AD}"/>
              </a:ext>
            </a:extLst>
          </p:cNvPr>
          <p:cNvSpPr txBox="1"/>
          <p:nvPr/>
        </p:nvSpPr>
        <p:spPr>
          <a:xfrm>
            <a:off x="1538992" y="2174547"/>
            <a:ext cx="455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Mairie et Château</a:t>
            </a:r>
          </a:p>
        </p:txBody>
      </p:sp>
    </p:spTree>
    <p:extLst>
      <p:ext uri="{BB962C8B-B14F-4D97-AF65-F5344CB8AC3E}">
        <p14:creationId xmlns:p14="http://schemas.microsoft.com/office/powerpoint/2010/main" val="2858585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557098-175C-F34C-358E-A20AA5523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786" y="295352"/>
            <a:ext cx="496063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54908E-5F23-65BE-4F71-3858CB59774A}"/>
              </a:ext>
            </a:extLst>
          </p:cNvPr>
          <p:cNvSpPr txBox="1"/>
          <p:nvPr/>
        </p:nvSpPr>
        <p:spPr>
          <a:xfrm>
            <a:off x="524656" y="4407108"/>
            <a:ext cx="5081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DD33D45-C297-B7BF-560E-E5B6A30E4372}"/>
              </a:ext>
            </a:extLst>
          </p:cNvPr>
          <p:cNvSpPr txBox="1"/>
          <p:nvPr/>
        </p:nvSpPr>
        <p:spPr>
          <a:xfrm>
            <a:off x="611786" y="4086542"/>
            <a:ext cx="6199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église du Sacré Cœur   DARVAULT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6149822-6CC1-5A69-E81E-ED841F79D2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214" y="2701774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866D388-AD08-63FB-8A47-3A2DBE365328}"/>
              </a:ext>
            </a:extLst>
          </p:cNvPr>
          <p:cNvSpPr txBox="1"/>
          <p:nvPr/>
        </p:nvSpPr>
        <p:spPr>
          <a:xfrm>
            <a:off x="6765561" y="1316779"/>
            <a:ext cx="46769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Pierre des Moines  - menhir (1m65haut sur 0.80)   Grosse borne ou pierre levée</a:t>
            </a:r>
          </a:p>
        </p:txBody>
      </p:sp>
    </p:spTree>
    <p:extLst>
      <p:ext uri="{BB962C8B-B14F-4D97-AF65-F5344CB8AC3E}">
        <p14:creationId xmlns:p14="http://schemas.microsoft.com/office/powerpoint/2010/main" val="2994798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064C0C-F2BE-3FC9-0ED3-B58FD207E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8307" y="438538"/>
            <a:ext cx="5219242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9A8087-B75C-D86F-13A2-618F517B0607}"/>
              </a:ext>
            </a:extLst>
          </p:cNvPr>
          <p:cNvSpPr txBox="1"/>
          <p:nvPr/>
        </p:nvSpPr>
        <p:spPr>
          <a:xfrm>
            <a:off x="6358307" y="4218538"/>
            <a:ext cx="62818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Château (Mairie) de MONTCOURT-FROMONVILLE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en Seine et Marne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5BC394C-983D-461C-B0C8-ACED67140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451" y="2653524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19765B-AE78-5D20-94D3-A9072569FC7C}"/>
              </a:ext>
            </a:extLst>
          </p:cNvPr>
          <p:cNvSpPr txBox="1"/>
          <p:nvPr/>
        </p:nvSpPr>
        <p:spPr>
          <a:xfrm>
            <a:off x="734518" y="1699417"/>
            <a:ext cx="5099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Église de Saint Etienne et Sainte Avoye   12eme MH</a:t>
            </a:r>
          </a:p>
        </p:txBody>
      </p:sp>
    </p:spTree>
    <p:extLst>
      <p:ext uri="{BB962C8B-B14F-4D97-AF65-F5344CB8AC3E}">
        <p14:creationId xmlns:p14="http://schemas.microsoft.com/office/powerpoint/2010/main" val="295477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B5EC5C-DD33-47EE-87FA-43E3B233D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474" y="639000"/>
            <a:ext cx="314188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67C01B-BE8A-A34A-0300-6009CC38C95A}"/>
              </a:ext>
            </a:extLst>
          </p:cNvPr>
          <p:cNvSpPr txBox="1"/>
          <p:nvPr/>
        </p:nvSpPr>
        <p:spPr>
          <a:xfrm>
            <a:off x="8235050" y="6219000"/>
            <a:ext cx="3087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>
                <a:solidFill>
                  <a:srgbClr val="FFFF00"/>
                </a:solidFill>
              </a:rPr>
              <a:t>croix des 3 tilleuls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2B7C4BC-3E79-61BD-07DE-CAF55A7713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644" y="1539000"/>
            <a:ext cx="672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98414F1-3FB0-E61F-E2B0-5CD36B2B2ACE}"/>
              </a:ext>
            </a:extLst>
          </p:cNvPr>
          <p:cNvSpPr txBox="1"/>
          <p:nvPr/>
        </p:nvSpPr>
        <p:spPr>
          <a:xfrm>
            <a:off x="1693888" y="5319000"/>
            <a:ext cx="619093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clocher de tour carrée église de MONTCOURT FROMONVILLE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341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7F13866D-B9D9-8D41-4B33-3513B1B76E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675" y="589967"/>
            <a:ext cx="7028261" cy="46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92BF06E-9F14-423D-F002-A6F2A2D057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5139" y="639000"/>
            <a:ext cx="372218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63C673-DFF2-AF42-C2CD-90D1B1C34C86}"/>
              </a:ext>
            </a:extLst>
          </p:cNvPr>
          <p:cNvSpPr txBox="1"/>
          <p:nvPr/>
        </p:nvSpPr>
        <p:spPr>
          <a:xfrm>
            <a:off x="680988" y="5269967"/>
            <a:ext cx="66556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Nef et maître autel avec retable du 17eme 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superbes vitraux  et pierres tombales du curé Débonnaire (18eme)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et de la Duchesse de Richelieu (à l’extérieur) 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4399820-45C7-CD41-88B6-E70FD0415752}"/>
              </a:ext>
            </a:extLst>
          </p:cNvPr>
          <p:cNvSpPr txBox="1"/>
          <p:nvPr/>
        </p:nvSpPr>
        <p:spPr>
          <a:xfrm>
            <a:off x="2465639" y="128302"/>
            <a:ext cx="4443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Montcourt - </a:t>
            </a:r>
            <a:r>
              <a:rPr lang="fr-FR" sz="2400" b="1" i="1" dirty="0" err="1">
                <a:solidFill>
                  <a:schemeClr val="bg1"/>
                </a:solidFill>
              </a:rPr>
              <a:t>Fromonville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16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8DAFB-88CF-9AE0-9FEE-A927FD4BD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66775"/>
            <a:ext cx="9144000" cy="51244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DBBB0A-726A-2BA3-E91D-144C781376D0}"/>
              </a:ext>
            </a:extLst>
          </p:cNvPr>
          <p:cNvSpPr txBox="1"/>
          <p:nvPr/>
        </p:nvSpPr>
        <p:spPr>
          <a:xfrm>
            <a:off x="2110358" y="5991225"/>
            <a:ext cx="9362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Hôtel de ville de GREZ sur Loing  en Seine et Marne</a:t>
            </a:r>
          </a:p>
        </p:txBody>
      </p:sp>
    </p:spTree>
    <p:extLst>
      <p:ext uri="{BB962C8B-B14F-4D97-AF65-F5344CB8AC3E}">
        <p14:creationId xmlns:p14="http://schemas.microsoft.com/office/powerpoint/2010/main" val="1818672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826E43-D7D4-6065-457F-2C6919FFF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46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752FCE-5666-B208-F0A8-5DA56F66E8F6}"/>
              </a:ext>
            </a:extLst>
          </p:cNvPr>
          <p:cNvSpPr txBox="1"/>
          <p:nvPr/>
        </p:nvSpPr>
        <p:spPr>
          <a:xfrm>
            <a:off x="9426015" y="2209800"/>
            <a:ext cx="26682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Pont de GREZ  sur le Loing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daté entre 12 et 14eme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restauré en  1980   MH</a:t>
            </a:r>
          </a:p>
        </p:txBody>
      </p:sp>
    </p:spTree>
    <p:extLst>
      <p:ext uri="{BB962C8B-B14F-4D97-AF65-F5344CB8AC3E}">
        <p14:creationId xmlns:p14="http://schemas.microsoft.com/office/powerpoint/2010/main" val="1062039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F56790-66D2-A2A0-A6A1-90762501E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914" y="279000"/>
            <a:ext cx="825101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11C914-DEA3-C8E5-82BF-797AA06D09D6}"/>
              </a:ext>
            </a:extLst>
          </p:cNvPr>
          <p:cNvSpPr txBox="1"/>
          <p:nvPr/>
        </p:nvSpPr>
        <p:spPr>
          <a:xfrm>
            <a:off x="624390" y="2859124"/>
            <a:ext cx="2923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Huile sur toile 1885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Le pont   par Julia Beck</a:t>
            </a:r>
          </a:p>
        </p:txBody>
      </p:sp>
    </p:spTree>
    <p:extLst>
      <p:ext uri="{BB962C8B-B14F-4D97-AF65-F5344CB8AC3E}">
        <p14:creationId xmlns:p14="http://schemas.microsoft.com/office/powerpoint/2010/main" val="19121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7D291B-7BCE-75E3-8FB9-616F5C3DEA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025" y="279000"/>
            <a:ext cx="472263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21745-B84B-2C93-208E-7844B3F26FCA}"/>
              </a:ext>
            </a:extLst>
          </p:cNvPr>
          <p:cNvSpPr txBox="1"/>
          <p:nvPr/>
        </p:nvSpPr>
        <p:spPr>
          <a:xfrm>
            <a:off x="6405398" y="3429000"/>
            <a:ext cx="4524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Tour de Ganne   (construite sous Louis VI)</a:t>
            </a:r>
          </a:p>
        </p:txBody>
      </p:sp>
    </p:spTree>
    <p:extLst>
      <p:ext uri="{BB962C8B-B14F-4D97-AF65-F5344CB8AC3E}">
        <p14:creationId xmlns:p14="http://schemas.microsoft.com/office/powerpoint/2010/main" val="325099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88929A-F1EE-8187-EE5D-D53AB00025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463" y="279000"/>
            <a:ext cx="378150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0459798-93F9-B3D3-A060-A6B600FDF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917562"/>
            <a:ext cx="480000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CA5F58-9E64-DB6C-9BD6-943A3D1D9910}"/>
              </a:ext>
            </a:extLst>
          </p:cNvPr>
          <p:cNvSpPr txBox="1"/>
          <p:nvPr/>
        </p:nvSpPr>
        <p:spPr>
          <a:xfrm>
            <a:off x="6416390" y="4517562"/>
            <a:ext cx="52615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église Notre dame et Saint Laurent</a:t>
            </a:r>
          </a:p>
          <a:p>
            <a:endParaRPr lang="fr-FR" sz="2800" b="1" i="1" dirty="0"/>
          </a:p>
          <a:p>
            <a:r>
              <a:rPr lang="fr-FR" sz="2800" b="1" i="1" dirty="0"/>
              <a:t>   façade et monument historique (datée du 12eme)</a:t>
            </a:r>
          </a:p>
        </p:txBody>
      </p:sp>
    </p:spTree>
    <p:extLst>
      <p:ext uri="{BB962C8B-B14F-4D97-AF65-F5344CB8AC3E}">
        <p14:creationId xmlns:p14="http://schemas.microsoft.com/office/powerpoint/2010/main" val="3610873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0EB44F-1D7D-FFC0-064C-F0E6A33DB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42" y="533138"/>
            <a:ext cx="5675675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203ED-8FD3-72FA-A2B0-8334515A1D79}"/>
              </a:ext>
            </a:extLst>
          </p:cNvPr>
          <p:cNvSpPr txBox="1"/>
          <p:nvPr/>
        </p:nvSpPr>
        <p:spPr>
          <a:xfrm>
            <a:off x="676442" y="4313138"/>
            <a:ext cx="56063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Chemin de fer touristique et Musée Ferroviaire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  le Tacot des lacs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44B5C92-F8FA-E65B-75CE-4083C0366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0034" y="2636150"/>
            <a:ext cx="5050200" cy="378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BE1E0E6-8C3D-EDA6-9032-FD073F293EE1}"/>
              </a:ext>
            </a:extLst>
          </p:cNvPr>
          <p:cNvSpPr txBox="1"/>
          <p:nvPr/>
        </p:nvSpPr>
        <p:spPr>
          <a:xfrm>
            <a:off x="7158689" y="1682043"/>
            <a:ext cx="4045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Pont de GREZ sur le Loing  et Tour de Ganne</a:t>
            </a:r>
          </a:p>
        </p:txBody>
      </p:sp>
    </p:spTree>
    <p:extLst>
      <p:ext uri="{BB962C8B-B14F-4D97-AF65-F5344CB8AC3E}">
        <p14:creationId xmlns:p14="http://schemas.microsoft.com/office/powerpoint/2010/main" val="3319155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7B101E-F7A3-24C2-78A7-B70450682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04" y="202367"/>
            <a:ext cx="5050196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7F8AFA-83FE-3FDD-CDB1-08C101619FC0}"/>
              </a:ext>
            </a:extLst>
          </p:cNvPr>
          <p:cNvSpPr txBox="1"/>
          <p:nvPr/>
        </p:nvSpPr>
        <p:spPr>
          <a:xfrm>
            <a:off x="769494" y="3982367"/>
            <a:ext cx="4716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LA GENEVRAYE en Seine et Marne  la Mairie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F39D83B-7EE1-0EC5-17CF-1FB0684FB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2" y="202367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135F90-D3CE-7C92-1BAA-DAA5493AEAA0}"/>
              </a:ext>
            </a:extLst>
          </p:cNvPr>
          <p:cNvSpPr txBox="1"/>
          <p:nvPr/>
        </p:nvSpPr>
        <p:spPr>
          <a:xfrm>
            <a:off x="7572431" y="4072307"/>
            <a:ext cx="43621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Église Saint Martin   MH du 13eme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97688FB-E536-418C-7B51-359E9C7509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3424" y="4072307"/>
            <a:ext cx="1799999" cy="27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352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B07DFC-FD88-6AE1-7970-C604B3D68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7732" y="315532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A6FC72-0D4C-3C6E-ABE6-02B04A30FB1C}"/>
              </a:ext>
            </a:extLst>
          </p:cNvPr>
          <p:cNvSpPr txBox="1"/>
          <p:nvPr/>
        </p:nvSpPr>
        <p:spPr>
          <a:xfrm>
            <a:off x="7705374" y="4095532"/>
            <a:ext cx="3642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CANAL DU LOING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7ECF119-CE7B-E92B-57ED-6201E0933D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98" y="3284852"/>
            <a:ext cx="5779451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336C72-0F21-A0D9-7A9C-D36E13168282}"/>
              </a:ext>
            </a:extLst>
          </p:cNvPr>
          <p:cNvSpPr txBox="1"/>
          <p:nvPr/>
        </p:nvSpPr>
        <p:spPr>
          <a:xfrm>
            <a:off x="1698885" y="2761632"/>
            <a:ext cx="377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écluse sur le canal</a:t>
            </a:r>
          </a:p>
        </p:txBody>
      </p:sp>
    </p:spTree>
    <p:extLst>
      <p:ext uri="{BB962C8B-B14F-4D97-AF65-F5344CB8AC3E}">
        <p14:creationId xmlns:p14="http://schemas.microsoft.com/office/powerpoint/2010/main" val="1861586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61FCDA-9EB7-F7C7-560D-27D10029F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8834" y="639000"/>
            <a:ext cx="701003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0A6E55-A5D6-2B59-1248-F15DE522E0D3}"/>
              </a:ext>
            </a:extLst>
          </p:cNvPr>
          <p:cNvSpPr txBox="1"/>
          <p:nvPr/>
        </p:nvSpPr>
        <p:spPr>
          <a:xfrm>
            <a:off x="700998" y="3003829"/>
            <a:ext cx="32978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Canal du Loing  1892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par Alfred Sisley</a:t>
            </a:r>
          </a:p>
        </p:txBody>
      </p:sp>
    </p:spTree>
    <p:extLst>
      <p:ext uri="{BB962C8B-B14F-4D97-AF65-F5344CB8AC3E}">
        <p14:creationId xmlns:p14="http://schemas.microsoft.com/office/powerpoint/2010/main" val="1877560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44E301-5DDB-26FD-2F1F-29F9ABD6F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353881"/>
            <a:ext cx="836999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528C7C-189C-63BA-C9EE-4ACF302950D7}"/>
              </a:ext>
            </a:extLst>
          </p:cNvPr>
          <p:cNvSpPr txBox="1"/>
          <p:nvPr/>
        </p:nvSpPr>
        <p:spPr>
          <a:xfrm>
            <a:off x="664164" y="5980899"/>
            <a:ext cx="11527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MONTIGNY SUR LOING en Seine et Marne   vue du village avec le Loing</a:t>
            </a:r>
          </a:p>
        </p:txBody>
      </p:sp>
    </p:spTree>
    <p:extLst>
      <p:ext uri="{BB962C8B-B14F-4D97-AF65-F5344CB8AC3E}">
        <p14:creationId xmlns:p14="http://schemas.microsoft.com/office/powerpoint/2010/main" val="3329695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58CB72-A332-F33C-BEFA-5B4C2D636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008" y="372806"/>
            <a:ext cx="538921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A44D1D-200F-D2DC-B7FC-F358996C295E}"/>
              </a:ext>
            </a:extLst>
          </p:cNvPr>
          <p:cNvSpPr txBox="1"/>
          <p:nvPr/>
        </p:nvSpPr>
        <p:spPr>
          <a:xfrm>
            <a:off x="1202011" y="3964406"/>
            <a:ext cx="6100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Mairie de Montigny sur Loing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3189F4-57F1-2A9D-72F7-2FBD0A143D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298" y="2691370"/>
            <a:ext cx="4190694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AFEDF9-9991-746C-7CC8-954B94FFCFE1}"/>
              </a:ext>
            </a:extLst>
          </p:cNvPr>
          <p:cNvSpPr txBox="1"/>
          <p:nvPr/>
        </p:nvSpPr>
        <p:spPr>
          <a:xfrm>
            <a:off x="6592905" y="1163929"/>
            <a:ext cx="53654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église Saint Pierre et Saint Paul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du 12eme    Monument Historique</a:t>
            </a:r>
          </a:p>
        </p:txBody>
      </p:sp>
    </p:spTree>
    <p:extLst>
      <p:ext uri="{BB962C8B-B14F-4D97-AF65-F5344CB8AC3E}">
        <p14:creationId xmlns:p14="http://schemas.microsoft.com/office/powerpoint/2010/main" val="2477916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E272AD-4C5E-208F-4C50-831AF3494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6013" y="2067523"/>
            <a:ext cx="504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66C9ED-FE7F-BE33-A893-82A4574BFD6D}"/>
              </a:ext>
            </a:extLst>
          </p:cNvPr>
          <p:cNvSpPr txBox="1"/>
          <p:nvPr/>
        </p:nvSpPr>
        <p:spPr>
          <a:xfrm>
            <a:off x="6780151" y="5847523"/>
            <a:ext cx="54118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Plaine de Sorques  ancienne gravière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E68A0B5-94F2-2DD8-8C83-113FDE91A5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1891" y="311635"/>
            <a:ext cx="283360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07BDBC4-394A-1E9D-DAA6-85B3C3621421}"/>
              </a:ext>
            </a:extLst>
          </p:cNvPr>
          <p:cNvSpPr txBox="1"/>
          <p:nvPr/>
        </p:nvSpPr>
        <p:spPr>
          <a:xfrm>
            <a:off x="485987" y="4002821"/>
            <a:ext cx="59562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Monument à Tadeusz Kosciuszko  officier Polonais </a:t>
            </a:r>
          </a:p>
          <a:p>
            <a:r>
              <a:rPr lang="fr-FR" sz="2800" b="1" i="1" dirty="0"/>
              <a:t> protecteur de la localité de Montigny sur Loing et des villages alentours, lors de la Campagne de France, contre les pillages</a:t>
            </a:r>
          </a:p>
        </p:txBody>
      </p:sp>
    </p:spTree>
    <p:extLst>
      <p:ext uri="{BB962C8B-B14F-4D97-AF65-F5344CB8AC3E}">
        <p14:creationId xmlns:p14="http://schemas.microsoft.com/office/powerpoint/2010/main" val="2431730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3F7AE3-77E5-5EF5-9566-19CC5671C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388" y="639000"/>
            <a:ext cx="7455056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22C72-9A4E-38E7-1E63-EA9F35815634}"/>
              </a:ext>
            </a:extLst>
          </p:cNvPr>
          <p:cNvSpPr txBox="1"/>
          <p:nvPr/>
        </p:nvSpPr>
        <p:spPr>
          <a:xfrm>
            <a:off x="1357209" y="6219000"/>
            <a:ext cx="10721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CHAMPAGNE SUR SEINE   en Seine et Marne   l’écluse et, le village</a:t>
            </a:r>
          </a:p>
        </p:txBody>
      </p:sp>
    </p:spTree>
    <p:extLst>
      <p:ext uri="{BB962C8B-B14F-4D97-AF65-F5344CB8AC3E}">
        <p14:creationId xmlns:p14="http://schemas.microsoft.com/office/powerpoint/2010/main" val="310853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2FAE55-E2A8-EECB-4F34-55FF20E23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60" y="259205"/>
            <a:ext cx="513586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ABEAA4-21A6-D9F6-74DA-87E7601D6300}"/>
              </a:ext>
            </a:extLst>
          </p:cNvPr>
          <p:cNvSpPr txBox="1"/>
          <p:nvPr/>
        </p:nvSpPr>
        <p:spPr>
          <a:xfrm>
            <a:off x="809469" y="4242216"/>
            <a:ext cx="46469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Église Notre Dame   datée du 12eme  MH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888374A-63DA-5271-6B8A-064CF6495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0383" y="2814257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E95ABF2-A131-B023-1574-972F328372AC}"/>
              </a:ext>
            </a:extLst>
          </p:cNvPr>
          <p:cNvSpPr txBox="1"/>
          <p:nvPr/>
        </p:nvSpPr>
        <p:spPr>
          <a:xfrm>
            <a:off x="6356263" y="1264770"/>
            <a:ext cx="5843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Chapelle orthodoxe (Russe) datée de 1938</a:t>
            </a:r>
          </a:p>
          <a:p>
            <a:r>
              <a:rPr lang="fr-FR" sz="2800" b="1" i="1" dirty="0"/>
              <a:t>Notre Dame de toutes les protections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7180215-CDAA-0AF2-B833-6A59D5D3C261}"/>
              </a:ext>
            </a:extLst>
          </p:cNvPr>
          <p:cNvSpPr txBox="1"/>
          <p:nvPr/>
        </p:nvSpPr>
        <p:spPr>
          <a:xfrm>
            <a:off x="2307886" y="5331620"/>
            <a:ext cx="4392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CHAMPAGNE SUR SEINE</a:t>
            </a:r>
          </a:p>
        </p:txBody>
      </p:sp>
    </p:spTree>
    <p:extLst>
      <p:ext uri="{BB962C8B-B14F-4D97-AF65-F5344CB8AC3E}">
        <p14:creationId xmlns:p14="http://schemas.microsoft.com/office/powerpoint/2010/main" val="263906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7289C1-1BA0-F605-EB28-52FB480CA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4588" y="273101"/>
            <a:ext cx="5618941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2FC8C5-70C0-FD41-71E8-1B2329619D76}"/>
              </a:ext>
            </a:extLst>
          </p:cNvPr>
          <p:cNvSpPr txBox="1"/>
          <p:nvPr/>
        </p:nvSpPr>
        <p:spPr>
          <a:xfrm>
            <a:off x="6522000" y="4153075"/>
            <a:ext cx="5670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Passerelle – Aqueduc de la Voulzie  datée 1926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sur la Seine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671288F-559B-1C02-C6E1-DE10437A3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71" y="2810352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D0147F-70E7-6F84-1D85-E861340A9324}"/>
              </a:ext>
            </a:extLst>
          </p:cNvPr>
          <p:cNvSpPr txBox="1"/>
          <p:nvPr/>
        </p:nvSpPr>
        <p:spPr>
          <a:xfrm>
            <a:off x="968708" y="1856245"/>
            <a:ext cx="5291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Ancienne Usine Schneider à CHAMPAGNE SUR SEINE</a:t>
            </a:r>
          </a:p>
        </p:txBody>
      </p:sp>
    </p:spTree>
    <p:extLst>
      <p:ext uri="{BB962C8B-B14F-4D97-AF65-F5344CB8AC3E}">
        <p14:creationId xmlns:p14="http://schemas.microsoft.com/office/powerpoint/2010/main" val="2929035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D002BC-6FC6-87E4-55BC-25A479D60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614" y="550316"/>
            <a:ext cx="567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92468B-65EF-88B3-CE5E-80EE7C74EE53}"/>
              </a:ext>
            </a:extLst>
          </p:cNvPr>
          <p:cNvSpPr txBox="1"/>
          <p:nvPr/>
        </p:nvSpPr>
        <p:spPr>
          <a:xfrm>
            <a:off x="7098942" y="210062"/>
            <a:ext cx="47818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FONTAINEBLEAU  en Seine et Marne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Les localités précédentes sont voisine de la ville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de sa FORET  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Opportunité de visiter………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221601A-70C1-B449-D8BD-DE33B2927798}"/>
              </a:ext>
            </a:extLst>
          </p:cNvPr>
          <p:cNvSpPr txBox="1"/>
          <p:nvPr/>
        </p:nvSpPr>
        <p:spPr>
          <a:xfrm>
            <a:off x="989351" y="4467069"/>
            <a:ext cx="54842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vue aérienne de la ville, du Château et de l’orée de la forêt  avec l’’étang aux carpes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CD4638A-70D7-53B4-3F2E-27B0CD5627F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4033" y="3075734"/>
            <a:ext cx="2394553" cy="3429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873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6B48249-09D2-BFCC-E8FD-409886083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25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A23908A-B0A7-90DB-2A1A-BE3C95EFC294}"/>
              </a:ext>
            </a:extLst>
          </p:cNvPr>
          <p:cNvSpPr txBox="1"/>
          <p:nvPr/>
        </p:nvSpPr>
        <p:spPr>
          <a:xfrm>
            <a:off x="10043410" y="3702570"/>
            <a:ext cx="19337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rond-point de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L’</a:t>
            </a:r>
            <a:r>
              <a:rPr lang="fr-FR" sz="2800" b="1" i="1" dirty="0" err="1">
                <a:solidFill>
                  <a:schemeClr val="bg1"/>
                </a:solidFill>
              </a:rPr>
              <a:t>Obelisque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46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EC6492-5EAA-1EB5-C288-C0B656ED3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827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1209AA-7400-C0AD-0811-01F870A1C10A}"/>
              </a:ext>
            </a:extLst>
          </p:cNvPr>
          <p:cNvSpPr txBox="1"/>
          <p:nvPr/>
        </p:nvSpPr>
        <p:spPr>
          <a:xfrm>
            <a:off x="9443803" y="3177915"/>
            <a:ext cx="2353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gare SNCF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Fontainebleau - AVON</a:t>
            </a:r>
          </a:p>
        </p:txBody>
      </p:sp>
    </p:spTree>
    <p:extLst>
      <p:ext uri="{BB962C8B-B14F-4D97-AF65-F5344CB8AC3E}">
        <p14:creationId xmlns:p14="http://schemas.microsoft.com/office/powerpoint/2010/main" val="117306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1CD798-AC87-446A-C239-3CC7E949B3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2918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41F2AD-A10C-C0C3-E301-7710724193CD}"/>
              </a:ext>
            </a:extLst>
          </p:cNvPr>
          <p:cNvSpPr txBox="1"/>
          <p:nvPr/>
        </p:nvSpPr>
        <p:spPr>
          <a:xfrm>
            <a:off x="309797" y="2502408"/>
            <a:ext cx="28631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Les ‘Naturiales’ sur la Place de la République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foire aux plantes</a:t>
            </a:r>
          </a:p>
        </p:txBody>
      </p:sp>
    </p:spTree>
    <p:extLst>
      <p:ext uri="{BB962C8B-B14F-4D97-AF65-F5344CB8AC3E}">
        <p14:creationId xmlns:p14="http://schemas.microsoft.com/office/powerpoint/2010/main" val="47427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E05468-7984-AB77-9F3E-544220058E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592" y="279000"/>
            <a:ext cx="830768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2FF7BC-EBDC-0CE0-5BCE-200A0AB6D943}"/>
              </a:ext>
            </a:extLst>
          </p:cNvPr>
          <p:cNvSpPr txBox="1"/>
          <p:nvPr/>
        </p:nvSpPr>
        <p:spPr>
          <a:xfrm>
            <a:off x="9518754" y="3429000"/>
            <a:ext cx="23684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Église Saint Louis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Fontainebleau</a:t>
            </a:r>
          </a:p>
        </p:txBody>
      </p:sp>
    </p:spTree>
    <p:extLst>
      <p:ext uri="{BB962C8B-B14F-4D97-AF65-F5344CB8AC3E}">
        <p14:creationId xmlns:p14="http://schemas.microsoft.com/office/powerpoint/2010/main" val="240629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8E82A0-5AC7-2535-25E0-A0F8E9C27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302" y="381000"/>
            <a:ext cx="91440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CFCAC2-329B-1711-51CB-0A529C9EA6F9}"/>
              </a:ext>
            </a:extLst>
          </p:cNvPr>
          <p:cNvSpPr txBox="1"/>
          <p:nvPr/>
        </p:nvSpPr>
        <p:spPr>
          <a:xfrm>
            <a:off x="309797" y="2898898"/>
            <a:ext cx="22785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Armoiries de la ville sur la façade de l’hôtel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263275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D93CBF-A247-4F56-697E-D2307ED92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29" y="484759"/>
            <a:ext cx="4812817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6DEEDE-63B5-264E-23FA-F31A7FC812C3}"/>
              </a:ext>
            </a:extLst>
          </p:cNvPr>
          <p:cNvSpPr txBox="1"/>
          <p:nvPr/>
        </p:nvSpPr>
        <p:spPr>
          <a:xfrm>
            <a:off x="1724668" y="4103319"/>
            <a:ext cx="4182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rochers en forêt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8EE971D-CA7B-0105-6F2F-BBDEFED750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0643" y="2826539"/>
            <a:ext cx="4812817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5C50044-A2CB-D68A-1E8E-4308E53BD8DB}"/>
              </a:ext>
            </a:extLst>
          </p:cNvPr>
          <p:cNvSpPr txBox="1"/>
          <p:nvPr/>
        </p:nvSpPr>
        <p:spPr>
          <a:xfrm>
            <a:off x="6843497" y="2284759"/>
            <a:ext cx="4407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FORET DE FONTAINEBLEAU</a:t>
            </a:r>
          </a:p>
        </p:txBody>
      </p:sp>
    </p:spTree>
    <p:extLst>
      <p:ext uri="{BB962C8B-B14F-4D97-AF65-F5344CB8AC3E}">
        <p14:creationId xmlns:p14="http://schemas.microsoft.com/office/powerpoint/2010/main" val="1905360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CA8C68-E3D9-CFA4-55DC-C47C1E814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942" y="301286"/>
            <a:ext cx="4853708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F6C813-6F7B-EA5D-28C3-0BA8CDE9ACAC}"/>
              </a:ext>
            </a:extLst>
          </p:cNvPr>
          <p:cNvSpPr txBox="1"/>
          <p:nvPr/>
        </p:nvSpPr>
        <p:spPr>
          <a:xfrm>
            <a:off x="760291" y="4081286"/>
            <a:ext cx="455700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forêt de Fontainebleau – Théodore Rousseau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Grands arbres plaine du clair bois   1864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E4311B1-D200-AF22-2B78-36A953DE2A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4793" y="2735342"/>
            <a:ext cx="6096805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BEA2E0C-CCD7-C7FF-1DA8-3B3D7B29D261}"/>
              </a:ext>
            </a:extLst>
          </p:cNvPr>
          <p:cNvSpPr txBox="1"/>
          <p:nvPr/>
        </p:nvSpPr>
        <p:spPr>
          <a:xfrm>
            <a:off x="5988713" y="1607513"/>
            <a:ext cx="5628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Allée de Châtaigniers en lisière  Sisley  1864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6D485DD-7398-175D-8F7E-C5022187E4ED}"/>
              </a:ext>
            </a:extLst>
          </p:cNvPr>
          <p:cNvSpPr txBox="1"/>
          <p:nvPr/>
        </p:nvSpPr>
        <p:spPr>
          <a:xfrm>
            <a:off x="5754794" y="479685"/>
            <a:ext cx="59701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LES TABLEAUX DES ARTISTES PEINTRES inspirés par la FORET</a:t>
            </a:r>
          </a:p>
        </p:txBody>
      </p:sp>
    </p:spTree>
    <p:extLst>
      <p:ext uri="{BB962C8B-B14F-4D97-AF65-F5344CB8AC3E}">
        <p14:creationId xmlns:p14="http://schemas.microsoft.com/office/powerpoint/2010/main" val="680664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50AE38-68F4-893E-DCCB-67CF44085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078" y="279000"/>
            <a:ext cx="815845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AD7605-047C-3F32-9F88-0505F39EB919}"/>
              </a:ext>
            </a:extLst>
          </p:cNvPr>
          <p:cNvSpPr txBox="1"/>
          <p:nvPr/>
        </p:nvSpPr>
        <p:spPr>
          <a:xfrm>
            <a:off x="9114020" y="3297836"/>
            <a:ext cx="2908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Théodore ROUSSEAU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Vieux </a:t>
            </a:r>
            <a:r>
              <a:rPr lang="fr-FR" sz="2400" b="1" i="1" dirty="0" err="1">
                <a:solidFill>
                  <a:schemeClr val="bg1"/>
                </a:solidFill>
              </a:rPr>
              <a:t>chènes</a:t>
            </a:r>
            <a:r>
              <a:rPr lang="fr-FR" sz="2400" b="1" i="1" dirty="0">
                <a:solidFill>
                  <a:schemeClr val="bg1"/>
                </a:solidFill>
              </a:rPr>
              <a:t> du Bas-</a:t>
            </a:r>
            <a:r>
              <a:rPr lang="fr-FR" sz="2400" b="1" i="1" dirty="0" err="1">
                <a:solidFill>
                  <a:schemeClr val="bg1"/>
                </a:solidFill>
              </a:rPr>
              <a:t>Bréau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64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13AB6E1-DA46-EA37-3E3D-1E3ABAF4EC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7484" y="279000"/>
            <a:ext cx="86647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9891722-7B10-6DD0-3689-56D17A5479F7}"/>
              </a:ext>
            </a:extLst>
          </p:cNvPr>
          <p:cNvSpPr txBox="1"/>
          <p:nvPr/>
        </p:nvSpPr>
        <p:spPr>
          <a:xfrm>
            <a:off x="239843" y="3597639"/>
            <a:ext cx="25333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la forêt vue par J.B Camille COROT  1830</a:t>
            </a:r>
          </a:p>
        </p:txBody>
      </p:sp>
    </p:spTree>
    <p:extLst>
      <p:ext uri="{BB962C8B-B14F-4D97-AF65-F5344CB8AC3E}">
        <p14:creationId xmlns:p14="http://schemas.microsoft.com/office/powerpoint/2010/main" val="2016716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067E24-3E90-F4F6-E11C-3C2C5AC1C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0754" y="365463"/>
            <a:ext cx="477274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BCFDE7-431A-4B63-F753-5BAF79C26324}"/>
              </a:ext>
            </a:extLst>
          </p:cNvPr>
          <p:cNvSpPr txBox="1"/>
          <p:nvPr/>
        </p:nvSpPr>
        <p:spPr>
          <a:xfrm>
            <a:off x="7019045" y="4145463"/>
            <a:ext cx="6709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Tableau de Karl Bodmer   1850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DC3BC24-EF52-45D5-50A3-EE7AF75CD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503" y="365463"/>
            <a:ext cx="2839114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68895F8-ED40-84FF-718F-9FCBAD1F9F05}"/>
              </a:ext>
            </a:extLst>
          </p:cNvPr>
          <p:cNvSpPr txBox="1"/>
          <p:nvPr/>
        </p:nvSpPr>
        <p:spPr>
          <a:xfrm>
            <a:off x="4032354" y="839449"/>
            <a:ext cx="19337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Toile de Richard Parker Bonington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 rochers en forêt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3F141A6B-8612-0FB5-E03B-30A6CE8D3A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581" y="2730245"/>
            <a:ext cx="2731208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3925D8A-527D-DAFD-D87D-3039182E2B03}"/>
              </a:ext>
            </a:extLst>
          </p:cNvPr>
          <p:cNvSpPr txBox="1"/>
          <p:nvPr/>
        </p:nvSpPr>
        <p:spPr>
          <a:xfrm>
            <a:off x="3397617" y="1618938"/>
            <a:ext cx="889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&lt;&lt;&lt;&lt;&lt;&lt;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9A28AB2-B11B-38A5-CB15-5AE951663171}"/>
              </a:ext>
            </a:extLst>
          </p:cNvPr>
          <p:cNvSpPr txBox="1"/>
          <p:nvPr/>
        </p:nvSpPr>
        <p:spPr>
          <a:xfrm>
            <a:off x="776892" y="3965463"/>
            <a:ext cx="31449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P.</a:t>
            </a:r>
            <a:r>
              <a:rPr lang="fr-FR" sz="2800" b="1" i="1" dirty="0">
                <a:solidFill>
                  <a:srgbClr val="FFFF00"/>
                </a:solidFill>
              </a:rPr>
              <a:t>A RENOIR  le peintre Jules Lecoeur en forêt     &gt;&gt;&gt;&gt;&gt;&gt;&gt;&gt;&gt;&gt;</a:t>
            </a:r>
          </a:p>
        </p:txBody>
      </p:sp>
    </p:spTree>
    <p:extLst>
      <p:ext uri="{BB962C8B-B14F-4D97-AF65-F5344CB8AC3E}">
        <p14:creationId xmlns:p14="http://schemas.microsoft.com/office/powerpoint/2010/main" val="1812153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15BAE40-F18E-93C6-733C-49C25C3F9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237" y="2667987"/>
            <a:ext cx="5519452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3346C38-C319-F2AE-796E-89450608ADE6}"/>
              </a:ext>
            </a:extLst>
          </p:cNvPr>
          <p:cNvSpPr txBox="1"/>
          <p:nvPr/>
        </p:nvSpPr>
        <p:spPr>
          <a:xfrm>
            <a:off x="6488816" y="1282992"/>
            <a:ext cx="51266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Théodore Rousseau : sortie de forêt au soleil couchant  1848  (visible Le Louvre. Paris)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03D9416-B5B3-9A04-D279-CD3E107857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11" y="425500"/>
            <a:ext cx="5221004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0DEBE3-A17D-32EE-0C8F-84BFCE9AD361}"/>
              </a:ext>
            </a:extLst>
          </p:cNvPr>
          <p:cNvSpPr txBox="1"/>
          <p:nvPr/>
        </p:nvSpPr>
        <p:spPr>
          <a:xfrm>
            <a:off x="930069" y="4205500"/>
            <a:ext cx="50366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le pavé de Chailly  1864 par Claude Monet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Visible Musée Orsay</a:t>
            </a:r>
          </a:p>
        </p:txBody>
      </p:sp>
    </p:spTree>
    <p:extLst>
      <p:ext uri="{BB962C8B-B14F-4D97-AF65-F5344CB8AC3E}">
        <p14:creationId xmlns:p14="http://schemas.microsoft.com/office/powerpoint/2010/main" val="10472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0B2E33A-0212-6AC8-E691-359BCCD19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843" y="645968"/>
            <a:ext cx="5762192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F68FBDB-0B4D-BE4C-B2F3-18C41AB7F992}"/>
              </a:ext>
            </a:extLst>
          </p:cNvPr>
          <p:cNvSpPr txBox="1"/>
          <p:nvPr/>
        </p:nvSpPr>
        <p:spPr>
          <a:xfrm>
            <a:off x="715707" y="4425968"/>
            <a:ext cx="5762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en automne au cœur de la forêt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5C3D1E9-36C4-CE13-FC1D-DA1478F633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6762" y="2751968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890F6C6-D7D0-CF56-0F7D-9BA55DEE55CB}"/>
              </a:ext>
            </a:extLst>
          </p:cNvPr>
          <p:cNvSpPr txBox="1"/>
          <p:nvPr/>
        </p:nvSpPr>
        <p:spPr>
          <a:xfrm>
            <a:off x="6633899" y="2150050"/>
            <a:ext cx="5762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escalade en forêt sur les rochers</a:t>
            </a:r>
          </a:p>
        </p:txBody>
      </p:sp>
    </p:spTree>
    <p:extLst>
      <p:ext uri="{BB962C8B-B14F-4D97-AF65-F5344CB8AC3E}">
        <p14:creationId xmlns:p14="http://schemas.microsoft.com/office/powerpoint/2010/main" val="3530502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CD2D06-026C-5ED6-BEEE-77AF31DBD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57" y="378891"/>
            <a:ext cx="7455046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7A5D9B-FCFB-4C93-3C76-79F7BA2EEE46}"/>
              </a:ext>
            </a:extLst>
          </p:cNvPr>
          <p:cNvSpPr txBox="1"/>
          <p:nvPr/>
        </p:nvSpPr>
        <p:spPr>
          <a:xfrm>
            <a:off x="123119" y="5958891"/>
            <a:ext cx="10191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Façade du Château avec escalier en fer à cheval.  À visiter…….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550233F-46C3-CF91-D4C0-036B89071A4F}"/>
              </a:ext>
            </a:extLst>
          </p:cNvPr>
          <p:cNvSpPr txBox="1"/>
          <p:nvPr/>
        </p:nvSpPr>
        <p:spPr>
          <a:xfrm>
            <a:off x="8675641" y="280413"/>
            <a:ext cx="346272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AU FIL DE L’EAU LE LONG DU LOING  Villages de Seine et Marne</a:t>
            </a:r>
          </a:p>
          <a:p>
            <a:r>
              <a:rPr lang="fr-FR" sz="2000" b="1" i="1" dirty="0"/>
              <a:t>3eme partie…</a:t>
            </a:r>
          </a:p>
          <a:p>
            <a:endParaRPr lang="fr-FR" sz="2000" b="1" i="1" dirty="0"/>
          </a:p>
          <a:p>
            <a:r>
              <a:rPr lang="fr-FR" sz="2000" b="1" i="1" dirty="0"/>
              <a:t>SOUPPES sur Loing</a:t>
            </a:r>
          </a:p>
          <a:p>
            <a:r>
              <a:rPr lang="fr-FR" sz="2000" b="1" i="1" dirty="0"/>
              <a:t> La Madeleine sur Loing</a:t>
            </a:r>
          </a:p>
          <a:p>
            <a:r>
              <a:rPr lang="fr-FR" sz="2000" b="1" i="1" dirty="0"/>
              <a:t> Bagneaux sur Loing</a:t>
            </a:r>
          </a:p>
          <a:p>
            <a:r>
              <a:rPr lang="fr-FR" sz="2000" b="1" i="1" dirty="0"/>
              <a:t>  Saint Pierre les Nemours</a:t>
            </a:r>
          </a:p>
          <a:p>
            <a:r>
              <a:rPr lang="fr-FR" sz="2000" b="1" i="1" dirty="0"/>
              <a:t>Darvault</a:t>
            </a:r>
          </a:p>
          <a:p>
            <a:r>
              <a:rPr lang="fr-FR" sz="2000" b="1" i="1" dirty="0"/>
              <a:t>Montcourt-Fromonville</a:t>
            </a:r>
          </a:p>
          <a:p>
            <a:r>
              <a:rPr lang="fr-FR" sz="2000" b="1" i="1" dirty="0"/>
              <a:t>Grez sur Loing</a:t>
            </a:r>
          </a:p>
          <a:p>
            <a:r>
              <a:rPr lang="fr-FR" sz="2000" b="1" i="1" dirty="0"/>
              <a:t>La Genevraye</a:t>
            </a:r>
          </a:p>
          <a:p>
            <a:r>
              <a:rPr lang="fr-FR" sz="2000" b="1" i="1" dirty="0"/>
              <a:t>Montigny sur Loing</a:t>
            </a:r>
          </a:p>
          <a:p>
            <a:r>
              <a:rPr lang="fr-FR" sz="2000" b="1" i="1" dirty="0"/>
              <a:t>Champagne sur Seine</a:t>
            </a:r>
          </a:p>
          <a:p>
            <a:endParaRPr lang="fr-FR" sz="2000" b="1" i="1" dirty="0"/>
          </a:p>
          <a:p>
            <a:r>
              <a:rPr lang="fr-FR" sz="2000" b="1" i="1" dirty="0"/>
              <a:t>FONTAINEBLEAU ville et forêt avec les toiles des artistes inspirés par les lieux</a:t>
            </a:r>
          </a:p>
        </p:txBody>
      </p:sp>
    </p:spTree>
    <p:extLst>
      <p:ext uri="{BB962C8B-B14F-4D97-AF65-F5344CB8AC3E}">
        <p14:creationId xmlns:p14="http://schemas.microsoft.com/office/powerpoint/2010/main" val="2404960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isage humain, pétale, violet&#10;&#10;Le contenu généré par l’IA peut être incorrect.">
            <a:extLst>
              <a:ext uri="{FF2B5EF4-FFF2-40B4-BE49-F238E27FC236}">
                <a16:creationId xmlns:a16="http://schemas.microsoft.com/office/drawing/2014/main" id="{FB0AFE7A-315D-B42A-2BA1-FE564BB63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0200" y="0"/>
            <a:ext cx="2971800" cy="3619500"/>
          </a:xfrm>
          <a:prstGeom prst="rect">
            <a:avLst/>
          </a:prstGeom>
        </p:spPr>
      </p:pic>
      <p:pic>
        <p:nvPicPr>
          <p:cNvPr id="5" name="Image 4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562D79AD-BDDF-421F-382F-3DB72FECA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3076" y="156210"/>
            <a:ext cx="2543175" cy="3619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7358CD-260E-1C1F-94F6-4DE2A4393E71}"/>
              </a:ext>
            </a:extLst>
          </p:cNvPr>
          <p:cNvSpPr txBox="1"/>
          <p:nvPr/>
        </p:nvSpPr>
        <p:spPr>
          <a:xfrm>
            <a:off x="2779776" y="156210"/>
            <a:ext cx="682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Au Fil De L’Eau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E8EFC37-A539-5ABD-E8D3-851335CEE0B7}"/>
              </a:ext>
            </a:extLst>
          </p:cNvPr>
          <p:cNvSpPr txBox="1"/>
          <p:nvPr/>
        </p:nvSpPr>
        <p:spPr>
          <a:xfrm>
            <a:off x="2916936" y="718304"/>
            <a:ext cx="6269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Long Du Loing Village De Seine  - Et Marne N°3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B3E7CA4-FEC9-9979-BC6E-FCC57AB9B9E5}"/>
              </a:ext>
            </a:extLst>
          </p:cNvPr>
          <p:cNvSpPr txBox="1"/>
          <p:nvPr/>
        </p:nvSpPr>
        <p:spPr>
          <a:xfrm>
            <a:off x="3337560" y="1711285"/>
            <a:ext cx="669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34A5E5E-890F-1E81-0958-15436494CF04}"/>
              </a:ext>
            </a:extLst>
          </p:cNvPr>
          <p:cNvSpPr txBox="1"/>
          <p:nvPr/>
        </p:nvSpPr>
        <p:spPr>
          <a:xfrm>
            <a:off x="3468624" y="2421844"/>
            <a:ext cx="5449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27E2A0F-C22B-9EB0-7DC6-78CE74459416}"/>
              </a:ext>
            </a:extLst>
          </p:cNvPr>
          <p:cNvSpPr txBox="1"/>
          <p:nvPr/>
        </p:nvSpPr>
        <p:spPr>
          <a:xfrm>
            <a:off x="5077968" y="3149768"/>
            <a:ext cx="4346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B4DD59-8182-05D4-98D9-98D808A1749D}"/>
              </a:ext>
            </a:extLst>
          </p:cNvPr>
          <p:cNvSpPr/>
          <p:nvPr/>
        </p:nvSpPr>
        <p:spPr>
          <a:xfrm>
            <a:off x="4291583" y="3775710"/>
            <a:ext cx="3133344" cy="10972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1009BB93-8ED2-B39F-29CC-831E0D7F3E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317" y="3973472"/>
            <a:ext cx="2047875" cy="714375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F0F2B47-2849-95A9-561D-4FD4B07791E4}"/>
              </a:ext>
            </a:extLst>
          </p:cNvPr>
          <p:cNvSpPr txBox="1"/>
          <p:nvPr/>
        </p:nvSpPr>
        <p:spPr>
          <a:xfrm>
            <a:off x="4440935" y="5011853"/>
            <a:ext cx="5967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www.papy16.net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F477302F-DC8B-48FE-ECFE-40E66DF1141C}"/>
              </a:ext>
            </a:extLst>
          </p:cNvPr>
          <p:cNvSpPr txBox="1"/>
          <p:nvPr/>
        </p:nvSpPr>
        <p:spPr>
          <a:xfrm>
            <a:off x="3547872" y="5888689"/>
            <a:ext cx="6269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Bienvenu Chez Papy 16</a:t>
            </a:r>
          </a:p>
        </p:txBody>
      </p:sp>
    </p:spTree>
    <p:extLst>
      <p:ext uri="{BB962C8B-B14F-4D97-AF65-F5344CB8AC3E}">
        <p14:creationId xmlns:p14="http://schemas.microsoft.com/office/powerpoint/2010/main" val="99719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peelOff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952</Words>
  <Application>Microsoft Office PowerPoint</Application>
  <PresentationFormat>Grand écran</PresentationFormat>
  <Paragraphs>175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19</cp:revision>
  <dcterms:created xsi:type="dcterms:W3CDTF">2026-02-07T09:16:57Z</dcterms:created>
  <dcterms:modified xsi:type="dcterms:W3CDTF">2026-02-09T06:18:22Z</dcterms:modified>
</cp:coreProperties>
</file>