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69" r:id="rId3"/>
    <p:sldId id="270" r:id="rId4"/>
    <p:sldId id="274" r:id="rId5"/>
    <p:sldId id="271" r:id="rId6"/>
    <p:sldId id="273" r:id="rId7"/>
    <p:sldId id="272" r:id="rId8"/>
    <p:sldId id="275" r:id="rId9"/>
    <p:sldId id="276" r:id="rId10"/>
    <p:sldId id="277" r:id="rId11"/>
    <p:sldId id="280" r:id="rId12"/>
    <p:sldId id="278" r:id="rId13"/>
    <p:sldId id="322" r:id="rId14"/>
    <p:sldId id="281" r:id="rId15"/>
    <p:sldId id="282" r:id="rId16"/>
    <p:sldId id="321" r:id="rId17"/>
    <p:sldId id="283" r:id="rId18"/>
    <p:sldId id="279" r:id="rId19"/>
    <p:sldId id="298" r:id="rId20"/>
    <p:sldId id="296" r:id="rId21"/>
    <p:sldId id="297" r:id="rId22"/>
    <p:sldId id="299" r:id="rId23"/>
    <p:sldId id="323" r:id="rId24"/>
    <p:sldId id="284" r:id="rId25"/>
    <p:sldId id="291" r:id="rId26"/>
    <p:sldId id="293" r:id="rId27"/>
    <p:sldId id="294" r:id="rId28"/>
    <p:sldId id="286" r:id="rId29"/>
    <p:sldId id="285" r:id="rId30"/>
    <p:sldId id="287" r:id="rId31"/>
    <p:sldId id="288" r:id="rId32"/>
    <p:sldId id="289" r:id="rId33"/>
    <p:sldId id="290" r:id="rId34"/>
    <p:sldId id="301" r:id="rId35"/>
    <p:sldId id="318" r:id="rId36"/>
    <p:sldId id="325" r:id="rId37"/>
    <p:sldId id="326" r:id="rId38"/>
    <p:sldId id="329" r:id="rId39"/>
    <p:sldId id="292" r:id="rId40"/>
    <p:sldId id="295" r:id="rId41"/>
    <p:sldId id="328" r:id="rId42"/>
    <p:sldId id="300" r:id="rId43"/>
    <p:sldId id="304" r:id="rId44"/>
    <p:sldId id="302" r:id="rId45"/>
    <p:sldId id="327" r:id="rId46"/>
    <p:sldId id="305" r:id="rId47"/>
    <p:sldId id="306" r:id="rId48"/>
    <p:sldId id="307" r:id="rId49"/>
    <p:sldId id="308" r:id="rId50"/>
    <p:sldId id="330" r:id="rId51"/>
    <p:sldId id="311" r:id="rId52"/>
    <p:sldId id="319" r:id="rId53"/>
    <p:sldId id="317" r:id="rId54"/>
    <p:sldId id="320" r:id="rId55"/>
    <p:sldId id="309" r:id="rId56"/>
    <p:sldId id="316" r:id="rId57"/>
    <p:sldId id="310" r:id="rId58"/>
    <p:sldId id="314" r:id="rId59"/>
    <p:sldId id="312" r:id="rId60"/>
    <p:sldId id="313" r:id="rId61"/>
    <p:sldId id="315" r:id="rId62"/>
    <p:sldId id="303" r:id="rId6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3CR8WkrvuJO5tZJCgV7XQ==" hashData="EliePrYMLJ6XbY+cRX6avG3Hjr+ey3MOGQcUr58CN1VRCIsEm0fPrFumZEP2SiSKzDfX5U8okx66iPjwwHqxA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EDC10AE-4C0E-42FD-A598-D5F6C48A2562}"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28900853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EDC10AE-4C0E-42FD-A598-D5F6C48A2562}"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37440556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EDC10AE-4C0E-42FD-A598-D5F6C48A2562}"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278954557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EDC10AE-4C0E-42FD-A598-D5F6C48A2562}"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402596472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EDC10AE-4C0E-42FD-A598-D5F6C48A2562}" type="datetimeFigureOut">
              <a:rPr lang="fr-FR" smtClean="0"/>
              <a:t>24/01/2026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5640359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EDC10AE-4C0E-42FD-A598-D5F6C48A2562}" type="datetimeFigureOut">
              <a:rPr lang="fr-FR" smtClean="0"/>
              <a:t>24/01/2026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41376208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EDC10AE-4C0E-42FD-A598-D5F6C48A2562}" type="datetimeFigureOut">
              <a:rPr lang="fr-FR" smtClean="0"/>
              <a:t>24/01/2026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17020006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DC10AE-4C0E-42FD-A598-D5F6C48A2562}"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42729951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EDC10AE-4C0E-42FD-A598-D5F6C48A2562}" type="datetimeFigureOut">
              <a:rPr lang="fr-FR" smtClean="0"/>
              <a:t>24/01/2026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32318221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EDC10AE-4C0E-42FD-A598-D5F6C48A2562}"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274445869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EDC10AE-4C0E-42FD-A598-D5F6C48A2562}" type="datetimeFigureOut">
              <a:rPr lang="fr-FR" smtClean="0"/>
              <a:t>24/01/2026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96EB63F-CC80-4543-9078-9BC6AA5C7867}" type="slidenum">
              <a:rPr lang="fr-FR" smtClean="0"/>
              <a:t>‹N°›</a:t>
            </a:fld>
            <a:endParaRPr lang="fr-FR"/>
          </a:p>
        </p:txBody>
      </p:sp>
    </p:spTree>
    <p:extLst>
      <p:ext uri="{BB962C8B-B14F-4D97-AF65-F5344CB8AC3E}">
        <p14:creationId xmlns:p14="http://schemas.microsoft.com/office/powerpoint/2010/main" val="39372491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DC10AE-4C0E-42FD-A598-D5F6C48A2562}" type="datetimeFigureOut">
              <a:rPr lang="fr-FR" smtClean="0"/>
              <a:t>24/01/2026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6EB63F-CC80-4543-9078-9BC6AA5C7867}" type="slidenum">
              <a:rPr lang="fr-FR" smtClean="0"/>
              <a:t>‹N°›</a:t>
            </a:fld>
            <a:endParaRPr lang="fr-FR"/>
          </a:p>
        </p:txBody>
      </p:sp>
    </p:spTree>
    <p:extLst>
      <p:ext uri="{BB962C8B-B14F-4D97-AF65-F5344CB8AC3E}">
        <p14:creationId xmlns:p14="http://schemas.microsoft.com/office/powerpoint/2010/main" val="737936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jp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26.jpeg"/><Relationship Id="rId4" Type="http://schemas.microsoft.com/office/2007/relationships/hdphoto" Target="../media/hdphoto5.wdp"/></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fr.wikipedia.org/wiki/Portugal" TargetMode="External"/><Relationship Id="rId2" Type="http://schemas.openxmlformats.org/officeDocument/2006/relationships/hyperlink" Target="https://fr.wikipedia.org/wiki/Lisbonne" TargetMode="External"/><Relationship Id="rId1" Type="http://schemas.openxmlformats.org/officeDocument/2006/relationships/slideLayout" Target="../slideLayouts/slideLayout7.xml"/><Relationship Id="rId6" Type="http://schemas.openxmlformats.org/officeDocument/2006/relationships/hyperlink" Target="http://www.toolito.com/europe/portugal/lisbonne/" TargetMode="External"/><Relationship Id="rId5" Type="http://schemas.microsoft.com/office/2007/relationships/hdphoto" Target="../media/hdphoto8.wdp"/><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fr.wikipedia.org/wiki/Alfama#cite_note-3" TargetMode="External"/><Relationship Id="rId2" Type="http://schemas.openxmlformats.org/officeDocument/2006/relationships/hyperlink" Target="https://fr.wikipedia.org/wiki/Antoine_de_Padoue" TargetMode="External"/><Relationship Id="rId1" Type="http://schemas.openxmlformats.org/officeDocument/2006/relationships/slideLayout" Target="../slideLayouts/slideLayout7.xml"/><Relationship Id="rId6" Type="http://schemas.openxmlformats.org/officeDocument/2006/relationships/hyperlink" Target="https://milesandlove.com/portugal/visite-de-l-aquarium-de-lisbonne-et-parque-das-nacoes" TargetMode="External"/><Relationship Id="rId5" Type="http://schemas.openxmlformats.org/officeDocument/2006/relationships/hyperlink" Target="https://milesandlove.com/portugal/visite-de-belem-a-lisbonne" TargetMode="External"/><Relationship Id="rId4" Type="http://schemas.openxmlformats.org/officeDocument/2006/relationships/image" Target="../media/image51.jpeg"/></Relationships>
</file>

<file path=ppt/slides/_rels/slide4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54.jpeg"/></Relationships>
</file>

<file path=ppt/slides/_rels/slide43.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8024" y="0"/>
            <a:ext cx="4355976"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92" y="0"/>
            <a:ext cx="4702122" cy="6858000"/>
          </a:xfrm>
          <a:prstGeom prst="rect">
            <a:avLst/>
          </a:prstGeom>
        </p:spPr>
      </p:pic>
      <p:pic>
        <p:nvPicPr>
          <p:cNvPr id="4" name="Image 3"/>
          <p:cNvPicPr>
            <a:picLocks noChangeAspect="1"/>
          </p:cNvPicPr>
          <p:nvPr/>
        </p:nvPicPr>
        <p:blipFill>
          <a:blip r:embed="rId5">
            <a:biLevel thresh="75000"/>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2195736" y="-171400"/>
            <a:ext cx="3237257" cy="3237257"/>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32041" y="2234081"/>
            <a:ext cx="1512168" cy="1182343"/>
          </a:xfrm>
          <a:prstGeom prst="rect">
            <a:avLst/>
          </a:prstGeom>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32041" y="5445224"/>
            <a:ext cx="1102236" cy="1226432"/>
          </a:xfrm>
          <a:prstGeom prst="rect">
            <a:avLst/>
          </a:prstGeom>
        </p:spPr>
      </p:pic>
    </p:spTree>
    <p:extLst>
      <p:ext uri="{BB962C8B-B14F-4D97-AF65-F5344CB8AC3E}">
        <p14:creationId xmlns:p14="http://schemas.microsoft.com/office/powerpoint/2010/main" val="3884771430"/>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09.Fernando.Mauricio.Biografia.Do.Fado.[Fado.Biography].Biografia.Do.Fado.Biografia.Do.Fado.[Fado.Biography]-TDG.wav"/>
          </p:stSnd>
        </p:sndAc>
      </p:transition>
    </mc:Choice>
    <mc:Fallback xmlns="">
      <p:transition spd="slow" advTm="5000">
        <p:sndAc>
          <p:stSnd>
            <p:snd r:embed="rId9" name="09.Fernando.Mauricio.Biografia.Do.Fado.[Fado.Biography].Biografia.Do.Fado.Biografia.Do.Fado.[Fado.Biography]-TDG.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stéis de Belé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9144000" cy="187642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2056686"/>
            <a:ext cx="9144000" cy="4801314"/>
          </a:xfrm>
          <a:prstGeom prst="rect">
            <a:avLst/>
          </a:prstGeom>
        </p:spPr>
        <p:txBody>
          <a:bodyPr wrap="square">
            <a:spAutoFit/>
          </a:bodyPr>
          <a:lstStyle/>
          <a:p>
            <a:r>
              <a:rPr lang="fr-FR" dirty="0" smtClean="0"/>
              <a:t>Au début du XIXe siècle, à Belém, près du “</a:t>
            </a:r>
            <a:r>
              <a:rPr lang="fr-FR" dirty="0" err="1" smtClean="0"/>
              <a:t>Mosteiro</a:t>
            </a:r>
            <a:r>
              <a:rPr lang="fr-FR" dirty="0" smtClean="0"/>
              <a:t> dos </a:t>
            </a:r>
            <a:r>
              <a:rPr lang="fr-FR" dirty="0" err="1" smtClean="0"/>
              <a:t>Jerónimos</a:t>
            </a:r>
            <a:r>
              <a:rPr lang="fr-FR" dirty="0" smtClean="0"/>
              <a:t>” (Monastère des </a:t>
            </a:r>
            <a:r>
              <a:rPr lang="fr-FR" dirty="0" err="1" smtClean="0"/>
              <a:t>Jerónimos</a:t>
            </a:r>
            <a:r>
              <a:rPr lang="fr-FR" dirty="0" smtClean="0"/>
              <a:t>), se trouvait une raffinerie de sucre de canne, associée à un petit magasin de commerce en tout genre. Suite à la révolution libérale de 1820, tous les couvents et monastères du pays furent fermés en 1834 le clergé ainsi que ses travailleurs </a:t>
            </a:r>
            <a:r>
              <a:rPr lang="fr-FR" dirty="0" err="1" smtClean="0"/>
              <a:t>expulsés.Toutefois</a:t>
            </a:r>
            <a:r>
              <a:rPr lang="fr-FR" dirty="0" smtClean="0"/>
              <a:t>, afin de subsister, un des anciens occupants du Monastère décida, 1837, de vendre, dans ce même petit magasin, des tartelettes issues de la recette originale du monastère et rapidement appelées “</a:t>
            </a:r>
            <a:r>
              <a:rPr lang="fr-FR" dirty="0" err="1" smtClean="0"/>
              <a:t>Pastéis</a:t>
            </a:r>
            <a:r>
              <a:rPr lang="fr-FR" dirty="0" smtClean="0"/>
              <a:t> de Belém” (Tartelettes de Belém).A l’époque, Belém était éloignée de Lisbonne et le parcours se faisait par bateau à vapeur. Cependant, la somptuosité du “</a:t>
            </a:r>
            <a:r>
              <a:rPr lang="fr-FR" dirty="0" err="1" smtClean="0"/>
              <a:t>Mosteiro</a:t>
            </a:r>
            <a:r>
              <a:rPr lang="fr-FR" dirty="0" smtClean="0"/>
              <a:t> dos </a:t>
            </a:r>
            <a:r>
              <a:rPr lang="fr-FR" dirty="0" err="1" smtClean="0"/>
              <a:t>Jerónimos</a:t>
            </a:r>
            <a:r>
              <a:rPr lang="fr-FR" dirty="0" smtClean="0"/>
              <a:t>” et de la ” Torre de Belém” attirait </a:t>
            </a:r>
            <a:r>
              <a:rPr lang="fr-FR" dirty="0" err="1" smtClean="0"/>
              <a:t>beaucoups</a:t>
            </a:r>
            <a:r>
              <a:rPr lang="fr-FR" dirty="0" smtClean="0"/>
              <a:t> de visiteurs qui se sont rapidement habitués à savourer les délicieuses tartelettes du Monastère.</a:t>
            </a:r>
          </a:p>
          <a:p>
            <a:r>
              <a:rPr lang="fr-FR" dirty="0" smtClean="0"/>
              <a:t>En 1837 débuta La confection des “</a:t>
            </a:r>
            <a:r>
              <a:rPr lang="fr-FR" dirty="0" err="1" smtClean="0"/>
              <a:t>Pastéis</a:t>
            </a:r>
            <a:r>
              <a:rPr lang="fr-FR" dirty="0" smtClean="0"/>
              <a:t> de Belém” dans les installations annexes de l’ancienne raffinerie, selon l’antique “recette secrète” originaire du monastère, fut depuis, transmise aux maîtres-pâtissiers successifs et exclusivement connue de ces derniers qui continuent aujourd’hui à les confectionner de façon artisanale dans “l’Atelier du Secret”.</a:t>
            </a:r>
          </a:p>
          <a:p>
            <a:r>
              <a:rPr lang="fr-FR" dirty="0" smtClean="0"/>
              <a:t>Cette recette reste immuable. En fait, grâce au savoir-faire de ses maîtres-pâtissiers et au choix judicieux de ses ingrédients, les “</a:t>
            </a:r>
            <a:r>
              <a:rPr lang="fr-FR" dirty="0" err="1" smtClean="0"/>
              <a:t>Pastéis</a:t>
            </a:r>
            <a:r>
              <a:rPr lang="fr-FR" dirty="0" smtClean="0"/>
              <a:t> de Belém” offrent toujours la seule et unique saveur de la pâtisserie portugaise d’autrefois.</a:t>
            </a:r>
            <a:endParaRPr lang="fr-FR" dirty="0"/>
          </a:p>
        </p:txBody>
      </p:sp>
    </p:spTree>
    <p:extLst>
      <p:ext uri="{BB962C8B-B14F-4D97-AF65-F5344CB8AC3E}">
        <p14:creationId xmlns:p14="http://schemas.microsoft.com/office/powerpoint/2010/main" val="38998047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pastei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0" y="0"/>
            <a:ext cx="4762500" cy="47625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1500" y="4769426"/>
            <a:ext cx="4760121" cy="2088574"/>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68" y="0"/>
            <a:ext cx="4286250" cy="6858000"/>
          </a:xfrm>
          <a:prstGeom prst="rect">
            <a:avLst/>
          </a:prstGeom>
        </p:spPr>
      </p:pic>
    </p:spTree>
    <p:extLst>
      <p:ext uri="{BB962C8B-B14F-4D97-AF65-F5344CB8AC3E}">
        <p14:creationId xmlns:p14="http://schemas.microsoft.com/office/powerpoint/2010/main" val="25868927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508755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100786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3955391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805125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855794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599417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 y="0"/>
            <a:ext cx="4574252"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6016" y="0"/>
            <a:ext cx="4427984" cy="6858000"/>
          </a:xfrm>
          <a:prstGeom prst="rect">
            <a:avLst/>
          </a:prstGeom>
        </p:spPr>
      </p:pic>
      <p:sp>
        <p:nvSpPr>
          <p:cNvPr id="4" name="Rectangle 3"/>
          <p:cNvSpPr/>
          <p:nvPr/>
        </p:nvSpPr>
        <p:spPr>
          <a:xfrm>
            <a:off x="910638" y="332656"/>
            <a:ext cx="3048591" cy="400110"/>
          </a:xfrm>
          <a:prstGeom prst="rect">
            <a:avLst/>
          </a:prstGeom>
        </p:spPr>
        <p:txBody>
          <a:bodyPr wrap="none">
            <a:spAutoFit/>
          </a:bodyPr>
          <a:lstStyle/>
          <a:p>
            <a:r>
              <a:rPr lang="fr-FR" sz="2000" b="1" dirty="0" smtClean="0">
                <a:effectLst/>
              </a:rPr>
              <a:t>L'ascenseur de Santa </a:t>
            </a:r>
            <a:r>
              <a:rPr lang="fr-FR" sz="2000" b="1" dirty="0" err="1" smtClean="0">
                <a:effectLst/>
              </a:rPr>
              <a:t>Justa</a:t>
            </a:r>
            <a:r>
              <a:rPr lang="fr-FR" sz="2000" b="1" dirty="0" smtClean="0">
                <a:effectLst/>
              </a:rPr>
              <a:t> </a:t>
            </a:r>
            <a:endParaRPr lang="fr-FR" sz="2000" b="1" dirty="0"/>
          </a:p>
        </p:txBody>
      </p:sp>
      <p:sp>
        <p:nvSpPr>
          <p:cNvPr id="6" name="Rectangle 5"/>
          <p:cNvSpPr/>
          <p:nvPr/>
        </p:nvSpPr>
        <p:spPr>
          <a:xfrm>
            <a:off x="4725322" y="3995678"/>
            <a:ext cx="4409372" cy="2862322"/>
          </a:xfrm>
          <a:prstGeom prst="rect">
            <a:avLst/>
          </a:prstGeom>
        </p:spPr>
        <p:txBody>
          <a:bodyPr wrap="square">
            <a:spAutoFit/>
          </a:bodyPr>
          <a:lstStyle/>
          <a:p>
            <a:r>
              <a:rPr lang="fr-FR" dirty="0">
                <a:solidFill>
                  <a:schemeClr val="bg1"/>
                </a:solidFill>
              </a:rPr>
              <a:t>L'ascenseur de Santa </a:t>
            </a:r>
            <a:r>
              <a:rPr lang="fr-FR" dirty="0" err="1">
                <a:solidFill>
                  <a:schemeClr val="bg1"/>
                </a:solidFill>
              </a:rPr>
              <a:t>Justa</a:t>
            </a:r>
            <a:r>
              <a:rPr lang="fr-FR" dirty="0">
                <a:solidFill>
                  <a:schemeClr val="bg1"/>
                </a:solidFill>
              </a:rPr>
              <a:t> a été conçu par Raoul </a:t>
            </a:r>
            <a:r>
              <a:rPr lang="fr-FR" dirty="0" err="1">
                <a:solidFill>
                  <a:schemeClr val="bg1"/>
                </a:solidFill>
              </a:rPr>
              <a:t>Mesnier</a:t>
            </a:r>
            <a:r>
              <a:rPr lang="fr-FR" dirty="0">
                <a:solidFill>
                  <a:schemeClr val="bg1"/>
                </a:solidFill>
              </a:rPr>
              <a:t> du Ponsard, un ingénieur portugais né à São </a:t>
            </a:r>
            <a:r>
              <a:rPr lang="fr-FR" dirty="0" err="1">
                <a:solidFill>
                  <a:schemeClr val="bg1"/>
                </a:solidFill>
              </a:rPr>
              <a:t>Nicolau</a:t>
            </a:r>
            <a:r>
              <a:rPr lang="fr-FR" dirty="0">
                <a:solidFill>
                  <a:schemeClr val="bg1"/>
                </a:solidFill>
              </a:rPr>
              <a:t> (Porto) de parents français. La structure métallo-rivetée élancée de l'ascenseur a été dessinée par l'architecte </a:t>
            </a:r>
            <a:r>
              <a:rPr lang="fr-FR" dirty="0" err="1">
                <a:solidFill>
                  <a:schemeClr val="bg1"/>
                </a:solidFill>
              </a:rPr>
              <a:t>Jacinto</a:t>
            </a:r>
            <a:r>
              <a:rPr lang="fr-FR" dirty="0">
                <a:solidFill>
                  <a:schemeClr val="bg1"/>
                </a:solidFill>
              </a:rPr>
              <a:t> Augusto </a:t>
            </a:r>
            <a:r>
              <a:rPr lang="fr-FR" dirty="0" err="1" smtClean="0">
                <a:solidFill>
                  <a:schemeClr val="bg1"/>
                </a:solidFill>
              </a:rPr>
              <a:t>Mariares</a:t>
            </a:r>
            <a:r>
              <a:rPr lang="fr-FR" dirty="0" smtClean="0">
                <a:solidFill>
                  <a:schemeClr val="bg1"/>
                </a:solidFill>
              </a:rPr>
              <a:t>. </a:t>
            </a:r>
            <a:r>
              <a:rPr lang="fr-FR" dirty="0">
                <a:solidFill>
                  <a:schemeClr val="bg1"/>
                </a:solidFill>
              </a:rPr>
              <a:t>La construction a débuté en 1900 pour s'achever en 1902. Durant les premières années de son fonctionnement, l'ascenseur était actionné par une machine à vapeur. </a:t>
            </a:r>
          </a:p>
        </p:txBody>
      </p:sp>
    </p:spTree>
    <p:extLst>
      <p:ext uri="{BB962C8B-B14F-4D97-AF65-F5344CB8AC3E}">
        <p14:creationId xmlns:p14="http://schemas.microsoft.com/office/powerpoint/2010/main" val="27528652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489294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4008" y="0"/>
            <a:ext cx="4499992"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57" y="3836"/>
            <a:ext cx="4569443" cy="6858000"/>
          </a:xfrm>
          <a:prstGeom prst="rect">
            <a:avLst/>
          </a:prstGeom>
        </p:spPr>
      </p:pic>
    </p:spTree>
    <p:extLst>
      <p:ext uri="{BB962C8B-B14F-4D97-AF65-F5344CB8AC3E}">
        <p14:creationId xmlns:p14="http://schemas.microsoft.com/office/powerpoint/2010/main" val="15892089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17774"/>
            <a:ext cx="4427984"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96" y="0"/>
            <a:ext cx="4574252" cy="6858000"/>
          </a:xfrm>
          <a:prstGeom prst="rect">
            <a:avLst/>
          </a:prstGeom>
        </p:spPr>
      </p:pic>
    </p:spTree>
    <p:extLst>
      <p:ext uri="{BB962C8B-B14F-4D97-AF65-F5344CB8AC3E}">
        <p14:creationId xmlns:p14="http://schemas.microsoft.com/office/powerpoint/2010/main" val="24810280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361766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00500" y="0"/>
            <a:ext cx="5143500" cy="6858000"/>
          </a:xfrm>
          <a:prstGeom prst="rect">
            <a:avLst/>
          </a:prstGeom>
        </p:spPr>
      </p:pic>
      <p:pic>
        <p:nvPicPr>
          <p:cNvPr id="4" name="Image 3"/>
          <p:cNvPicPr>
            <a:picLocks noChangeAspect="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0" y="0"/>
            <a:ext cx="4000500" cy="3645024"/>
          </a:xfrm>
          <a:prstGeom prst="rect">
            <a:avLst/>
          </a:prstGeom>
        </p:spPr>
      </p:pic>
      <p:pic>
        <p:nvPicPr>
          <p:cNvPr id="5" name="Image 4"/>
          <p:cNvPicPr>
            <a:picLocks noChangeAspect="1"/>
          </p:cNvPicPr>
          <p:nvPr/>
        </p:nvPicPr>
        <p:blipFill>
          <a:blip r:embed="rId5" cstate="print">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0" y="3789040"/>
            <a:ext cx="4000500" cy="3068960"/>
          </a:xfrm>
          <a:prstGeom prst="rect">
            <a:avLst/>
          </a:prstGeom>
        </p:spPr>
      </p:pic>
    </p:spTree>
    <p:extLst>
      <p:ext uri="{BB962C8B-B14F-4D97-AF65-F5344CB8AC3E}">
        <p14:creationId xmlns:p14="http://schemas.microsoft.com/office/powerpoint/2010/main" val="42795800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79392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697491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911885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193834" y="404664"/>
            <a:ext cx="4065985" cy="369332"/>
          </a:xfrm>
          <a:prstGeom prst="rect">
            <a:avLst/>
          </a:prstGeom>
        </p:spPr>
        <p:txBody>
          <a:bodyPr wrap="none">
            <a:spAutoFit/>
          </a:bodyPr>
          <a:lstStyle/>
          <a:p>
            <a:r>
              <a:rPr lang="fr-FR" b="1" dirty="0" smtClean="0"/>
              <a:t>La vue depuis l'ascenseur </a:t>
            </a:r>
            <a:r>
              <a:rPr lang="fr-FR" b="1" dirty="0"/>
              <a:t>de Santa </a:t>
            </a:r>
            <a:r>
              <a:rPr lang="fr-FR" b="1" dirty="0" err="1"/>
              <a:t>Justa</a:t>
            </a:r>
            <a:r>
              <a:rPr lang="fr-FR" b="1" dirty="0"/>
              <a:t> </a:t>
            </a:r>
          </a:p>
        </p:txBody>
      </p:sp>
    </p:spTree>
    <p:extLst>
      <p:ext uri="{BB962C8B-B14F-4D97-AF65-F5344CB8AC3E}">
        <p14:creationId xmlns:p14="http://schemas.microsoft.com/office/powerpoint/2010/main" val="425515248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00631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799509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upload.wikimedia.org/wikipedia/commons/b/b6/Alfama-CCBY.jpg"/>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501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82079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4101032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332656"/>
            <a:ext cx="2487284" cy="400110"/>
          </a:xfrm>
          <a:prstGeom prst="rect">
            <a:avLst/>
          </a:prstGeom>
        </p:spPr>
        <p:txBody>
          <a:bodyPr wrap="none">
            <a:spAutoFit/>
          </a:bodyPr>
          <a:lstStyle/>
          <a:p>
            <a:r>
              <a:rPr lang="fr-FR" sz="2000" b="1" dirty="0"/>
              <a:t>Tramway de Lisbonne</a:t>
            </a:r>
          </a:p>
        </p:txBody>
      </p:sp>
      <p:sp>
        <p:nvSpPr>
          <p:cNvPr id="4" name="Rectangle 3"/>
          <p:cNvSpPr/>
          <p:nvPr/>
        </p:nvSpPr>
        <p:spPr>
          <a:xfrm>
            <a:off x="27709" y="740429"/>
            <a:ext cx="3816424" cy="2308324"/>
          </a:xfrm>
          <a:prstGeom prst="rect">
            <a:avLst/>
          </a:prstGeom>
        </p:spPr>
        <p:txBody>
          <a:bodyPr wrap="square">
            <a:spAutoFit/>
          </a:bodyPr>
          <a:lstStyle/>
          <a:p>
            <a:r>
              <a:rPr lang="fr-FR" dirty="0" smtClean="0">
                <a:effectLst/>
              </a:rPr>
              <a:t>Le réseau de </a:t>
            </a:r>
            <a:r>
              <a:rPr lang="fr-FR" b="1" dirty="0" smtClean="0">
                <a:effectLst/>
              </a:rPr>
              <a:t>tramway de Lisbonne</a:t>
            </a:r>
            <a:r>
              <a:rPr lang="fr-FR" dirty="0" smtClean="0">
                <a:effectLst/>
              </a:rPr>
              <a:t> (</a:t>
            </a:r>
            <a:r>
              <a:rPr lang="pt-PT" i="1" dirty="0" smtClean="0">
                <a:effectLst/>
              </a:rPr>
              <a:t>Rede de eléctricos de Lisboa</a:t>
            </a:r>
            <a:r>
              <a:rPr lang="fr-FR" dirty="0" smtClean="0">
                <a:effectLst/>
              </a:rPr>
              <a:t>) dessert la municipalité de </a:t>
            </a:r>
            <a:r>
              <a:rPr lang="fr-FR" dirty="0" smtClean="0">
                <a:effectLst/>
                <a:hlinkClick r:id="rId2" tooltip="Lisbonne"/>
              </a:rPr>
              <a:t>Lisbonne</a:t>
            </a:r>
            <a:r>
              <a:rPr lang="fr-FR" dirty="0" smtClean="0">
                <a:effectLst/>
              </a:rPr>
              <a:t>, la capitale du </a:t>
            </a:r>
            <a:r>
              <a:rPr lang="fr-FR" dirty="0" smtClean="0">
                <a:effectLst/>
                <a:hlinkClick r:id="rId3" tooltip="Portugal"/>
              </a:rPr>
              <a:t>Portugal</a:t>
            </a:r>
            <a:r>
              <a:rPr lang="fr-FR" dirty="0" smtClean="0">
                <a:effectLst/>
              </a:rPr>
              <a:t>. En opération depuis 1873, il comprend actuellement cinq lignes urbaines. Le tramway de la ligne n°28 est l'un des plus célèbres, il dessert l'</a:t>
            </a:r>
            <a:r>
              <a:rPr lang="fr-FR" dirty="0" err="1" smtClean="0">
                <a:effectLst/>
              </a:rPr>
              <a:t>Alfama</a:t>
            </a:r>
            <a:r>
              <a:rPr lang="fr-FR" dirty="0" smtClean="0">
                <a:effectLst/>
              </a:rPr>
              <a:t>, le </a:t>
            </a:r>
            <a:r>
              <a:rPr lang="fr-FR" dirty="0" err="1" smtClean="0">
                <a:effectLst/>
              </a:rPr>
              <a:t>Chiado</a:t>
            </a:r>
            <a:r>
              <a:rPr lang="fr-FR" dirty="0" smtClean="0">
                <a:effectLst/>
              </a:rPr>
              <a:t> et le centre</a:t>
            </a:r>
            <a:endParaRPr lang="fr-FR" dirty="0"/>
          </a:p>
        </p:txBody>
      </p:sp>
      <p:pic>
        <p:nvPicPr>
          <p:cNvPr id="3075" name="Picture 3" descr="TRAM 28 - Lisboa, Lisboa"/>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4105275" y="0"/>
            <a:ext cx="5038725"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077" y="3163402"/>
            <a:ext cx="4077566" cy="3693319"/>
          </a:xfrm>
          <a:prstGeom prst="rect">
            <a:avLst/>
          </a:prstGeom>
        </p:spPr>
        <p:txBody>
          <a:bodyPr wrap="square">
            <a:spAutoFit/>
          </a:bodyPr>
          <a:lstStyle/>
          <a:p>
            <a:r>
              <a:rPr lang="fr-FR" b="1" dirty="0" smtClean="0"/>
              <a:t>Prenez le fameux tramway jaune lisboète</a:t>
            </a:r>
          </a:p>
          <a:p>
            <a:r>
              <a:rPr lang="fr-FR" dirty="0" smtClean="0"/>
              <a:t>Prendre le </a:t>
            </a:r>
            <a:r>
              <a:rPr lang="fr-FR" b="1" dirty="0" smtClean="0"/>
              <a:t>tramway à Lisbonne</a:t>
            </a:r>
            <a:r>
              <a:rPr lang="fr-FR" dirty="0" smtClean="0"/>
              <a:t> est aussi authentique qu’utile car les pentes sont raides sur les collines de la capitale portugaise et les tramways (électriques) qui roulent dans les rues sont entrés en service en août 1901. Si vous pouvez emprunter 5 lignes différentes (12, 15, 18, 25, 28), c’est la dernière, la </a:t>
            </a:r>
            <a:r>
              <a:rPr lang="fr-FR" b="1" dirty="0" smtClean="0"/>
              <a:t>ligne N°28</a:t>
            </a:r>
            <a:r>
              <a:rPr lang="fr-FR" dirty="0" smtClean="0"/>
              <a:t> qui est la plus célèbre. Cette dernière est née en 1914 et dessert les collines et le centre de </a:t>
            </a:r>
            <a:r>
              <a:rPr lang="fr-FR" dirty="0" smtClean="0">
                <a:hlinkClick r:id="rId6" tooltip="Lisbonne"/>
              </a:rPr>
              <a:t>Lisbonne</a:t>
            </a:r>
            <a:r>
              <a:rPr lang="fr-FR" dirty="0" smtClean="0"/>
              <a:t>.</a:t>
            </a:r>
            <a:endParaRPr lang="fr-FR" dirty="0"/>
          </a:p>
        </p:txBody>
      </p:sp>
    </p:spTree>
    <p:extLst>
      <p:ext uri="{BB962C8B-B14F-4D97-AF65-F5344CB8AC3E}">
        <p14:creationId xmlns:p14="http://schemas.microsoft.com/office/powerpoint/2010/main" val="346631788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1979712" y="5877272"/>
            <a:ext cx="4572000" cy="646331"/>
          </a:xfrm>
          <a:prstGeom prst="rect">
            <a:avLst/>
          </a:prstGeom>
        </p:spPr>
        <p:txBody>
          <a:bodyPr>
            <a:spAutoFit/>
          </a:bodyPr>
          <a:lstStyle/>
          <a:p>
            <a:r>
              <a:rPr lang="fr-FR" b="1" dirty="0" smtClean="0"/>
              <a:t>Le dépôt des tramways de Lisbonne se trouve dans le quartier d’</a:t>
            </a:r>
            <a:r>
              <a:rPr lang="fr-FR" b="1" dirty="0" err="1" smtClean="0"/>
              <a:t>Alcântara</a:t>
            </a:r>
            <a:endParaRPr lang="fr-FR" b="1" dirty="0"/>
          </a:p>
        </p:txBody>
      </p:sp>
    </p:spTree>
    <p:extLst>
      <p:ext uri="{BB962C8B-B14F-4D97-AF65-F5344CB8AC3E}">
        <p14:creationId xmlns:p14="http://schemas.microsoft.com/office/powerpoint/2010/main" val="14632633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1376665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épôt Tramway 28 Lisbonne"/>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6873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63837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139153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869475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4556200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4038349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135653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2578066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0"/>
          </a:xfrm>
          <a:prstGeom prst="rect">
            <a:avLst/>
          </a:prstGeom>
        </p:spPr>
      </p:pic>
    </p:spTree>
    <p:extLst>
      <p:ext uri="{BB962C8B-B14F-4D97-AF65-F5344CB8AC3E}">
        <p14:creationId xmlns:p14="http://schemas.microsoft.com/office/powerpoint/2010/main" val="318686324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WEEK-END_LISBONNE_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86" y="0"/>
            <a:ext cx="9153485" cy="6847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364837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6000589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0424540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6641328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ramway 28 Lisbon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9" y="0"/>
            <a:ext cx="9150960" cy="6856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3600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1061" y="2225211"/>
            <a:ext cx="4810125" cy="2585323"/>
          </a:xfrm>
          <a:prstGeom prst="rect">
            <a:avLst/>
          </a:prstGeom>
        </p:spPr>
        <p:txBody>
          <a:bodyPr wrap="square">
            <a:spAutoFit/>
          </a:bodyPr>
          <a:lstStyle/>
          <a:p>
            <a:r>
              <a:rPr lang="fr-FR" dirty="0" smtClean="0">
                <a:effectLst/>
              </a:rPr>
              <a:t>L'</a:t>
            </a:r>
            <a:r>
              <a:rPr lang="fr-FR" dirty="0" err="1" smtClean="0">
                <a:effectLst/>
              </a:rPr>
              <a:t>Alfama</a:t>
            </a:r>
            <a:r>
              <a:rPr lang="fr-FR" dirty="0" smtClean="0">
                <a:effectLst/>
              </a:rPr>
              <a:t> est un quartier très particulier, il ressemble à un ancien village dans lequel toutes les personnes se connaissent et se complimentent quotidiennement. Le quartier est considéré comme un des plus sûrs et </a:t>
            </a:r>
            <a:r>
              <a:rPr lang="fr-FR" dirty="0" err="1" smtClean="0">
                <a:effectLst/>
              </a:rPr>
              <a:t>et</a:t>
            </a:r>
            <a:r>
              <a:rPr lang="fr-FR" dirty="0" smtClean="0">
                <a:effectLst/>
              </a:rPr>
              <a:t> des fréquentés de la ville et est connu pour ses restaurants et ses maisons, ainsi que par les fêtes des Saints Populaires, en particulier celle de </a:t>
            </a:r>
            <a:r>
              <a:rPr lang="fr-FR" dirty="0" smtClean="0">
                <a:effectLst/>
                <a:hlinkClick r:id="rId2" tooltip="Antoine de Padoue"/>
              </a:rPr>
              <a:t>Saint Antoine de Padoue</a:t>
            </a:r>
            <a:r>
              <a:rPr lang="fr-FR" dirty="0" smtClean="0">
                <a:effectLst/>
              </a:rPr>
              <a:t>, du 12 au 13 juin</a:t>
            </a:r>
            <a:r>
              <a:rPr lang="fr-FR" b="0" i="0" baseline="30000" dirty="0" smtClean="0">
                <a:effectLst/>
                <a:hlinkClick r:id="rId3"/>
              </a:rPr>
              <a:t>[3]</a:t>
            </a:r>
            <a:r>
              <a:rPr lang="fr-FR" dirty="0" smtClean="0">
                <a:effectLst/>
              </a:rPr>
              <a:t>.</a:t>
            </a:r>
            <a:endParaRPr lang="fr-FR" dirty="0"/>
          </a:p>
        </p:txBody>
      </p:sp>
      <p:sp>
        <p:nvSpPr>
          <p:cNvPr id="4" name="Rectangle 2"/>
          <p:cNvSpPr>
            <a:spLocks noChangeArrowheads="1"/>
          </p:cNvSpPr>
          <p:nvPr/>
        </p:nvSpPr>
        <p:spPr bwMode="auto">
          <a:xfrm>
            <a:off x="0" y="171008"/>
            <a:ext cx="4751512"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err="1" smtClean="0">
                <a:ln>
                  <a:noFill/>
                </a:ln>
                <a:solidFill>
                  <a:schemeClr val="tx1"/>
                </a:solidFill>
                <a:effectLst/>
                <a:latin typeface="Arial" pitchFamily="34" charset="0"/>
                <a:cs typeface="Arial" pitchFamily="34" charset="0"/>
              </a:rPr>
              <a:t>Alfama</a:t>
            </a:r>
            <a:r>
              <a:rPr kumimoji="0" lang="fr-FR" sz="1800" b="0" i="0" u="none" strike="noStrike" cap="none" normalizeH="0" baseline="0" dirty="0" smtClean="0">
                <a:ln>
                  <a:noFill/>
                </a:ln>
                <a:solidFill>
                  <a:schemeClr val="tx1"/>
                </a:solidFill>
                <a:effectLst/>
                <a:latin typeface="Arial" pitchFamily="34" charset="0"/>
                <a:cs typeface="Arial" pitchFamily="34" charset="0"/>
              </a:rPr>
              <a:t> (</a:t>
            </a:r>
            <a:r>
              <a:rPr kumimoji="0" lang="fr-FR" sz="1800" b="0" i="0" u="none" strike="noStrike" cap="none" normalizeH="0" baseline="0" dirty="0" err="1" smtClean="0">
                <a:ln>
                  <a:noFill/>
                </a:ln>
                <a:solidFill>
                  <a:schemeClr val="tx1"/>
                </a:solidFill>
                <a:effectLst/>
                <a:latin typeface="Arial" pitchFamily="34" charset="0"/>
                <a:cs typeface="Arial" pitchFamily="34" charset="0"/>
              </a:rPr>
              <a:t>aɫˈfɐmɐ</a:t>
            </a:r>
            <a:r>
              <a:rPr kumimoji="0" lang="fr-FR" sz="1800" b="0" i="0" u="none" strike="noStrike" cap="none" normalizeH="0" baseline="0" dirty="0" smtClean="0">
                <a:ln>
                  <a:noFill/>
                </a:ln>
                <a:solidFill>
                  <a:schemeClr val="tx1"/>
                </a:solidFill>
                <a:effectLst/>
                <a:latin typeface="Arial" pitchFamily="34" charset="0"/>
                <a:cs typeface="Arial" pitchFamily="34" charset="0"/>
              </a:rPr>
              <a:t>, quartiers de la ville de Lisbonne. Il inclut les anciennes </a:t>
            </a:r>
            <a:r>
              <a:rPr kumimoji="0" lang="fr-FR" sz="1800" b="0" i="0" u="none" strike="noStrike" cap="none" normalizeH="0" baseline="0" dirty="0" err="1" smtClean="0">
                <a:ln>
                  <a:noFill/>
                </a:ln>
                <a:solidFill>
                  <a:schemeClr val="tx1"/>
                </a:solidFill>
                <a:effectLst/>
                <a:latin typeface="Arial" pitchFamily="34" charset="0"/>
                <a:cs typeface="Arial" pitchFamily="34" charset="0"/>
              </a:rPr>
              <a:t>freguesias</a:t>
            </a:r>
            <a:r>
              <a:rPr kumimoji="0" lang="fr-FR" sz="1800" b="0" i="0" u="none" strike="noStrike" cap="none" normalizeH="0" baseline="0" dirty="0" smtClean="0">
                <a:ln>
                  <a:noFill/>
                </a:ln>
                <a:solidFill>
                  <a:schemeClr val="tx1"/>
                </a:solidFill>
                <a:effectLst/>
                <a:latin typeface="Arial" pitchFamily="34" charset="0"/>
                <a:cs typeface="Arial" pitchFamily="34" charset="0"/>
              </a:rPr>
              <a:t> de São Miguel, </a:t>
            </a:r>
            <a:r>
              <a:rPr kumimoji="0" lang="fr-FR" sz="1800" b="0" i="1" u="none" strike="noStrike" cap="none" normalizeH="0" baseline="0" dirty="0" smtClean="0">
                <a:ln>
                  <a:noFill/>
                </a:ln>
                <a:solidFill>
                  <a:srgbClr val="3366BB"/>
                </a:solidFill>
                <a:effectLst/>
                <a:latin typeface="Arial" pitchFamily="34" charset="0"/>
                <a:cs typeface="Arial" pitchFamily="34" charset="0"/>
              </a:rPr>
              <a:t>Santo </a:t>
            </a:r>
            <a:r>
              <a:rPr kumimoji="0" lang="fr-FR" sz="1800" b="0" i="1" u="none" strike="noStrike" cap="none" normalizeH="0" baseline="0" dirty="0" err="1" smtClean="0">
                <a:ln>
                  <a:noFill/>
                </a:ln>
                <a:solidFill>
                  <a:srgbClr val="3366BB"/>
                </a:solidFill>
                <a:effectLst/>
                <a:latin typeface="Arial" pitchFamily="34" charset="0"/>
                <a:cs typeface="Arial" pitchFamily="34" charset="0"/>
              </a:rPr>
              <a:t>Estêvão</a:t>
            </a:r>
            <a:r>
              <a:rPr kumimoji="0" lang="fr-FR" sz="1800" b="0" i="0" u="none" strike="noStrike" cap="none" normalizeH="0" baseline="0" dirty="0" smtClean="0">
                <a:ln>
                  <a:noFill/>
                </a:ln>
                <a:solidFill>
                  <a:schemeClr val="tx1"/>
                </a:solidFill>
                <a:effectLst/>
                <a:latin typeface="Arial" pitchFamily="34" charset="0"/>
                <a:cs typeface="Arial" pitchFamily="34" charset="0"/>
              </a:rPr>
              <a:t> et São</a:t>
            </a:r>
            <a:r>
              <a:rPr kumimoji="0" lang="fr-FR" sz="1800" b="0" i="0" u="none" strike="noStrike" cap="none" normalizeH="0" dirty="0" smtClean="0">
                <a:ln>
                  <a:noFill/>
                </a:ln>
                <a:solidFill>
                  <a:schemeClr val="tx1"/>
                </a:solidFill>
                <a:effectLst/>
                <a:latin typeface="Arial" pitchFamily="34" charset="0"/>
                <a:cs typeface="Arial" pitchFamily="34" charset="0"/>
              </a:rPr>
              <a:t> </a:t>
            </a:r>
            <a:r>
              <a:rPr kumimoji="0" lang="fr-FR" sz="1800" b="0" i="0" u="none" strike="noStrike" cap="none" normalizeH="0" baseline="0" dirty="0" smtClean="0">
                <a:ln>
                  <a:noFill/>
                </a:ln>
                <a:solidFill>
                  <a:schemeClr val="tx1"/>
                </a:solidFill>
                <a:effectLst/>
                <a:latin typeface="Arial" pitchFamily="34" charset="0"/>
                <a:cs typeface="Arial" pitchFamily="34" charset="0"/>
              </a:rPr>
              <a:t>Vicente de Fora et une partie de deux rues de l'ancienne </a:t>
            </a:r>
            <a:r>
              <a:rPr kumimoji="0" lang="fr-FR" sz="1800" b="0" i="0" u="none" strike="noStrike" cap="none" normalizeH="0" baseline="0" dirty="0" err="1" smtClean="0">
                <a:ln>
                  <a:noFill/>
                </a:ln>
                <a:solidFill>
                  <a:schemeClr val="tx1"/>
                </a:solidFill>
                <a:effectLst/>
                <a:latin typeface="Arial" pitchFamily="34" charset="0"/>
                <a:cs typeface="Arial" pitchFamily="34" charset="0"/>
              </a:rPr>
              <a:t>Freguesia</a:t>
            </a:r>
            <a:r>
              <a:rPr kumimoji="0" lang="fr-FR" sz="1800" b="0" i="0" u="none" strike="noStrike" cap="none" normalizeH="0" baseline="0" dirty="0" smtClean="0">
                <a:ln>
                  <a:noFill/>
                </a:ln>
                <a:solidFill>
                  <a:schemeClr val="tx1"/>
                </a:solidFill>
                <a:effectLst/>
                <a:latin typeface="Arial" pitchFamily="34" charset="0"/>
                <a:cs typeface="Arial" pitchFamily="34" charset="0"/>
              </a:rPr>
              <a:t> da </a:t>
            </a:r>
            <a:r>
              <a:rPr kumimoji="0" lang="fr-FR" sz="1800" b="0" i="0" u="none" strike="noStrike" cap="none" normalizeH="0" baseline="0" dirty="0" err="1" smtClean="0">
                <a:ln>
                  <a:noFill/>
                </a:ln>
                <a:solidFill>
                  <a:schemeClr val="tx1"/>
                </a:solidFill>
                <a:effectLst/>
                <a:latin typeface="Arial" pitchFamily="34" charset="0"/>
                <a:cs typeface="Arial" pitchFamily="34" charset="0"/>
              </a:rPr>
              <a:t>Sé</a:t>
            </a:r>
            <a:r>
              <a:rPr kumimoji="0" lang="fr-FR" sz="1800" b="0" i="0" u="none" strike="noStrike" cap="none" normalizeH="0" baseline="0" dirty="0" smtClean="0">
                <a:ln>
                  <a:noFill/>
                </a:ln>
                <a:solidFill>
                  <a:schemeClr val="tx1"/>
                </a:solidFill>
                <a:effectLst/>
                <a:latin typeface="Arial" pitchFamily="34" charset="0"/>
                <a:cs typeface="Arial" pitchFamily="34" charset="0"/>
              </a:rPr>
              <a:t>, la Rua do </a:t>
            </a:r>
            <a:r>
              <a:rPr kumimoji="0" lang="fr-FR" sz="1800" b="0" i="0" u="none" strike="noStrike" cap="none" normalizeH="0" baseline="0" dirty="0" err="1" smtClean="0">
                <a:ln>
                  <a:noFill/>
                </a:ln>
                <a:solidFill>
                  <a:schemeClr val="tx1"/>
                </a:solidFill>
                <a:effectLst/>
                <a:latin typeface="Arial" pitchFamily="34" charset="0"/>
                <a:cs typeface="Arial" pitchFamily="34" charset="0"/>
              </a:rPr>
              <a:t>Barão</a:t>
            </a:r>
            <a:r>
              <a:rPr kumimoji="0" lang="fr-FR" sz="1800" b="0" i="0" u="none" strike="noStrike" cap="none" normalizeH="0" baseline="0" dirty="0" smtClean="0">
                <a:ln>
                  <a:noFill/>
                </a:ln>
                <a:solidFill>
                  <a:schemeClr val="tx1"/>
                </a:solidFill>
                <a:effectLst/>
                <a:latin typeface="Arial" pitchFamily="34" charset="0"/>
                <a:cs typeface="Arial" pitchFamily="34" charset="0"/>
              </a:rPr>
              <a:t> et la Rua São João da </a:t>
            </a:r>
            <a:r>
              <a:rPr kumimoji="0" lang="fr-FR" sz="1800" b="0" i="0" u="none" strike="noStrike" cap="none" normalizeH="0" baseline="0" dirty="0" err="1" smtClean="0">
                <a:ln>
                  <a:noFill/>
                </a:ln>
                <a:solidFill>
                  <a:schemeClr val="tx1"/>
                </a:solidFill>
                <a:effectLst/>
                <a:latin typeface="Arial" pitchFamily="34" charset="0"/>
                <a:cs typeface="Arial" pitchFamily="34" charset="0"/>
              </a:rPr>
              <a:t>Praça</a:t>
            </a:r>
            <a:r>
              <a:rPr kumimoji="0" lang="fr-FR" sz="1800" b="0" i="0" u="none" strike="noStrike" cap="none" normalizeH="0" baseline="0" dirty="0" smtClean="0">
                <a:ln>
                  <a:noFill/>
                </a:ln>
                <a:solidFill>
                  <a:schemeClr val="tx1"/>
                </a:solidFill>
                <a:effectLst/>
                <a:latin typeface="Arial" pitchFamily="34" charset="0"/>
                <a:cs typeface="Arial" pitchFamily="34" charset="0"/>
              </a:rPr>
              <a:t>. Son nom qui signifie « les mille sources ». </a:t>
            </a:r>
          </a:p>
        </p:txBody>
      </p:sp>
      <p:pic>
        <p:nvPicPr>
          <p:cNvPr id="6149" name="Picture 5" descr="https://upload.wikimedia.org/wikipedia/commons/1/1d/Alfama_%28by_Awersowy%29_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10125" y="0"/>
            <a:ext cx="4333875"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868144" y="147961"/>
            <a:ext cx="1872949" cy="369332"/>
          </a:xfrm>
          <a:prstGeom prst="rect">
            <a:avLst/>
          </a:prstGeom>
        </p:spPr>
        <p:txBody>
          <a:bodyPr wrap="none">
            <a:spAutoFit/>
          </a:bodyPr>
          <a:lstStyle/>
          <a:p>
            <a:r>
              <a:rPr lang="fr-FR" dirty="0" smtClean="0">
                <a:effectLst/>
              </a:rPr>
              <a:t>Ruelle de l'</a:t>
            </a:r>
            <a:r>
              <a:rPr lang="fr-FR" dirty="0" err="1" smtClean="0">
                <a:effectLst/>
              </a:rPr>
              <a:t>Alfama</a:t>
            </a:r>
            <a:endParaRPr lang="fr-FR" dirty="0"/>
          </a:p>
        </p:txBody>
      </p:sp>
      <p:sp>
        <p:nvSpPr>
          <p:cNvPr id="3" name="Rectangle 2"/>
          <p:cNvSpPr/>
          <p:nvPr/>
        </p:nvSpPr>
        <p:spPr>
          <a:xfrm>
            <a:off x="21061" y="4882745"/>
            <a:ext cx="4810125" cy="2031325"/>
          </a:xfrm>
          <a:prstGeom prst="rect">
            <a:avLst/>
          </a:prstGeom>
        </p:spPr>
        <p:txBody>
          <a:bodyPr wrap="square">
            <a:spAutoFit/>
          </a:bodyPr>
          <a:lstStyle/>
          <a:p>
            <a:r>
              <a:rPr lang="fr-FR" dirty="0"/>
              <a:t>S’il n’y avait qu’un quartier à faire à Lisbonne, celui qui représente le mieux l’image que l’on peut avoir de la ville, ce serait évidemment l’</a:t>
            </a:r>
            <a:r>
              <a:rPr lang="fr-FR" dirty="0" err="1"/>
              <a:t>Alfama</a:t>
            </a:r>
            <a:r>
              <a:rPr lang="fr-FR" dirty="0"/>
              <a:t>. Non pas que les autres quartiers ne méritent pas autant d’amour (on a adoré </a:t>
            </a:r>
            <a:r>
              <a:rPr lang="fr-FR" dirty="0" err="1">
                <a:hlinkClick r:id="rId5"/>
              </a:rPr>
              <a:t>Belem</a:t>
            </a:r>
            <a:r>
              <a:rPr lang="fr-FR" dirty="0"/>
              <a:t> ou encore </a:t>
            </a:r>
            <a:r>
              <a:rPr lang="fr-FR" dirty="0">
                <a:hlinkClick r:id="rId6"/>
              </a:rPr>
              <a:t>le quartier nouveau</a:t>
            </a:r>
            <a:r>
              <a:rPr lang="fr-FR" dirty="0"/>
              <a:t>), mais se balader ici est extraordinaire. </a:t>
            </a:r>
          </a:p>
        </p:txBody>
      </p:sp>
    </p:spTree>
    <p:extLst>
      <p:ext uri="{BB962C8B-B14F-4D97-AF65-F5344CB8AC3E}">
        <p14:creationId xmlns:p14="http://schemas.microsoft.com/office/powerpoint/2010/main" val="24111582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700" y="558800"/>
            <a:ext cx="8610600" cy="5740400"/>
          </a:xfrm>
          <a:prstGeom prst="rect">
            <a:avLst/>
          </a:prstGeom>
        </p:spPr>
      </p:pic>
    </p:spTree>
    <p:extLst>
      <p:ext uri="{BB962C8B-B14F-4D97-AF65-F5344CB8AC3E}">
        <p14:creationId xmlns:p14="http://schemas.microsoft.com/office/powerpoint/2010/main" val="330243655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0"/>
            <a:ext cx="4355976" cy="6858000"/>
          </a:xfrm>
          <a:prstGeom prst="rect">
            <a:avLst/>
          </a:prstGeom>
        </p:spPr>
      </p:pic>
      <p:pic>
        <p:nvPicPr>
          <p:cNvPr id="3" name="Imag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12" y="0"/>
            <a:ext cx="4627596" cy="6885384"/>
          </a:xfrm>
          <a:prstGeom prst="rect">
            <a:avLst/>
          </a:prstGeom>
        </p:spPr>
      </p:pic>
      <p:sp>
        <p:nvSpPr>
          <p:cNvPr id="4" name="Rectangle 3"/>
          <p:cNvSpPr/>
          <p:nvPr/>
        </p:nvSpPr>
        <p:spPr>
          <a:xfrm>
            <a:off x="3635525" y="3244334"/>
            <a:ext cx="1962717" cy="369332"/>
          </a:xfrm>
          <a:prstGeom prst="rect">
            <a:avLst/>
          </a:prstGeom>
        </p:spPr>
        <p:txBody>
          <a:bodyPr wrap="none">
            <a:spAutoFit/>
          </a:bodyPr>
          <a:lstStyle/>
          <a:p>
            <a:r>
              <a:rPr lang="fr-FR" dirty="0" smtClean="0"/>
              <a:t>Ruelles </a:t>
            </a:r>
            <a:r>
              <a:rPr lang="fr-FR" dirty="0"/>
              <a:t>de l'</a:t>
            </a:r>
            <a:r>
              <a:rPr lang="fr-FR" dirty="0" err="1"/>
              <a:t>Alfama</a:t>
            </a:r>
            <a:endParaRPr lang="fr-FR" dirty="0"/>
          </a:p>
        </p:txBody>
      </p:sp>
    </p:spTree>
    <p:extLst>
      <p:ext uri="{BB962C8B-B14F-4D97-AF65-F5344CB8AC3E}">
        <p14:creationId xmlns:p14="http://schemas.microsoft.com/office/powerpoint/2010/main" val="1914923413"/>
      </p:ext>
    </p:extLst>
  </p:cSld>
  <p:clrMapOvr>
    <a:masterClrMapping/>
  </p:clrMapOvr>
  <mc:AlternateContent xmlns:mc="http://schemas.openxmlformats.org/markup-compatibility/2006" xmlns:p14="http://schemas.microsoft.com/office/powerpoint/2010/main">
    <mc:Choice Requires="p14">
      <p:transition spd="slow" p14:dur="2000" advTm="5000">
        <p:sndAc>
          <p:stSnd>
            <p:snd r:embed="rId2" name="17.Amalia.Rodrigues.Malmequer.Pequenino.[Small.Chrysanthemum].Malmequer.Pequenino.[Small.Chrysanthemum]-TDG.wav"/>
          </p:stSnd>
        </p:sndAc>
      </p:transition>
    </mc:Choice>
    <mc:Fallback xmlns="">
      <p:transition spd="slow" advTm="5000">
        <p:sndAc>
          <p:stSnd>
            <p:snd r:embed="rId5" name="17.Amalia.Rodrigues.Malmequer.Pequenino.[Small.Chrysanthemum].Malmequer.Pequenino.[Small.Chrysanthemum]-TDG.wav"/>
          </p:stSnd>
        </p:sndAc>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9412" y="-17774"/>
            <a:ext cx="4366260" cy="6875774"/>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644008" cy="6858001"/>
          </a:xfrm>
          <a:prstGeom prst="rect">
            <a:avLst/>
          </a:prstGeom>
        </p:spPr>
      </p:pic>
    </p:spTree>
    <p:extLst>
      <p:ext uri="{BB962C8B-B14F-4D97-AF65-F5344CB8AC3E}">
        <p14:creationId xmlns:p14="http://schemas.microsoft.com/office/powerpoint/2010/main" val="10588766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extLst>
      <p:ext uri="{BB962C8B-B14F-4D97-AF65-F5344CB8AC3E}">
        <p14:creationId xmlns:p14="http://schemas.microsoft.com/office/powerpoint/2010/main" val="158757261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5" y="0"/>
            <a:ext cx="4435129" cy="6858000"/>
          </a:xfrm>
          <a:prstGeom prst="rect">
            <a:avLst/>
          </a:prstGeom>
        </p:spPr>
      </p:pic>
    </p:spTree>
    <p:extLst>
      <p:ext uri="{BB962C8B-B14F-4D97-AF65-F5344CB8AC3E}">
        <p14:creationId xmlns:p14="http://schemas.microsoft.com/office/powerpoint/2010/main" val="312544355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28826"/>
            <a:ext cx="9144000" cy="5143500"/>
          </a:xfrm>
          <a:prstGeom prst="rect">
            <a:avLst/>
          </a:prstGeom>
        </p:spPr>
      </p:pic>
      <p:sp>
        <p:nvSpPr>
          <p:cNvPr id="5" name="Rectangle 4"/>
          <p:cNvSpPr/>
          <p:nvPr/>
        </p:nvSpPr>
        <p:spPr>
          <a:xfrm>
            <a:off x="2195736" y="260648"/>
            <a:ext cx="4572000" cy="1200329"/>
          </a:xfrm>
          <a:prstGeom prst="rect">
            <a:avLst/>
          </a:prstGeom>
        </p:spPr>
        <p:txBody>
          <a:bodyPr>
            <a:spAutoFit/>
          </a:bodyPr>
          <a:lstStyle/>
          <a:p>
            <a:r>
              <a:rPr lang="fr-FR" dirty="0"/>
              <a:t>Changement de la garde au palais de </a:t>
            </a:r>
            <a:r>
              <a:rPr lang="fr-FR" dirty="0" err="1"/>
              <a:t>Belem</a:t>
            </a:r>
            <a:r>
              <a:rPr lang="fr-FR" dirty="0"/>
              <a:t> </a:t>
            </a:r>
            <a:r>
              <a:rPr lang="fr-FR" dirty="0" smtClean="0"/>
              <a:t>Mercredi à </a:t>
            </a:r>
            <a:r>
              <a:rPr lang="fr-FR" dirty="0"/>
              <a:t>Lisbonne, le Portugal. Palais de Belém (Portugais  </a:t>
            </a:r>
            <a:r>
              <a:rPr lang="fr-FR" dirty="0" err="1"/>
              <a:t>Palácio</a:t>
            </a:r>
            <a:r>
              <a:rPr lang="fr-FR" dirty="0"/>
              <a:t> </a:t>
            </a:r>
            <a:r>
              <a:rPr lang="fr-FR" dirty="0" err="1"/>
              <a:t>Nacional</a:t>
            </a:r>
            <a:r>
              <a:rPr lang="fr-FR" dirty="0"/>
              <a:t> de Belém) est la maison du président du </a:t>
            </a:r>
            <a:r>
              <a:rPr lang="fr-FR" dirty="0" smtClean="0"/>
              <a:t>Portugal</a:t>
            </a:r>
            <a:endParaRPr lang="fr-FR" dirty="0"/>
          </a:p>
        </p:txBody>
      </p:sp>
    </p:spTree>
    <p:extLst>
      <p:ext uri="{BB962C8B-B14F-4D97-AF65-F5344CB8AC3E}">
        <p14:creationId xmlns:p14="http://schemas.microsoft.com/office/powerpoint/2010/main" val="36207809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985763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049519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2269470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1.bp.blogspot.com/-w8JwrrA6VuU/VaDgPiJo_xI/AAAAAAAAhos/dbKWUM3YfNY/s1600/Lisboa%2B-%2BCentro%2B-%2B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1263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7375618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51520" y="474344"/>
            <a:ext cx="4572000" cy="1477328"/>
          </a:xfrm>
          <a:prstGeom prst="rect">
            <a:avLst/>
          </a:prstGeom>
        </p:spPr>
        <p:txBody>
          <a:bodyPr>
            <a:spAutoFit/>
          </a:bodyPr>
          <a:lstStyle/>
          <a:p>
            <a:r>
              <a:rPr lang="fr-FR" dirty="0"/>
              <a:t>un petit stop à la cabane de </a:t>
            </a:r>
            <a:r>
              <a:rPr lang="fr-FR" dirty="0" err="1"/>
              <a:t>Ginjinha</a:t>
            </a:r>
            <a:r>
              <a:rPr lang="fr-FR" dirty="0"/>
              <a:t> du coin pour goûter la liqueur de cerise dans un </a:t>
            </a:r>
            <a:r>
              <a:rPr lang="fr-FR" dirty="0" err="1"/>
              <a:t>shot</a:t>
            </a:r>
            <a:r>
              <a:rPr lang="fr-FR" dirty="0"/>
              <a:t> en chocolat. C’est bon, et ça redonne des forces avant de partir pour une balade </a:t>
            </a:r>
            <a:r>
              <a:rPr lang="fr-FR" dirty="0" smtClean="0"/>
              <a:t>sous la pluie à </a:t>
            </a:r>
            <a:r>
              <a:rPr lang="fr-FR" dirty="0"/>
              <a:t>travers le </a:t>
            </a:r>
            <a:r>
              <a:rPr lang="fr-FR" dirty="0" err="1"/>
              <a:t>Bairro</a:t>
            </a:r>
            <a:r>
              <a:rPr lang="fr-FR" dirty="0"/>
              <a:t> Alto, l’</a:t>
            </a:r>
            <a:r>
              <a:rPr lang="fr-FR" dirty="0" err="1"/>
              <a:t>Alfama</a:t>
            </a:r>
            <a:endParaRPr lang="fr-FR" dirty="0"/>
          </a:p>
        </p:txBody>
      </p:sp>
      <p:pic>
        <p:nvPicPr>
          <p:cNvPr id="4098" name="Picture 2" descr="WEEK-END_LISBONNE_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2218" y="2819399"/>
            <a:ext cx="7200900" cy="4038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27983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490160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145902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84246" y="404664"/>
            <a:ext cx="3816424" cy="5078313"/>
          </a:xfrm>
          <a:prstGeom prst="rect">
            <a:avLst/>
          </a:prstGeom>
        </p:spPr>
        <p:txBody>
          <a:bodyPr wrap="square">
            <a:spAutoFit/>
          </a:bodyPr>
          <a:lstStyle/>
          <a:p>
            <a:r>
              <a:rPr lang="fr-FR" b="1" dirty="0" err="1"/>
              <a:t>Mecado</a:t>
            </a:r>
            <a:r>
              <a:rPr lang="fr-FR" b="1" dirty="0"/>
              <a:t> da </a:t>
            </a:r>
            <a:r>
              <a:rPr lang="fr-FR" b="1" dirty="0" err="1"/>
              <a:t>Ribeira</a:t>
            </a:r>
            <a:r>
              <a:rPr lang="fr-FR" b="1" dirty="0"/>
              <a:t>, grand marché couvert repris par Time Out</a:t>
            </a:r>
            <a:endParaRPr lang="fr-FR" b="1" dirty="0" smtClean="0"/>
          </a:p>
          <a:p>
            <a:endParaRPr lang="fr-FR" dirty="0"/>
          </a:p>
          <a:p>
            <a:r>
              <a:rPr lang="fr-FR" dirty="0" smtClean="0"/>
              <a:t>Aujourd’hui </a:t>
            </a:r>
            <a:r>
              <a:rPr lang="fr-FR" dirty="0"/>
              <a:t>je vous emmène dans un endroit bien convivial de Lisbonne. C’est Le </a:t>
            </a:r>
            <a:r>
              <a:rPr lang="fr-FR" dirty="0" err="1"/>
              <a:t>FoodCourt</a:t>
            </a:r>
            <a:r>
              <a:rPr lang="fr-FR" dirty="0"/>
              <a:t> Time Out qui se trouve dans le marché historique de </a:t>
            </a:r>
            <a:r>
              <a:rPr lang="fr-FR" dirty="0" err="1"/>
              <a:t>Ribeira</a:t>
            </a:r>
            <a:r>
              <a:rPr lang="fr-FR" dirty="0"/>
              <a:t>. C’est super sympa, et les gastronomes seront servis ! D’un côté vous avez le marché traditionnel où se mélangent bouchers, poissonniers et primeurs. De l’autre ce sont de petits restaurants autour d’une même salle</a:t>
            </a:r>
            <a:r>
              <a:rPr lang="fr-FR" dirty="0" smtClean="0"/>
              <a:t>.</a:t>
            </a:r>
            <a:r>
              <a:rPr lang="fr-FR" b="1" dirty="0"/>
              <a:t> </a:t>
            </a:r>
            <a:r>
              <a:rPr lang="fr-FR" dirty="0" smtClean="0"/>
              <a:t>Le </a:t>
            </a:r>
            <a:r>
              <a:rPr lang="fr-FR" dirty="0"/>
              <a:t>projet était de réunir sous la somptueuse halle de verre et d’acier de nombreux stands de grands chefs portugais et des meilleurs bars à cocktails de la ville. Pari très réussi !</a:t>
            </a: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99071" y="27384"/>
            <a:ext cx="5143500" cy="6858000"/>
          </a:xfrm>
          <a:prstGeom prst="rect">
            <a:avLst/>
          </a:prstGeom>
        </p:spPr>
      </p:pic>
    </p:spTree>
    <p:extLst>
      <p:ext uri="{BB962C8B-B14F-4D97-AF65-F5344CB8AC3E}">
        <p14:creationId xmlns:p14="http://schemas.microsoft.com/office/powerpoint/2010/main" val="30498017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1.wp.com/claires-blog.com/wp-content/uploads/2015/05/SAM_034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5" y="0"/>
            <a:ext cx="9133335" cy="6875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85367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52962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1.wp.com/claires-blog.com/wp-content/uploads/2015/05/SAM_03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0841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0118446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57968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85890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4288" y="4941168"/>
            <a:ext cx="1298448" cy="1444752"/>
          </a:xfrm>
          <a:prstGeom prst="rect">
            <a:avLst/>
          </a:prstGeom>
        </p:spPr>
      </p:pic>
      <p:sp>
        <p:nvSpPr>
          <p:cNvPr id="3" name="Rectangle 2"/>
          <p:cNvSpPr/>
          <p:nvPr/>
        </p:nvSpPr>
        <p:spPr>
          <a:xfrm>
            <a:off x="323528" y="548680"/>
            <a:ext cx="4049185" cy="923330"/>
          </a:xfrm>
          <a:prstGeom prst="rect">
            <a:avLst/>
          </a:prstGeom>
          <a:noFill/>
        </p:spPr>
        <p:txBody>
          <a:bodyPr wrap="none" lIns="91440" tIns="45720" rIns="91440" bIns="45720">
            <a:spAutoFit/>
          </a:bodyPr>
          <a:lstStyle/>
          <a:p>
            <a:pPr algn="ctr"/>
            <a:r>
              <a:rPr lang="fr-FR" sz="5400" b="1" cap="none" spc="0" dirty="0" smtClean="0">
                <a:ln w="19050">
                  <a:solidFill>
                    <a:schemeClr val="tx2">
                      <a:tint val="1000"/>
                    </a:schemeClr>
                  </a:solidFill>
                  <a:prstDash val="solid"/>
                </a:ln>
                <a:solidFill>
                  <a:schemeClr val="accent3"/>
                </a:solidFill>
                <a:effectLst>
                  <a:glow rad="228600">
                    <a:schemeClr val="accent2">
                      <a:satMod val="175000"/>
                      <a:alpha val="40000"/>
                    </a:schemeClr>
                  </a:glow>
                  <a:outerShdw blurRad="50000" dist="50800" dir="7500000" algn="tl">
                    <a:srgbClr val="000000">
                      <a:shade val="5000"/>
                      <a:alpha val="35000"/>
                    </a:srgbClr>
                  </a:outerShdw>
                </a:effectLst>
              </a:rPr>
              <a:t>A Bientôt…!!!</a:t>
            </a:r>
            <a:endParaRPr lang="fr-FR" sz="5400" b="1" cap="none" spc="0" dirty="0">
              <a:ln w="19050">
                <a:solidFill>
                  <a:schemeClr val="tx2">
                    <a:tint val="1000"/>
                  </a:schemeClr>
                </a:solidFill>
                <a:prstDash val="solid"/>
              </a:ln>
              <a:solidFill>
                <a:schemeClr val="accent3"/>
              </a:solidFill>
              <a:effectLst>
                <a:glow rad="228600">
                  <a:schemeClr val="accent2">
                    <a:satMod val="175000"/>
                    <a:alpha val="40000"/>
                  </a:schemeClr>
                </a:glow>
                <a:outerShdw blurRad="50000" dist="50800" dir="7500000" algn="tl">
                  <a:srgbClr val="000000">
                    <a:shade val="5000"/>
                    <a:alpha val="35000"/>
                  </a:srgbClr>
                </a:outerShdw>
              </a:effectLst>
            </a:endParaRPr>
          </a:p>
        </p:txBody>
      </p:sp>
      <p:sp>
        <p:nvSpPr>
          <p:cNvPr id="4" name="ZoneTexte 3"/>
          <p:cNvSpPr txBox="1"/>
          <p:nvPr/>
        </p:nvSpPr>
        <p:spPr>
          <a:xfrm>
            <a:off x="683568" y="3068960"/>
            <a:ext cx="4608512" cy="369332"/>
          </a:xfrm>
          <a:prstGeom prst="rect">
            <a:avLst/>
          </a:prstGeom>
          <a:noFill/>
        </p:spPr>
        <p:txBody>
          <a:bodyPr wrap="square" rtlCol="0">
            <a:spAutoFit/>
          </a:bodyPr>
          <a:lstStyle/>
          <a:p>
            <a:r>
              <a:rPr lang="fr-FR" dirty="0" smtClean="0"/>
              <a:t>Commentaires du Net : Photos perso</a:t>
            </a:r>
            <a:endParaRPr lang="fr-FR" dirty="0"/>
          </a:p>
        </p:txBody>
      </p:sp>
    </p:spTree>
    <p:extLst>
      <p:ext uri="{BB962C8B-B14F-4D97-AF65-F5344CB8AC3E}">
        <p14:creationId xmlns:p14="http://schemas.microsoft.com/office/powerpoint/2010/main" val="36027451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586</TotalTime>
  <Words>915</Words>
  <Application>Microsoft Office PowerPoint</Application>
  <PresentationFormat>Affichage à l'écran (4:3)</PresentationFormat>
  <Paragraphs>23</Paragraphs>
  <Slides>62</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62</vt:i4>
      </vt:variant>
    </vt:vector>
  </HeadingPairs>
  <TitlesOfParts>
    <vt:vector size="65"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KEOLIS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controlentecc</dc:creator>
  <cp:lastModifiedBy>Admin</cp:lastModifiedBy>
  <cp:revision>27</cp:revision>
  <dcterms:created xsi:type="dcterms:W3CDTF">2016-05-21T16:18:52Z</dcterms:created>
  <dcterms:modified xsi:type="dcterms:W3CDTF">2026-01-24T19:08:52Z</dcterms:modified>
</cp:coreProperties>
</file>