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3" r:id="rId5"/>
    <p:sldId id="262" r:id="rId6"/>
    <p:sldId id="319" r:id="rId7"/>
    <p:sldId id="264" r:id="rId8"/>
    <p:sldId id="271" r:id="rId9"/>
    <p:sldId id="272" r:id="rId10"/>
    <p:sldId id="273" r:id="rId11"/>
    <p:sldId id="274" r:id="rId12"/>
    <p:sldId id="318" r:id="rId13"/>
    <p:sldId id="275" r:id="rId14"/>
    <p:sldId id="277" r:id="rId15"/>
    <p:sldId id="276" r:id="rId16"/>
    <p:sldId id="278" r:id="rId17"/>
    <p:sldId id="279" r:id="rId18"/>
    <p:sldId id="280" r:id="rId19"/>
    <p:sldId id="281" r:id="rId20"/>
    <p:sldId id="282" r:id="rId21"/>
    <p:sldId id="283" r:id="rId22"/>
    <p:sldId id="284" r:id="rId23"/>
    <p:sldId id="285" r:id="rId24"/>
    <p:sldId id="286" r:id="rId25"/>
    <p:sldId id="287" r:id="rId26"/>
    <p:sldId id="288" r:id="rId27"/>
    <p:sldId id="289" r:id="rId28"/>
    <p:sldId id="290" r:id="rId29"/>
    <p:sldId id="291" r:id="rId30"/>
    <p:sldId id="292" r:id="rId31"/>
    <p:sldId id="293" r:id="rId32"/>
    <p:sldId id="294" r:id="rId33"/>
    <p:sldId id="295" r:id="rId34"/>
    <p:sldId id="320" r:id="rId35"/>
    <p:sldId id="265" r:id="rId36"/>
    <p:sldId id="267" r:id="rId37"/>
    <p:sldId id="268" r:id="rId38"/>
    <p:sldId id="269" r:id="rId39"/>
    <p:sldId id="270" r:id="rId40"/>
    <p:sldId id="298" r:id="rId41"/>
    <p:sldId id="297" r:id="rId42"/>
    <p:sldId id="305" r:id="rId43"/>
    <p:sldId id="308" r:id="rId44"/>
    <p:sldId id="300" r:id="rId45"/>
    <p:sldId id="296" r:id="rId46"/>
    <p:sldId id="299" r:id="rId47"/>
    <p:sldId id="303" r:id="rId48"/>
    <p:sldId id="301" r:id="rId49"/>
    <p:sldId id="302" r:id="rId50"/>
    <p:sldId id="304" r:id="rId51"/>
    <p:sldId id="306" r:id="rId52"/>
    <p:sldId id="307" r:id="rId53"/>
    <p:sldId id="309" r:id="rId54"/>
    <p:sldId id="310" r:id="rId55"/>
    <p:sldId id="311" r:id="rId56"/>
    <p:sldId id="312" r:id="rId57"/>
    <p:sldId id="315" r:id="rId58"/>
    <p:sldId id="313" r:id="rId59"/>
    <p:sldId id="314" r:id="rId60"/>
    <p:sldId id="316" r:id="rId61"/>
    <p:sldId id="261" r:id="rId62"/>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U03cpe0jbLciC6wkmJkl2g==" hashData="A2IvxrdBR3d0/7TD7hkelytZUeeFIQnRddMOeJp8cq2BDngrPrM8tgmGb7cujl0oWAPQAJ376dSI5fElxWHXWQ=="/>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9" d="100"/>
          <a:sy n="109" d="100"/>
        </p:scale>
        <p:origin x="167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A520A21E-E14F-437A-AED3-A4417CF4E018}" type="datetimeFigureOut">
              <a:rPr lang="fr-FR" smtClean="0"/>
              <a:t>24/01/2026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BB466B2-8D50-4EDF-82D6-F211A13E206E}" type="slidenum">
              <a:rPr lang="fr-FR" smtClean="0"/>
              <a:t>‹N°›</a:t>
            </a:fld>
            <a:endParaRPr lang="fr-FR"/>
          </a:p>
        </p:txBody>
      </p:sp>
    </p:spTree>
    <p:extLst>
      <p:ext uri="{BB962C8B-B14F-4D97-AF65-F5344CB8AC3E}">
        <p14:creationId xmlns:p14="http://schemas.microsoft.com/office/powerpoint/2010/main" val="80719599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520A21E-E14F-437A-AED3-A4417CF4E018}" type="datetimeFigureOut">
              <a:rPr lang="fr-FR" smtClean="0"/>
              <a:t>24/01/2026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BB466B2-8D50-4EDF-82D6-F211A13E206E}" type="slidenum">
              <a:rPr lang="fr-FR" smtClean="0"/>
              <a:t>‹N°›</a:t>
            </a:fld>
            <a:endParaRPr lang="fr-FR"/>
          </a:p>
        </p:txBody>
      </p:sp>
    </p:spTree>
    <p:extLst>
      <p:ext uri="{BB962C8B-B14F-4D97-AF65-F5344CB8AC3E}">
        <p14:creationId xmlns:p14="http://schemas.microsoft.com/office/powerpoint/2010/main" val="253150255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A520A21E-E14F-437A-AED3-A4417CF4E018}" type="datetimeFigureOut">
              <a:rPr lang="fr-FR" smtClean="0"/>
              <a:t>24/01/2026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BB466B2-8D50-4EDF-82D6-F211A13E206E}" type="slidenum">
              <a:rPr lang="fr-FR" smtClean="0"/>
              <a:t>‹N°›</a:t>
            </a:fld>
            <a:endParaRPr lang="fr-FR"/>
          </a:p>
        </p:txBody>
      </p:sp>
    </p:spTree>
    <p:extLst>
      <p:ext uri="{BB962C8B-B14F-4D97-AF65-F5344CB8AC3E}">
        <p14:creationId xmlns:p14="http://schemas.microsoft.com/office/powerpoint/2010/main" val="110205550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520A21E-E14F-437A-AED3-A4417CF4E018}" type="datetimeFigureOut">
              <a:rPr lang="fr-FR" smtClean="0"/>
              <a:t>24/01/2026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BB466B2-8D50-4EDF-82D6-F211A13E206E}" type="slidenum">
              <a:rPr lang="fr-FR" smtClean="0"/>
              <a:t>‹N°›</a:t>
            </a:fld>
            <a:endParaRPr lang="fr-FR"/>
          </a:p>
        </p:txBody>
      </p:sp>
    </p:spTree>
    <p:extLst>
      <p:ext uri="{BB962C8B-B14F-4D97-AF65-F5344CB8AC3E}">
        <p14:creationId xmlns:p14="http://schemas.microsoft.com/office/powerpoint/2010/main" val="67430195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520A21E-E14F-437A-AED3-A4417CF4E018}" type="datetimeFigureOut">
              <a:rPr lang="fr-FR" smtClean="0"/>
              <a:t>24/01/2026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DBB466B2-8D50-4EDF-82D6-F211A13E206E}" type="slidenum">
              <a:rPr lang="fr-FR" smtClean="0"/>
              <a:t>‹N°›</a:t>
            </a:fld>
            <a:endParaRPr lang="fr-FR"/>
          </a:p>
        </p:txBody>
      </p:sp>
    </p:spTree>
    <p:extLst>
      <p:ext uri="{BB962C8B-B14F-4D97-AF65-F5344CB8AC3E}">
        <p14:creationId xmlns:p14="http://schemas.microsoft.com/office/powerpoint/2010/main" val="325700751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A520A21E-E14F-437A-AED3-A4417CF4E018}" type="datetimeFigureOut">
              <a:rPr lang="fr-FR" smtClean="0"/>
              <a:t>24/01/2026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DBB466B2-8D50-4EDF-82D6-F211A13E206E}" type="slidenum">
              <a:rPr lang="fr-FR" smtClean="0"/>
              <a:t>‹N°›</a:t>
            </a:fld>
            <a:endParaRPr lang="fr-FR"/>
          </a:p>
        </p:txBody>
      </p:sp>
    </p:spTree>
    <p:extLst>
      <p:ext uri="{BB962C8B-B14F-4D97-AF65-F5344CB8AC3E}">
        <p14:creationId xmlns:p14="http://schemas.microsoft.com/office/powerpoint/2010/main" val="219270881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520A21E-E14F-437A-AED3-A4417CF4E018}" type="datetimeFigureOut">
              <a:rPr lang="fr-FR" smtClean="0"/>
              <a:t>24/01/2026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DBB466B2-8D50-4EDF-82D6-F211A13E206E}" type="slidenum">
              <a:rPr lang="fr-FR" smtClean="0"/>
              <a:t>‹N°›</a:t>
            </a:fld>
            <a:endParaRPr lang="fr-FR"/>
          </a:p>
        </p:txBody>
      </p:sp>
    </p:spTree>
    <p:extLst>
      <p:ext uri="{BB962C8B-B14F-4D97-AF65-F5344CB8AC3E}">
        <p14:creationId xmlns:p14="http://schemas.microsoft.com/office/powerpoint/2010/main" val="176686098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520A21E-E14F-437A-AED3-A4417CF4E018}" type="datetimeFigureOut">
              <a:rPr lang="fr-FR" smtClean="0"/>
              <a:t>24/01/2026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BB466B2-8D50-4EDF-82D6-F211A13E206E}" type="slidenum">
              <a:rPr lang="fr-FR" smtClean="0"/>
              <a:t>‹N°›</a:t>
            </a:fld>
            <a:endParaRPr lang="fr-FR"/>
          </a:p>
        </p:txBody>
      </p:sp>
    </p:spTree>
    <p:extLst>
      <p:ext uri="{BB962C8B-B14F-4D97-AF65-F5344CB8AC3E}">
        <p14:creationId xmlns:p14="http://schemas.microsoft.com/office/powerpoint/2010/main" val="96453194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520A21E-E14F-437A-AED3-A4417CF4E018}" type="datetimeFigureOut">
              <a:rPr lang="fr-FR" smtClean="0"/>
              <a:t>24/01/2026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BB466B2-8D50-4EDF-82D6-F211A13E206E}" type="slidenum">
              <a:rPr lang="fr-FR" smtClean="0"/>
              <a:t>‹N°›</a:t>
            </a:fld>
            <a:endParaRPr lang="fr-FR"/>
          </a:p>
        </p:txBody>
      </p:sp>
    </p:spTree>
    <p:extLst>
      <p:ext uri="{BB962C8B-B14F-4D97-AF65-F5344CB8AC3E}">
        <p14:creationId xmlns:p14="http://schemas.microsoft.com/office/powerpoint/2010/main" val="184816286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520A21E-E14F-437A-AED3-A4417CF4E018}" type="datetimeFigureOut">
              <a:rPr lang="fr-FR" smtClean="0"/>
              <a:t>24/01/2026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BB466B2-8D50-4EDF-82D6-F211A13E206E}" type="slidenum">
              <a:rPr lang="fr-FR" smtClean="0"/>
              <a:t>‹N°›</a:t>
            </a:fld>
            <a:endParaRPr lang="fr-FR"/>
          </a:p>
        </p:txBody>
      </p:sp>
    </p:spTree>
    <p:extLst>
      <p:ext uri="{BB962C8B-B14F-4D97-AF65-F5344CB8AC3E}">
        <p14:creationId xmlns:p14="http://schemas.microsoft.com/office/powerpoint/2010/main" val="62052583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520A21E-E14F-437A-AED3-A4417CF4E018}" type="datetimeFigureOut">
              <a:rPr lang="fr-FR" smtClean="0"/>
              <a:t>24/01/2026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BB466B2-8D50-4EDF-82D6-F211A13E206E}" type="slidenum">
              <a:rPr lang="fr-FR" smtClean="0"/>
              <a:t>‹N°›</a:t>
            </a:fld>
            <a:endParaRPr lang="fr-FR"/>
          </a:p>
        </p:txBody>
      </p:sp>
    </p:spTree>
    <p:extLst>
      <p:ext uri="{BB962C8B-B14F-4D97-AF65-F5344CB8AC3E}">
        <p14:creationId xmlns:p14="http://schemas.microsoft.com/office/powerpoint/2010/main" val="29378743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520A21E-E14F-437A-AED3-A4417CF4E018}" type="datetimeFigureOut">
              <a:rPr lang="fr-FR" smtClean="0"/>
              <a:t>24/01/2026</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B466B2-8D50-4EDF-82D6-F211A13E206E}" type="slidenum">
              <a:rPr lang="fr-FR" smtClean="0"/>
              <a:t>‹N°›</a:t>
            </a:fld>
            <a:endParaRPr lang="fr-FR"/>
          </a:p>
        </p:txBody>
      </p:sp>
    </p:spTree>
    <p:extLst>
      <p:ext uri="{BB962C8B-B14F-4D97-AF65-F5344CB8AC3E}">
        <p14:creationId xmlns:p14="http://schemas.microsoft.com/office/powerpoint/2010/main" val="36044859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image" Target="../media/image1.jpg"/><Relationship Id="rId7" Type="http://schemas.microsoft.com/office/2007/relationships/hdphoto" Target="../media/hdphoto1.wdp"/><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jp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8" Type="http://schemas.openxmlformats.org/officeDocument/2006/relationships/hyperlink" Target="https://fr.wikipedia.org/wiki/Districts_du_Portugal" TargetMode="External"/><Relationship Id="rId13" Type="http://schemas.openxmlformats.org/officeDocument/2006/relationships/hyperlink" Target="https://fr.wikipedia.org/wiki/Parti_socialiste_(Portugal)" TargetMode="External"/><Relationship Id="rId18" Type="http://schemas.openxmlformats.org/officeDocument/2006/relationships/hyperlink" Target="https://fr.wikipedia.org/wiki/Recensement_de_la_population" TargetMode="External"/><Relationship Id="rId3" Type="http://schemas.openxmlformats.org/officeDocument/2006/relationships/image" Target="../media/image7.jpeg"/><Relationship Id="rId21" Type="http://schemas.openxmlformats.org/officeDocument/2006/relationships/image" Target="../media/image9.gif"/><Relationship Id="rId7" Type="http://schemas.openxmlformats.org/officeDocument/2006/relationships/hyperlink" Target="https://fr.wikipedia.org/wiki/R%C3%A9gion_de_Lisbonne" TargetMode="External"/><Relationship Id="rId12" Type="http://schemas.openxmlformats.org/officeDocument/2006/relationships/hyperlink" Target="https://fr.wikipedia.org/wiki/Fernando_Medina" TargetMode="External"/><Relationship Id="rId17" Type="http://schemas.openxmlformats.org/officeDocument/2006/relationships/hyperlink" Target="https://fr.wikipedia.org/wiki/Gentil%C3%A9" TargetMode="External"/><Relationship Id="rId2" Type="http://schemas.openxmlformats.org/officeDocument/2006/relationships/image" Target="../media/image6.png"/><Relationship Id="rId16" Type="http://schemas.openxmlformats.org/officeDocument/2006/relationships/hyperlink" Target="https://fr.wikipedia.org/wiki/Code_postal" TargetMode="External"/><Relationship Id="rId20"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hyperlink" Target="https://fr.wikipedia.org/wiki/R%C3%A9gions_du_Portugal" TargetMode="External"/><Relationship Id="rId11" Type="http://schemas.openxmlformats.org/officeDocument/2006/relationships/hyperlink" Target="https://fr.wikipedia.org/wiki/Mandat_politique" TargetMode="External"/><Relationship Id="rId5" Type="http://schemas.openxmlformats.org/officeDocument/2006/relationships/hyperlink" Target="https://fr.wikipedia.org/wiki/Portugal" TargetMode="External"/><Relationship Id="rId15" Type="http://schemas.openxmlformats.org/officeDocument/2006/relationships/hyperlink" Target="https://fr.wikipedia.org/wiki/2017" TargetMode="External"/><Relationship Id="rId10" Type="http://schemas.openxmlformats.org/officeDocument/2006/relationships/hyperlink" Target="https://fr.wikipedia.org/wiki/Maire" TargetMode="External"/><Relationship Id="rId19" Type="http://schemas.openxmlformats.org/officeDocument/2006/relationships/hyperlink" Target="https://fr.wikipedia.org/wiki/Densit%C3%A9_de_population" TargetMode="External"/><Relationship Id="rId4" Type="http://schemas.openxmlformats.org/officeDocument/2006/relationships/hyperlink" Target="https://fr.wikipedia.org/wiki/Liste_des_pays_du_monde" TargetMode="External"/><Relationship Id="rId9" Type="http://schemas.openxmlformats.org/officeDocument/2006/relationships/hyperlink" Target="https://fr.wikipedia.org/wiki/District_de_Lisbonne" TargetMode="External"/><Relationship Id="rId14" Type="http://schemas.openxmlformats.org/officeDocument/2006/relationships/hyperlink" Target="https://fr.wikipedia.org/wiki/2015"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8" Type="http://schemas.openxmlformats.org/officeDocument/2006/relationships/hyperlink" Target="https://fr.wikipedia.org/wiki/Vasco_de_Gama" TargetMode="External"/><Relationship Id="rId13" Type="http://schemas.openxmlformats.org/officeDocument/2006/relationships/hyperlink" Target="https://fr.wikipedia.org/wiki/Jer%C3%B3nimo_de_Ru%C3%A3o" TargetMode="External"/><Relationship Id="rId3" Type="http://schemas.openxmlformats.org/officeDocument/2006/relationships/hyperlink" Target="https://fr.wikipedia.org/wiki/Monast%C3%A8re" TargetMode="External"/><Relationship Id="rId7" Type="http://schemas.openxmlformats.org/officeDocument/2006/relationships/hyperlink" Target="https://fr.wikipedia.org/wiki/Manuel_Ier_de_Portugal" TargetMode="External"/><Relationship Id="rId12" Type="http://schemas.openxmlformats.org/officeDocument/2006/relationships/hyperlink" Target="https://fr.wikipedia.org/wiki/Diogo_de_Torralva" TargetMode="External"/><Relationship Id="rId2" Type="http://schemas.openxmlformats.org/officeDocument/2006/relationships/image" Target="../media/image48.jpeg"/><Relationship Id="rId1" Type="http://schemas.openxmlformats.org/officeDocument/2006/relationships/slideLayout" Target="../slideLayouts/slideLayout7.xml"/><Relationship Id="rId6" Type="http://schemas.openxmlformats.org/officeDocument/2006/relationships/hyperlink" Target="https://fr.wikipedia.org/wiki/Henri_le_Navigateur" TargetMode="External"/><Relationship Id="rId11" Type="http://schemas.openxmlformats.org/officeDocument/2006/relationships/hyperlink" Target="https://fr.wikipedia.org/wiki/Nicolau_de_Chanterene" TargetMode="External"/><Relationship Id="rId5" Type="http://schemas.openxmlformats.org/officeDocument/2006/relationships/hyperlink" Target="https://fr.wikipedia.org/wiki/Style_manu%C3%A9lin" TargetMode="External"/><Relationship Id="rId10" Type="http://schemas.openxmlformats.org/officeDocument/2006/relationships/hyperlink" Target="https://fr.wikipedia.org/wiki/Jo%C3%A3o_de_Castilho" TargetMode="External"/><Relationship Id="rId4" Type="http://schemas.openxmlformats.org/officeDocument/2006/relationships/hyperlink" Target="https://fr.wikipedia.org/wiki/Ordre_de_Saint-J%C3%A9r%C3%B4me" TargetMode="External"/><Relationship Id="rId9" Type="http://schemas.openxmlformats.org/officeDocument/2006/relationships/hyperlink" Target="https://fr.wikipedia.org/wiki/Diogo_Boitaca" TargetMode="External"/></Relationships>
</file>

<file path=ppt/slides/_rels/slide4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hyperlink" Target="https://fr.wikipedia.org/wiki/Fernando_Pessoa" TargetMode="External"/><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audio" Target="../media/audio2.wav"/><Relationship Id="rId1" Type="http://schemas.openxmlformats.org/officeDocument/2006/relationships/slideLayout" Target="../slideLayouts/slideLayout7.xml"/><Relationship Id="rId5" Type="http://schemas.openxmlformats.org/officeDocument/2006/relationships/audio" Target="../media/audio2.wav"/><Relationship Id="rId4" Type="http://schemas.openxmlformats.org/officeDocument/2006/relationships/image" Target="../media/image58.jpg"/></Relationships>
</file>

<file path=ppt/slides/_rels/slide4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hyperlink" Target="https://fr.wikipedia.org/wiki/Catherine_de_Castille" TargetMode="External"/><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48972" y="0"/>
            <a:ext cx="4395028" cy="6858000"/>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60032" y="5301208"/>
            <a:ext cx="1298448" cy="1444752"/>
          </a:xfrm>
          <a:prstGeom prst="rect">
            <a:avLst/>
          </a:prstGeom>
        </p:spPr>
      </p:pic>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4702122" cy="6858000"/>
          </a:xfrm>
          <a:prstGeom prst="rect">
            <a:avLst/>
          </a:prstGeom>
        </p:spPr>
      </p:pic>
      <p:pic>
        <p:nvPicPr>
          <p:cNvPr id="4" name="Image 3"/>
          <p:cNvPicPr>
            <a:picLocks noChangeAspect="1"/>
          </p:cNvPicPr>
          <p:nvPr/>
        </p:nvPicPr>
        <p:blipFill>
          <a:blip r:embed="rId6">
            <a:biLevel thresh="75000"/>
            <a:extLst>
              <a:ext uri="{BEBA8EAE-BF5A-486C-A8C5-ECC9F3942E4B}">
                <a14:imgProps xmlns:a14="http://schemas.microsoft.com/office/drawing/2010/main">
                  <a14:imgLayer r:embed="rId7">
                    <a14:imgEffect>
                      <a14:sharpenSoften amount="-50000"/>
                    </a14:imgEffect>
                  </a14:imgLayer>
                </a14:imgProps>
              </a:ext>
              <a:ext uri="{28A0092B-C50C-407E-A947-70E740481C1C}">
                <a14:useLocalDpi xmlns:a14="http://schemas.microsoft.com/office/drawing/2010/main" val="0"/>
              </a:ext>
            </a:extLst>
          </a:blip>
          <a:stretch>
            <a:fillRect/>
          </a:stretch>
        </p:blipFill>
        <p:spPr>
          <a:xfrm>
            <a:off x="2725663" y="-10751"/>
            <a:ext cx="3237257" cy="3237257"/>
          </a:xfrm>
          <a:prstGeom prst="rect">
            <a:avLst/>
          </a:prstGeom>
        </p:spPr>
      </p:pic>
      <p:pic>
        <p:nvPicPr>
          <p:cNvPr id="7" name="Image 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849566" y="2344304"/>
            <a:ext cx="1772838" cy="1134616"/>
          </a:xfrm>
          <a:prstGeom prst="rect">
            <a:avLst/>
          </a:prstGeom>
        </p:spPr>
      </p:pic>
    </p:spTree>
    <p:extLst>
      <p:ext uri="{BB962C8B-B14F-4D97-AF65-F5344CB8AC3E}">
        <p14:creationId xmlns:p14="http://schemas.microsoft.com/office/powerpoint/2010/main" val="1384403120"/>
      </p:ext>
    </p:extLst>
  </p:cSld>
  <p:clrMapOvr>
    <a:masterClrMapping/>
  </p:clrMapOvr>
  <mc:AlternateContent xmlns:mc="http://schemas.openxmlformats.org/markup-compatibility/2006">
    <mc:Choice xmlns:p14="http://schemas.microsoft.com/office/powerpoint/2010/main" Requires="p14">
      <p:transition spd="slow" p14:dur="2000">
        <p:sndAc>
          <p:stSnd>
            <p:snd r:embed="rId2" name="08.Argentina.Santos.As.Minhas.Horas.[My.Hours].As.Minhas.Horas.[My.Hours]-TDG.wav"/>
          </p:stSnd>
        </p:sndAc>
      </p:transition>
    </mc:Choice>
    <mc:Fallback>
      <p:transition spd="slow">
        <p:sndAc>
          <p:stSnd>
            <p:snd r:embed="rId2" name="08.Argentina.Santos.As.Minhas.Horas.[My.Hours].As.Minhas.Horas.[My.Hours]-TDG.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3429000"/>
            <a:ext cx="2249235" cy="2862322"/>
          </a:xfrm>
          <a:prstGeom prst="rect">
            <a:avLst/>
          </a:prstGeom>
        </p:spPr>
        <p:txBody>
          <a:bodyPr wrap="square">
            <a:spAutoFit/>
          </a:bodyPr>
          <a:lstStyle/>
          <a:p>
            <a:r>
              <a:rPr lang="fr-FR" dirty="0" smtClean="0"/>
              <a:t>Lisbonne est la capitale et la plus grande ville du Portugal. Considérée comme une « ville mondiale » selon le classement 2010 du Réseau d’étude sur la mondialisation et les villes mondiales ...</a:t>
            </a:r>
            <a:endParaRPr lang="fr-FR" dirty="0"/>
          </a:p>
        </p:txBody>
      </p:sp>
      <p:pic>
        <p:nvPicPr>
          <p:cNvPr id="1026" name="Picture 2" descr="Blason de Lisbonn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973" y="925262"/>
            <a:ext cx="2406774" cy="252028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711437" y="188640"/>
            <a:ext cx="1027845" cy="646331"/>
          </a:xfrm>
          <a:prstGeom prst="rect">
            <a:avLst/>
          </a:prstGeom>
        </p:spPr>
        <p:txBody>
          <a:bodyPr wrap="none">
            <a:spAutoFit/>
          </a:bodyPr>
          <a:lstStyle/>
          <a:p>
            <a:r>
              <a:rPr lang="fr-FR" dirty="0" smtClean="0"/>
              <a:t>Lisbonne</a:t>
            </a:r>
          </a:p>
          <a:p>
            <a:r>
              <a:rPr lang="fr-FR" i="1" dirty="0" smtClean="0"/>
              <a:t>Lisboa</a:t>
            </a:r>
            <a:endParaRPr lang="fr-FR" dirty="0"/>
          </a:p>
        </p:txBody>
      </p:sp>
      <p:pic>
        <p:nvPicPr>
          <p:cNvPr id="1028" name="Picture 4" descr="Drapeau de Lisbonn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76256" y="840523"/>
            <a:ext cx="1944217" cy="143604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 name="Tableau 3"/>
          <p:cNvGraphicFramePr>
            <a:graphicFrameLocks noGrp="1"/>
          </p:cNvGraphicFramePr>
          <p:nvPr>
            <p:extLst>
              <p:ext uri="{D42A27DB-BD31-4B8C-83A1-F6EECF244321}">
                <p14:modId xmlns:p14="http://schemas.microsoft.com/office/powerpoint/2010/main" val="233925598"/>
              </p:ext>
            </p:extLst>
          </p:nvPr>
        </p:nvGraphicFramePr>
        <p:xfrm>
          <a:off x="2428747" y="447692"/>
          <a:ext cx="2952328" cy="5995699"/>
        </p:xfrm>
        <a:graphic>
          <a:graphicData uri="http://schemas.openxmlformats.org/drawingml/2006/table">
            <a:tbl>
              <a:tblPr/>
              <a:tblGrid>
                <a:gridCol w="1476164">
                  <a:extLst>
                    <a:ext uri="{9D8B030D-6E8A-4147-A177-3AD203B41FA5}">
                      <a16:colId xmlns:a16="http://schemas.microsoft.com/office/drawing/2014/main" val="20000"/>
                    </a:ext>
                  </a:extLst>
                </a:gridCol>
                <a:gridCol w="1476164">
                  <a:extLst>
                    <a:ext uri="{9D8B030D-6E8A-4147-A177-3AD203B41FA5}">
                      <a16:colId xmlns:a16="http://schemas.microsoft.com/office/drawing/2014/main" val="20001"/>
                    </a:ext>
                  </a:extLst>
                </a:gridCol>
              </a:tblGrid>
              <a:tr h="498197">
                <a:tc>
                  <a:txBody>
                    <a:bodyPr/>
                    <a:lstStyle/>
                    <a:p>
                      <a:r>
                        <a:rPr lang="fr-FR" dirty="0">
                          <a:hlinkClick r:id="rId4" tooltip="Liste des pays du monde"/>
                        </a:rPr>
                        <a:t>Pays</a:t>
                      </a:r>
                      <a:endParaRPr lang="fr-FR" dirty="0"/>
                    </a:p>
                  </a:txBody>
                  <a:tcPr anchor="ctr">
                    <a:lnL>
                      <a:noFill/>
                    </a:lnL>
                    <a:lnR>
                      <a:noFill/>
                    </a:lnR>
                    <a:lnT>
                      <a:noFill/>
                    </a:lnT>
                    <a:lnB>
                      <a:noFill/>
                    </a:lnB>
                  </a:tcPr>
                </a:tc>
                <a:tc>
                  <a:txBody>
                    <a:bodyPr/>
                    <a:lstStyle/>
                    <a:p>
                      <a:r>
                        <a:rPr lang="fr-FR"/>
                        <a:t> </a:t>
                      </a:r>
                      <a:r>
                        <a:rPr lang="fr-FR">
                          <a:hlinkClick r:id="rId5" tooltip="Portugal"/>
                        </a:rPr>
                        <a:t>Portugal</a:t>
                      </a:r>
                      <a:endParaRPr lang="fr-FR"/>
                    </a:p>
                  </a:txBody>
                  <a:tcPr anchor="ctr">
                    <a:lnL>
                      <a:noFill/>
                    </a:lnL>
                    <a:lnR>
                      <a:noFill/>
                    </a:lnR>
                    <a:lnT>
                      <a:noFill/>
                    </a:lnT>
                    <a:lnB>
                      <a:noFill/>
                    </a:lnB>
                  </a:tcPr>
                </a:tc>
                <a:extLst>
                  <a:ext uri="{0D108BD9-81ED-4DB2-BD59-A6C34878D82A}">
                    <a16:rowId xmlns:a16="http://schemas.microsoft.com/office/drawing/2014/main" val="10000"/>
                  </a:ext>
                </a:extLst>
              </a:tr>
              <a:tr h="498197">
                <a:tc>
                  <a:txBody>
                    <a:bodyPr/>
                    <a:lstStyle/>
                    <a:p>
                      <a:r>
                        <a:rPr lang="fr-FR">
                          <a:hlinkClick r:id="rId6" tooltip="Régions du Portugal"/>
                        </a:rPr>
                        <a:t>Région</a:t>
                      </a:r>
                      <a:endParaRPr lang="fr-FR"/>
                    </a:p>
                  </a:txBody>
                  <a:tcPr anchor="ctr">
                    <a:lnL>
                      <a:noFill/>
                    </a:lnL>
                    <a:lnR>
                      <a:noFill/>
                    </a:lnR>
                    <a:lnT>
                      <a:noFill/>
                    </a:lnT>
                    <a:lnB>
                      <a:noFill/>
                    </a:lnB>
                  </a:tcPr>
                </a:tc>
                <a:tc>
                  <a:txBody>
                    <a:bodyPr/>
                    <a:lstStyle/>
                    <a:p>
                      <a:r>
                        <a:rPr lang="fr-FR">
                          <a:hlinkClick r:id="rId7" tooltip="Région de Lisbonne"/>
                        </a:rPr>
                        <a:t>Lisbonne</a:t>
                      </a:r>
                      <a:endParaRPr lang="fr-FR"/>
                    </a:p>
                  </a:txBody>
                  <a:tcPr anchor="ctr">
                    <a:lnL>
                      <a:noFill/>
                    </a:lnL>
                    <a:lnR>
                      <a:noFill/>
                    </a:lnR>
                    <a:lnT>
                      <a:noFill/>
                    </a:lnT>
                    <a:lnB>
                      <a:noFill/>
                    </a:lnB>
                  </a:tcPr>
                </a:tc>
                <a:extLst>
                  <a:ext uri="{0D108BD9-81ED-4DB2-BD59-A6C34878D82A}">
                    <a16:rowId xmlns:a16="http://schemas.microsoft.com/office/drawing/2014/main" val="10001"/>
                  </a:ext>
                </a:extLst>
              </a:tr>
              <a:tr h="498197">
                <a:tc>
                  <a:txBody>
                    <a:bodyPr/>
                    <a:lstStyle/>
                    <a:p>
                      <a:r>
                        <a:rPr lang="fr-FR">
                          <a:hlinkClick r:id="rId8" tooltip="Districts du Portugal"/>
                        </a:rPr>
                        <a:t>District</a:t>
                      </a:r>
                      <a:endParaRPr lang="fr-FR"/>
                    </a:p>
                  </a:txBody>
                  <a:tcPr anchor="ctr">
                    <a:lnL>
                      <a:noFill/>
                    </a:lnL>
                    <a:lnR>
                      <a:noFill/>
                    </a:lnR>
                    <a:lnT>
                      <a:noFill/>
                    </a:lnT>
                    <a:lnB>
                      <a:noFill/>
                    </a:lnB>
                  </a:tcPr>
                </a:tc>
                <a:tc>
                  <a:txBody>
                    <a:bodyPr/>
                    <a:lstStyle/>
                    <a:p>
                      <a:r>
                        <a:rPr lang="fr-FR">
                          <a:hlinkClick r:id="rId9" tooltip="District de Lisbonne"/>
                        </a:rPr>
                        <a:t>Lisbonne</a:t>
                      </a:r>
                      <a:endParaRPr lang="fr-FR"/>
                    </a:p>
                  </a:txBody>
                  <a:tcPr anchor="ctr">
                    <a:lnL>
                      <a:noFill/>
                    </a:lnL>
                    <a:lnR>
                      <a:noFill/>
                    </a:lnR>
                    <a:lnT>
                      <a:noFill/>
                    </a:lnT>
                    <a:lnB>
                      <a:noFill/>
                    </a:lnB>
                  </a:tcPr>
                </a:tc>
                <a:extLst>
                  <a:ext uri="{0D108BD9-81ED-4DB2-BD59-A6C34878D82A}">
                    <a16:rowId xmlns:a16="http://schemas.microsoft.com/office/drawing/2014/main" val="10002"/>
                  </a:ext>
                </a:extLst>
              </a:tr>
              <a:tr h="1245493">
                <a:tc>
                  <a:txBody>
                    <a:bodyPr/>
                    <a:lstStyle/>
                    <a:p>
                      <a:r>
                        <a:rPr lang="fr-FR">
                          <a:hlinkClick r:id="rId10" tooltip="Maire"/>
                        </a:rPr>
                        <a:t>Maire</a:t>
                      </a:r>
                      <a:r>
                        <a:rPr lang="fr-FR"/>
                        <a:t/>
                      </a:r>
                      <a:br>
                        <a:rPr lang="fr-FR"/>
                      </a:br>
                      <a:r>
                        <a:rPr lang="fr-FR">
                          <a:hlinkClick r:id="rId11" tooltip="Mandat politique"/>
                        </a:rPr>
                        <a:t>Mandat</a:t>
                      </a:r>
                      <a:endParaRPr lang="fr-FR"/>
                    </a:p>
                  </a:txBody>
                  <a:tcPr anchor="ctr">
                    <a:lnL>
                      <a:noFill/>
                    </a:lnL>
                    <a:lnR>
                      <a:noFill/>
                    </a:lnR>
                    <a:lnT>
                      <a:noFill/>
                    </a:lnT>
                    <a:lnB>
                      <a:noFill/>
                    </a:lnB>
                  </a:tcPr>
                </a:tc>
                <a:tc>
                  <a:txBody>
                    <a:bodyPr/>
                    <a:lstStyle/>
                    <a:p>
                      <a:r>
                        <a:rPr lang="fr-FR">
                          <a:hlinkClick r:id="rId12" tooltip="Fernando Medina"/>
                        </a:rPr>
                        <a:t>Fernando Medina</a:t>
                      </a:r>
                      <a:r>
                        <a:rPr lang="fr-FR"/>
                        <a:t> (</a:t>
                      </a:r>
                      <a:r>
                        <a:rPr lang="fr-FR">
                          <a:hlinkClick r:id="rId13" tooltip="Parti socialiste (Portugal)"/>
                        </a:rPr>
                        <a:t>PS</a:t>
                      </a:r>
                      <a:r>
                        <a:rPr lang="fr-FR"/>
                        <a:t>)</a:t>
                      </a:r>
                      <a:br>
                        <a:rPr lang="fr-FR"/>
                      </a:br>
                      <a:r>
                        <a:rPr lang="fr-FR">
                          <a:hlinkClick r:id="rId14" tooltip="2015"/>
                        </a:rPr>
                        <a:t>2015</a:t>
                      </a:r>
                      <a:r>
                        <a:rPr lang="fr-FR"/>
                        <a:t>-</a:t>
                      </a:r>
                      <a:r>
                        <a:rPr lang="fr-FR">
                          <a:hlinkClick r:id="rId15" tooltip="2017"/>
                        </a:rPr>
                        <a:t>2017</a:t>
                      </a:r>
                      <a:endParaRPr lang="fr-FR"/>
                    </a:p>
                  </a:txBody>
                  <a:tcPr anchor="ctr">
                    <a:lnL>
                      <a:noFill/>
                    </a:lnL>
                    <a:lnR>
                      <a:noFill/>
                    </a:lnR>
                    <a:lnT>
                      <a:noFill/>
                    </a:lnT>
                    <a:lnB>
                      <a:noFill/>
                    </a:lnB>
                  </a:tcPr>
                </a:tc>
                <a:extLst>
                  <a:ext uri="{0D108BD9-81ED-4DB2-BD59-A6C34878D82A}">
                    <a16:rowId xmlns:a16="http://schemas.microsoft.com/office/drawing/2014/main" val="10003"/>
                  </a:ext>
                </a:extLst>
              </a:tr>
              <a:tr h="871845">
                <a:tc>
                  <a:txBody>
                    <a:bodyPr/>
                    <a:lstStyle/>
                    <a:p>
                      <a:r>
                        <a:rPr lang="fr-FR" dirty="0">
                          <a:hlinkClick r:id="rId16" tooltip="Code postal"/>
                        </a:rPr>
                        <a:t>Code postal</a:t>
                      </a:r>
                      <a:endParaRPr lang="fr-FR" dirty="0"/>
                    </a:p>
                  </a:txBody>
                  <a:tcPr anchor="ctr">
                    <a:lnL>
                      <a:noFill/>
                    </a:lnL>
                    <a:lnR>
                      <a:noFill/>
                    </a:lnR>
                    <a:lnT>
                      <a:noFill/>
                    </a:lnT>
                    <a:lnB>
                      <a:noFill/>
                    </a:lnB>
                  </a:tcPr>
                </a:tc>
                <a:tc>
                  <a:txBody>
                    <a:bodyPr/>
                    <a:lstStyle/>
                    <a:p>
                      <a:r>
                        <a:rPr lang="fr-FR"/>
                        <a:t>1000 à 1900 Lisboa</a:t>
                      </a:r>
                    </a:p>
                  </a:txBody>
                  <a:tcPr anchor="ctr">
                    <a:lnL>
                      <a:noFill/>
                    </a:lnL>
                    <a:lnR>
                      <a:noFill/>
                    </a:lnR>
                    <a:lnT>
                      <a:noFill/>
                    </a:lnT>
                    <a:lnB>
                      <a:noFill/>
                    </a:lnB>
                  </a:tcPr>
                </a:tc>
                <a:extLst>
                  <a:ext uri="{0D108BD9-81ED-4DB2-BD59-A6C34878D82A}">
                    <a16:rowId xmlns:a16="http://schemas.microsoft.com/office/drawing/2014/main" val="10004"/>
                  </a:ext>
                </a:extLst>
              </a:tr>
              <a:tr h="1245493">
                <a:tc>
                  <a:txBody>
                    <a:bodyPr/>
                    <a:lstStyle/>
                    <a:p>
                      <a:r>
                        <a:rPr lang="fr-FR" dirty="0">
                          <a:hlinkClick r:id="rId17" tooltip="Gentilé"/>
                        </a:rPr>
                        <a:t>Gentilé</a:t>
                      </a:r>
                      <a:endParaRPr lang="fr-FR" dirty="0"/>
                    </a:p>
                  </a:txBody>
                  <a:tcPr anchor="ctr">
                    <a:lnL>
                      <a:noFill/>
                    </a:lnL>
                    <a:lnR>
                      <a:noFill/>
                    </a:lnR>
                    <a:lnT>
                      <a:noFill/>
                    </a:lnT>
                    <a:lnB>
                      <a:noFill/>
                    </a:lnB>
                  </a:tcPr>
                </a:tc>
                <a:tc>
                  <a:txBody>
                    <a:bodyPr/>
                    <a:lstStyle/>
                    <a:p>
                      <a:r>
                        <a:rPr lang="fr-FR"/>
                        <a:t>Lisbonnin, Lisbonnais ou Lisboète</a:t>
                      </a:r>
                    </a:p>
                  </a:txBody>
                  <a:tcPr anchor="ctr">
                    <a:lnL>
                      <a:noFill/>
                    </a:lnL>
                    <a:lnR>
                      <a:noFill/>
                    </a:lnR>
                    <a:lnT>
                      <a:noFill/>
                    </a:lnT>
                    <a:lnB>
                      <a:noFill/>
                    </a:lnB>
                  </a:tcPr>
                </a:tc>
                <a:extLst>
                  <a:ext uri="{0D108BD9-81ED-4DB2-BD59-A6C34878D82A}">
                    <a16:rowId xmlns:a16="http://schemas.microsoft.com/office/drawing/2014/main" val="10005"/>
                  </a:ext>
                </a:extLst>
              </a:tr>
              <a:tr h="498197">
                <a:tc>
                  <a:txBody>
                    <a:bodyPr/>
                    <a:lstStyle/>
                    <a:p>
                      <a:r>
                        <a:rPr lang="fr-FR">
                          <a:hlinkClick r:id="rId18" tooltip="Recensement de la population"/>
                        </a:rPr>
                        <a:t>Population</a:t>
                      </a:r>
                      <a:endParaRPr lang="fr-FR"/>
                    </a:p>
                  </a:txBody>
                  <a:tcPr anchor="ctr">
                    <a:lnL>
                      <a:noFill/>
                    </a:lnL>
                    <a:lnR>
                      <a:noFill/>
                    </a:lnR>
                    <a:lnT>
                      <a:noFill/>
                    </a:lnT>
                    <a:lnB>
                      <a:noFill/>
                    </a:lnB>
                  </a:tcPr>
                </a:tc>
                <a:tc>
                  <a:txBody>
                    <a:bodyPr/>
                    <a:lstStyle/>
                    <a:p>
                      <a:r>
                        <a:rPr lang="fr-FR"/>
                        <a:t>545 245 hab.</a:t>
                      </a:r>
                    </a:p>
                  </a:txBody>
                  <a:tcPr anchor="ctr">
                    <a:lnL>
                      <a:noFill/>
                    </a:lnL>
                    <a:lnR>
                      <a:noFill/>
                    </a:lnR>
                    <a:lnT>
                      <a:noFill/>
                    </a:lnT>
                    <a:lnB>
                      <a:noFill/>
                    </a:lnB>
                  </a:tcPr>
                </a:tc>
                <a:extLst>
                  <a:ext uri="{0D108BD9-81ED-4DB2-BD59-A6C34878D82A}">
                    <a16:rowId xmlns:a16="http://schemas.microsoft.com/office/drawing/2014/main" val="10006"/>
                  </a:ext>
                </a:extLst>
              </a:tr>
              <a:tr h="498197">
                <a:tc>
                  <a:txBody>
                    <a:bodyPr/>
                    <a:lstStyle/>
                    <a:p>
                      <a:pPr fontAlgn="b"/>
                      <a:r>
                        <a:rPr lang="fr-FR">
                          <a:effectLst/>
                          <a:hlinkClick r:id="rId19" tooltip="Densité de population"/>
                        </a:rPr>
                        <a:t>Densité</a:t>
                      </a:r>
                      <a:endParaRPr lang="fr-FR">
                        <a:effectLst/>
                      </a:endParaRPr>
                    </a:p>
                  </a:txBody>
                  <a:tcPr anchor="b">
                    <a:lnL>
                      <a:noFill/>
                    </a:lnL>
                    <a:lnR>
                      <a:noFill/>
                    </a:lnR>
                    <a:lnT>
                      <a:noFill/>
                    </a:lnT>
                    <a:lnB>
                      <a:noFill/>
                    </a:lnB>
                  </a:tcPr>
                </a:tc>
                <a:tc>
                  <a:txBody>
                    <a:bodyPr/>
                    <a:lstStyle/>
                    <a:p>
                      <a:r>
                        <a:rPr lang="fr-FR" dirty="0"/>
                        <a:t>6 503 hab./km</a:t>
                      </a:r>
                      <a:r>
                        <a:rPr lang="fr-FR" baseline="30000" dirty="0"/>
                        <a:t>2</a:t>
                      </a:r>
                      <a:endParaRPr lang="fr-FR" dirty="0"/>
                    </a:p>
                  </a:txBody>
                  <a:tcPr anchor="ctr">
                    <a:lnL>
                      <a:noFill/>
                    </a:lnL>
                    <a:lnR>
                      <a:noFill/>
                    </a:lnR>
                    <a:lnT>
                      <a:noFill/>
                    </a:lnT>
                    <a:lnB>
                      <a:noFill/>
                    </a:lnB>
                  </a:tcPr>
                </a:tc>
                <a:extLst>
                  <a:ext uri="{0D108BD9-81ED-4DB2-BD59-A6C34878D82A}">
                    <a16:rowId xmlns:a16="http://schemas.microsoft.com/office/drawing/2014/main" val="10007"/>
                  </a:ext>
                </a:extLst>
              </a:tr>
            </a:tbl>
          </a:graphicData>
        </a:graphic>
      </p:graphicFrame>
      <p:pic>
        <p:nvPicPr>
          <p:cNvPr id="1029" name="Picture 5" descr="Drapeau du Portugal"/>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457200" y="2087563"/>
            <a:ext cx="190500" cy="123825"/>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Afficher l'image d'origine"/>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5334000" y="2420888"/>
            <a:ext cx="3810000" cy="42930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064670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Afficher l'image d'orig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326341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ZoneTexte 2"/>
          <p:cNvSpPr txBox="1"/>
          <p:nvPr/>
        </p:nvSpPr>
        <p:spPr>
          <a:xfrm>
            <a:off x="1547664" y="404664"/>
            <a:ext cx="4248472" cy="369332"/>
          </a:xfrm>
          <a:prstGeom prst="rect">
            <a:avLst/>
          </a:prstGeom>
          <a:noFill/>
        </p:spPr>
        <p:txBody>
          <a:bodyPr wrap="square" rtlCol="0">
            <a:spAutoFit/>
          </a:bodyPr>
          <a:lstStyle/>
          <a:p>
            <a:r>
              <a:rPr lang="fr-FR" dirty="0" smtClean="0"/>
              <a:t>Pont du 25 Avril</a:t>
            </a:r>
            <a:endParaRPr lang="fr-FR" dirty="0"/>
          </a:p>
        </p:txBody>
      </p:sp>
    </p:spTree>
    <p:extLst>
      <p:ext uri="{BB962C8B-B14F-4D97-AF65-F5344CB8AC3E}">
        <p14:creationId xmlns:p14="http://schemas.microsoft.com/office/powerpoint/2010/main" val="56903453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99652673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4.bp.blogspot.com/-98wlHCGXOjI/VaJZxBeFXCI/AAAAAAAAhsk/P6pitP3U52o/s1600/Lisboa%2B-%2BBel%25C3%25A9m%2B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025305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61981450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27984" y="0"/>
            <a:ext cx="4716016"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4355976" cy="6858000"/>
          </a:xfrm>
          <a:prstGeom prst="rect">
            <a:avLst/>
          </a:prstGeom>
        </p:spPr>
      </p:pic>
      <p:sp>
        <p:nvSpPr>
          <p:cNvPr id="4" name="Rectangle 3"/>
          <p:cNvSpPr/>
          <p:nvPr/>
        </p:nvSpPr>
        <p:spPr>
          <a:xfrm>
            <a:off x="1763688" y="6237312"/>
            <a:ext cx="5976664" cy="369332"/>
          </a:xfrm>
          <a:prstGeom prst="rect">
            <a:avLst/>
          </a:prstGeom>
        </p:spPr>
        <p:txBody>
          <a:bodyPr wrap="square">
            <a:spAutoFit/>
          </a:bodyPr>
          <a:lstStyle/>
          <a:p>
            <a:r>
              <a:rPr lang="fr-FR" b="1" dirty="0" smtClean="0">
                <a:solidFill>
                  <a:schemeClr val="bg1"/>
                </a:solidFill>
              </a:rPr>
              <a:t>Le</a:t>
            </a:r>
            <a:r>
              <a:rPr lang="fr-FR" b="1" i="1" dirty="0" smtClean="0">
                <a:solidFill>
                  <a:schemeClr val="bg1"/>
                </a:solidFill>
              </a:rPr>
              <a:t> </a:t>
            </a:r>
            <a:r>
              <a:rPr lang="fr-FR" b="1" i="1" dirty="0" err="1" smtClean="0">
                <a:solidFill>
                  <a:schemeClr val="bg1"/>
                </a:solidFill>
              </a:rPr>
              <a:t>Padrão</a:t>
            </a:r>
            <a:r>
              <a:rPr lang="fr-FR" b="1" i="1" dirty="0" smtClean="0">
                <a:solidFill>
                  <a:schemeClr val="bg1"/>
                </a:solidFill>
              </a:rPr>
              <a:t> dos </a:t>
            </a:r>
            <a:r>
              <a:rPr lang="fr-FR" b="1" i="1" dirty="0" err="1" smtClean="0">
                <a:solidFill>
                  <a:schemeClr val="bg1"/>
                </a:solidFill>
              </a:rPr>
              <a:t>Descobrimentos</a:t>
            </a:r>
            <a:r>
              <a:rPr lang="fr-FR" b="1" i="1" dirty="0" smtClean="0">
                <a:solidFill>
                  <a:schemeClr val="bg1"/>
                </a:solidFill>
              </a:rPr>
              <a:t> </a:t>
            </a:r>
            <a:r>
              <a:rPr lang="fr-FR" b="1" dirty="0" smtClean="0">
                <a:solidFill>
                  <a:schemeClr val="bg1"/>
                </a:solidFill>
              </a:rPr>
              <a:t>(Monument des Découvertes) </a:t>
            </a:r>
            <a:endParaRPr lang="fr-FR" b="1" dirty="0">
              <a:solidFill>
                <a:schemeClr val="bg1"/>
              </a:solidFill>
            </a:endParaRPr>
          </a:p>
        </p:txBody>
      </p:sp>
    </p:spTree>
    <p:extLst>
      <p:ext uri="{BB962C8B-B14F-4D97-AF65-F5344CB8AC3E}">
        <p14:creationId xmlns:p14="http://schemas.microsoft.com/office/powerpoint/2010/main" val="415473850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27952956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251520" y="305068"/>
            <a:ext cx="3257135" cy="6247864"/>
          </a:xfrm>
          <a:prstGeom prst="rect">
            <a:avLst/>
          </a:prstGeom>
        </p:spPr>
        <p:txBody>
          <a:bodyPr wrap="square">
            <a:spAutoFit/>
          </a:bodyPr>
          <a:lstStyle/>
          <a:p>
            <a:r>
              <a:rPr lang="fr-FR" sz="2000" dirty="0" smtClean="0"/>
              <a:t>Le </a:t>
            </a:r>
            <a:r>
              <a:rPr lang="fr-FR" sz="2000" b="1" i="1" dirty="0" err="1" smtClean="0"/>
              <a:t>Padrão</a:t>
            </a:r>
            <a:r>
              <a:rPr lang="fr-FR" sz="2000" b="1" i="1" dirty="0" smtClean="0"/>
              <a:t> dos </a:t>
            </a:r>
            <a:r>
              <a:rPr lang="fr-FR" sz="2000" b="1" i="1" dirty="0" err="1" smtClean="0"/>
              <a:t>Descobrimentos</a:t>
            </a:r>
            <a:r>
              <a:rPr lang="fr-FR" sz="2000" dirty="0" smtClean="0"/>
              <a:t> est un monument haut de plus de 50 mètres édifié en 1960 à la gloire des navigateurs portugais.</a:t>
            </a:r>
          </a:p>
          <a:p>
            <a:r>
              <a:rPr lang="fr-FR" sz="2000" b="1" dirty="0" smtClean="0"/>
              <a:t>Imposant</a:t>
            </a:r>
            <a:r>
              <a:rPr lang="fr-FR" sz="2000" dirty="0" smtClean="0"/>
              <a:t> par sa taille, son architecture est à la fois géométrique et en mouvement :</a:t>
            </a:r>
          </a:p>
          <a:p>
            <a:r>
              <a:rPr lang="fr-FR" sz="2000" dirty="0" smtClean="0"/>
              <a:t>Il est composé d’une proue de bateau tournée en direction de la mer, et de personnages sculptés sur ses flancs.</a:t>
            </a:r>
          </a:p>
          <a:p>
            <a:r>
              <a:rPr lang="fr-FR" sz="2000" dirty="0" smtClean="0"/>
              <a:t>Pour information :</a:t>
            </a:r>
          </a:p>
          <a:p>
            <a:r>
              <a:rPr lang="fr-FR" sz="2000" dirty="0" smtClean="0"/>
              <a:t>Ces personnages représentent les plus grandes figures de la flotte maritime portugaise.</a:t>
            </a:r>
            <a:endParaRPr lang="fr-FR" sz="2000" dirty="0"/>
          </a:p>
        </p:txBody>
      </p:sp>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00500" y="0"/>
            <a:ext cx="5143500" cy="6858000"/>
          </a:xfrm>
          <a:prstGeom prst="rect">
            <a:avLst/>
          </a:prstGeom>
        </p:spPr>
      </p:pic>
    </p:spTree>
    <p:extLst>
      <p:ext uri="{BB962C8B-B14F-4D97-AF65-F5344CB8AC3E}">
        <p14:creationId xmlns:p14="http://schemas.microsoft.com/office/powerpoint/2010/main" val="374906354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70212322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2.bp.blogspot.com/-ucW5YRISFcU/VaJZM9sQGuI/AAAAAAAAhsc/86hIFY4DIko/s1600/Lisboa%2B-%2BBel%25C3%25A9m%2B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649570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86281180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251520" y="764704"/>
            <a:ext cx="6696744" cy="369332"/>
          </a:xfrm>
          <a:prstGeom prst="rect">
            <a:avLst/>
          </a:prstGeom>
        </p:spPr>
        <p:txBody>
          <a:bodyPr wrap="square">
            <a:spAutoFit/>
          </a:bodyPr>
          <a:lstStyle/>
          <a:p>
            <a:r>
              <a:rPr lang="fr-FR" dirty="0" smtClean="0"/>
              <a:t>La </a:t>
            </a:r>
            <a:r>
              <a:rPr lang="fr-FR" b="1" i="1" dirty="0" smtClean="0"/>
              <a:t>Torre de Belém (tour de Belém)</a:t>
            </a:r>
            <a:r>
              <a:rPr lang="fr-FR" dirty="0" smtClean="0"/>
              <a:t>,  </a:t>
            </a:r>
            <a:endParaRPr lang="fr-FR" dirty="0"/>
          </a:p>
        </p:txBody>
      </p:sp>
    </p:spTree>
    <p:extLst>
      <p:ext uri="{BB962C8B-B14F-4D97-AF65-F5344CB8AC3E}">
        <p14:creationId xmlns:p14="http://schemas.microsoft.com/office/powerpoint/2010/main" val="175617871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rcRect l="-4326" t="399" r="18101" b="-399"/>
          <a:stretch/>
        </p:blipFill>
        <p:spPr>
          <a:xfrm>
            <a:off x="4067944" y="2481934"/>
            <a:ext cx="5004000" cy="4352577"/>
          </a:xfrm>
          <a:prstGeom prst="rect">
            <a:avLst/>
          </a:prstGeom>
        </p:spPr>
      </p:pic>
      <p:sp>
        <p:nvSpPr>
          <p:cNvPr id="2" name="Rectangle 1"/>
          <p:cNvSpPr/>
          <p:nvPr/>
        </p:nvSpPr>
        <p:spPr>
          <a:xfrm>
            <a:off x="0" y="-14848"/>
            <a:ext cx="9071944" cy="4524315"/>
          </a:xfrm>
          <a:prstGeom prst="rect">
            <a:avLst/>
          </a:prstGeom>
        </p:spPr>
        <p:txBody>
          <a:bodyPr wrap="square">
            <a:spAutoFit/>
          </a:bodyPr>
          <a:lstStyle/>
          <a:p>
            <a:r>
              <a:rPr lang="fr-FR" dirty="0"/>
              <a:t>monument emblématique de ce quartier dédié à la gloire des conquêtes maritimes, représente l’architecture manuéline à son </a:t>
            </a:r>
            <a:r>
              <a:rPr lang="fr-FR" dirty="0" smtClean="0"/>
              <a:t>paroxysme . Achevée </a:t>
            </a:r>
            <a:r>
              <a:rPr lang="fr-FR" dirty="0"/>
              <a:t>en 1519, cette tour servant à la défense du port de Lisbonne a été restaurée en 1859, faible des nombreuses dégradations subie par le temps (notamment le fameux séisme de 1755).On y accède en suivant le fleuve en direction de de la </a:t>
            </a:r>
            <a:r>
              <a:rPr lang="fr-FR" dirty="0" smtClean="0"/>
              <a:t>mer . La </a:t>
            </a:r>
            <a:r>
              <a:rPr lang="fr-FR" dirty="0"/>
              <a:t>tour </a:t>
            </a:r>
            <a:r>
              <a:rPr lang="fr-FR" b="1" dirty="0"/>
              <a:t>ravie</a:t>
            </a:r>
            <a:r>
              <a:rPr lang="fr-FR" dirty="0"/>
              <a:t> les yeux de loin comme de près :. De loin, elle semble regarder le fleuve et nous inviter à nous approcher pour la </a:t>
            </a:r>
            <a:r>
              <a:rPr lang="fr-FR" dirty="0" smtClean="0"/>
              <a:t>découvrir , De </a:t>
            </a:r>
            <a:r>
              <a:rPr lang="fr-FR" dirty="0"/>
              <a:t>près, elle enivre par son architecture particulière, manuéline, emprunte d’autres styles notamment marocain. N’hésitez pas à la contourner pour observer ses façades.</a:t>
            </a:r>
          </a:p>
          <a:p>
            <a:r>
              <a:rPr lang="fr-FR" dirty="0"/>
              <a:t>L’accès se fait par un pont levis</a:t>
            </a:r>
            <a:r>
              <a:rPr lang="fr-FR" dirty="0" smtClean="0"/>
              <a:t>. A </a:t>
            </a:r>
            <a:r>
              <a:rPr lang="fr-FR" dirty="0"/>
              <a:t>l’intérieur, vous pourrez vous promener dans les 5 étages jusqu’à la terrasse de toit en y observant :</a:t>
            </a:r>
          </a:p>
          <a:p>
            <a:r>
              <a:rPr lang="fr-FR" dirty="0"/>
              <a:t>. Les anciennes artilleries,</a:t>
            </a:r>
          </a:p>
          <a:p>
            <a:r>
              <a:rPr lang="fr-FR" dirty="0"/>
              <a:t>. Une superbe terrasse,</a:t>
            </a:r>
          </a:p>
          <a:p>
            <a:r>
              <a:rPr lang="fr-FR" dirty="0"/>
              <a:t>. La salle du gouverneur,</a:t>
            </a:r>
          </a:p>
          <a:p>
            <a:r>
              <a:rPr lang="fr-FR" dirty="0"/>
              <a:t>. La salle des rois munie d’un magnifique balcon,</a:t>
            </a:r>
          </a:p>
          <a:p>
            <a:r>
              <a:rPr lang="fr-FR" dirty="0"/>
              <a:t>. La salle des audiences à l’allure plus modeste,</a:t>
            </a:r>
          </a:p>
          <a:p>
            <a:r>
              <a:rPr lang="fr-FR" dirty="0"/>
              <a:t>. La chapelle nervurée</a:t>
            </a:r>
          </a:p>
        </p:txBody>
      </p:sp>
    </p:spTree>
    <p:extLst>
      <p:ext uri="{BB962C8B-B14F-4D97-AF65-F5344CB8AC3E}">
        <p14:creationId xmlns:p14="http://schemas.microsoft.com/office/powerpoint/2010/main" val="250004977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12643689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36835812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41656100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22237933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ZoneTexte 2"/>
          <p:cNvSpPr txBox="1"/>
          <p:nvPr/>
        </p:nvSpPr>
        <p:spPr>
          <a:xfrm>
            <a:off x="2195736" y="1124744"/>
            <a:ext cx="2232248" cy="369332"/>
          </a:xfrm>
          <a:prstGeom prst="rect">
            <a:avLst/>
          </a:prstGeom>
          <a:noFill/>
        </p:spPr>
        <p:txBody>
          <a:bodyPr wrap="square" rtlCol="0">
            <a:spAutoFit/>
          </a:bodyPr>
          <a:lstStyle/>
          <a:p>
            <a:r>
              <a:rPr lang="fr-FR" b="1" dirty="0" smtClean="0">
                <a:solidFill>
                  <a:schemeClr val="bg1"/>
                </a:solidFill>
              </a:rPr>
              <a:t>Les cachots</a:t>
            </a:r>
            <a:endParaRPr lang="fr-FR" b="1" dirty="0">
              <a:solidFill>
                <a:schemeClr val="bg1"/>
              </a:solidFill>
            </a:endParaRPr>
          </a:p>
        </p:txBody>
      </p:sp>
    </p:spTree>
    <p:extLst>
      <p:ext uri="{BB962C8B-B14F-4D97-AF65-F5344CB8AC3E}">
        <p14:creationId xmlns:p14="http://schemas.microsoft.com/office/powerpoint/2010/main" val="141626343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8926413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97501419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51811610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8330365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45912898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ZoneTexte 2"/>
          <p:cNvSpPr txBox="1"/>
          <p:nvPr/>
        </p:nvSpPr>
        <p:spPr>
          <a:xfrm>
            <a:off x="5220072" y="620688"/>
            <a:ext cx="2304256" cy="369332"/>
          </a:xfrm>
          <a:prstGeom prst="rect">
            <a:avLst/>
          </a:prstGeom>
          <a:noFill/>
        </p:spPr>
        <p:txBody>
          <a:bodyPr wrap="square" rtlCol="0">
            <a:spAutoFit/>
          </a:bodyPr>
          <a:lstStyle/>
          <a:p>
            <a:r>
              <a:rPr lang="fr-FR" dirty="0" smtClean="0"/>
              <a:t>Le remonte Pont -levis</a:t>
            </a:r>
            <a:endParaRPr lang="fr-FR" dirty="0"/>
          </a:p>
        </p:txBody>
      </p:sp>
    </p:spTree>
    <p:extLst>
      <p:ext uri="{BB962C8B-B14F-4D97-AF65-F5344CB8AC3E}">
        <p14:creationId xmlns:p14="http://schemas.microsoft.com/office/powerpoint/2010/main" val="425102724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54919667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44085471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44008" y="0"/>
            <a:ext cx="4499992" cy="6858000"/>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180"/>
            <a:ext cx="4499992" cy="6858000"/>
          </a:xfrm>
          <a:prstGeom prst="rect">
            <a:avLst/>
          </a:prstGeom>
        </p:spPr>
      </p:pic>
    </p:spTree>
    <p:extLst>
      <p:ext uri="{BB962C8B-B14F-4D97-AF65-F5344CB8AC3E}">
        <p14:creationId xmlns:p14="http://schemas.microsoft.com/office/powerpoint/2010/main" val="264573521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ZoneTexte 2"/>
          <p:cNvSpPr txBox="1"/>
          <p:nvPr/>
        </p:nvSpPr>
        <p:spPr>
          <a:xfrm>
            <a:off x="611560" y="260648"/>
            <a:ext cx="3888432" cy="923330"/>
          </a:xfrm>
          <a:prstGeom prst="rect">
            <a:avLst/>
          </a:prstGeom>
          <a:noFill/>
        </p:spPr>
        <p:txBody>
          <a:bodyPr wrap="square" rtlCol="0">
            <a:spAutoFit/>
          </a:bodyPr>
          <a:lstStyle/>
          <a:p>
            <a:r>
              <a:rPr lang="fr-FR" dirty="0" smtClean="0"/>
              <a:t>Les Striées sur le bord, et du au frottement de la corde pour remontée le seau d’eau,</a:t>
            </a:r>
            <a:endParaRPr lang="fr-FR" dirty="0"/>
          </a:p>
        </p:txBody>
      </p:sp>
    </p:spTree>
    <p:extLst>
      <p:ext uri="{BB962C8B-B14F-4D97-AF65-F5344CB8AC3E}">
        <p14:creationId xmlns:p14="http://schemas.microsoft.com/office/powerpoint/2010/main" val="158365107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24423285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18819712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59142328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2.bp.blogspot.com/-PWQ7k90CFIE/VaJaU34XcyI/AAAAAAAAhs8/_47MRKXOQeY/s1600/Lisboa%2B-%2BBel%25C3%25A9m%2B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159988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252520" cy="6858000"/>
          </a:xfrm>
          <a:prstGeom prst="rect">
            <a:avLst/>
          </a:prstGeom>
        </p:spPr>
      </p:pic>
    </p:spTree>
    <p:extLst>
      <p:ext uri="{BB962C8B-B14F-4D97-AF65-F5344CB8AC3E}">
        <p14:creationId xmlns:p14="http://schemas.microsoft.com/office/powerpoint/2010/main" val="176035959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3426036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10868690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4013893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16016" y="0"/>
            <a:ext cx="4427984" cy="6858000"/>
          </a:xfrm>
          <a:prstGeom prst="rect">
            <a:avLst/>
          </a:prstGeom>
        </p:spPr>
      </p:pic>
      <p:sp>
        <p:nvSpPr>
          <p:cNvPr id="3" name="Rectangle 2"/>
          <p:cNvSpPr/>
          <p:nvPr/>
        </p:nvSpPr>
        <p:spPr>
          <a:xfrm>
            <a:off x="9361" y="27001"/>
            <a:ext cx="4706655" cy="6986528"/>
          </a:xfrm>
          <a:prstGeom prst="rect">
            <a:avLst/>
          </a:prstGeom>
        </p:spPr>
        <p:txBody>
          <a:bodyPr wrap="square">
            <a:spAutoFit/>
          </a:bodyPr>
          <a:lstStyle/>
          <a:p>
            <a:r>
              <a:rPr lang="fr-FR" sz="1600" dirty="0"/>
              <a:t>Le </a:t>
            </a:r>
            <a:r>
              <a:rPr lang="fr-FR" sz="1600" b="1" dirty="0"/>
              <a:t>Monastère des Hiéronymites</a:t>
            </a:r>
            <a:r>
              <a:rPr lang="fr-FR" sz="1600" dirty="0"/>
              <a:t> (en portugais : </a:t>
            </a:r>
            <a:r>
              <a:rPr lang="fr-FR" sz="1600" i="1" dirty="0" err="1"/>
              <a:t>Mosteiro</a:t>
            </a:r>
            <a:r>
              <a:rPr lang="fr-FR" sz="1600" i="1" dirty="0"/>
              <a:t> dos </a:t>
            </a:r>
            <a:r>
              <a:rPr lang="fr-FR" sz="1600" i="1" dirty="0" err="1"/>
              <a:t>Jerónimos</a:t>
            </a:r>
            <a:r>
              <a:rPr lang="fr-FR" sz="1600" dirty="0"/>
              <a:t>) est un </a:t>
            </a:r>
            <a:r>
              <a:rPr lang="fr-FR" sz="1600" dirty="0">
                <a:hlinkClick r:id="rId3" tooltip="Monastère"/>
              </a:rPr>
              <a:t>monastère</a:t>
            </a:r>
            <a:r>
              <a:rPr lang="fr-FR" sz="1600" dirty="0"/>
              <a:t> portugais de l'</a:t>
            </a:r>
            <a:r>
              <a:rPr lang="fr-FR" sz="1600" dirty="0">
                <a:hlinkClick r:id="rId4" tooltip="Ordre de Saint-Jérôme"/>
              </a:rPr>
              <a:t>Ordre de Saint-Jérôme</a:t>
            </a:r>
            <a:r>
              <a:rPr lang="fr-FR" sz="1600" dirty="0"/>
              <a:t>, de </a:t>
            </a:r>
            <a:r>
              <a:rPr lang="fr-FR" sz="1600" dirty="0">
                <a:hlinkClick r:id="rId5" tooltip="Style manuélin"/>
              </a:rPr>
              <a:t>style manuélin</a:t>
            </a:r>
            <a:r>
              <a:rPr lang="fr-FR" sz="1600" dirty="0"/>
              <a:t>, témoignage monumental de la richesse des découvertes portugaises à travers le monde. Le monastère est situé à l'ouest de Lisbonne au Portugal, dans le quartier de Belém, à l'embouchure du fleuve Tage. C'est sur l'emplacement d'un ermitage dédiée à la vierge de Bethléem (Belém), fondé par </a:t>
            </a:r>
            <a:r>
              <a:rPr lang="fr-FR" sz="1600" dirty="0">
                <a:hlinkClick r:id="rId6" tooltip="Henri le Navigateur"/>
              </a:rPr>
              <a:t>Henri le Navigateur</a:t>
            </a:r>
            <a:r>
              <a:rPr lang="fr-FR" sz="1600" dirty="0"/>
              <a:t>, que le roi </a:t>
            </a:r>
            <a:r>
              <a:rPr lang="fr-FR" sz="1600" dirty="0">
                <a:hlinkClick r:id="rId7" tooltip="Manuel Ier de Portugal"/>
              </a:rPr>
              <a:t>Manuel I</a:t>
            </a:r>
            <a:r>
              <a:rPr lang="fr-FR" sz="1600" baseline="30000" dirty="0">
                <a:hlinkClick r:id="rId7" tooltip="Manuel Ier de Portugal"/>
              </a:rPr>
              <a:t>er</a:t>
            </a:r>
            <a:r>
              <a:rPr lang="fr-FR" sz="1600" dirty="0"/>
              <a:t> entreprend en 1502 (selon l'histoire officielle en remerciement pour le retour de </a:t>
            </a:r>
            <a:r>
              <a:rPr lang="fr-FR" sz="1600" dirty="0">
                <a:hlinkClick r:id="rId8" tooltip="Vasco de Gama"/>
              </a:rPr>
              <a:t>Vasco de Gama</a:t>
            </a:r>
            <a:r>
              <a:rPr lang="fr-FR" sz="1600" dirty="0"/>
              <a:t> de son premier voyage en Inde en août 1499), de bâtir un magnifique monastère destiné aux religieux de l'</a:t>
            </a:r>
            <a:r>
              <a:rPr lang="fr-FR" sz="1600" dirty="0">
                <a:hlinkClick r:id="rId4" tooltip="Ordre de Saint-Jérôme"/>
              </a:rPr>
              <a:t>ordre des </a:t>
            </a:r>
            <a:r>
              <a:rPr lang="fr-FR" sz="1600" dirty="0" err="1" smtClean="0">
                <a:hlinkClick r:id="rId4" tooltip="Ordre de Saint-Jérôme"/>
              </a:rPr>
              <a:t>hiéronymites</a:t>
            </a:r>
            <a:r>
              <a:rPr lang="fr-FR" sz="1600" dirty="0" err="1"/>
              <a:t>Le</a:t>
            </a:r>
            <a:r>
              <a:rPr lang="fr-FR" sz="1600" dirty="0"/>
              <a:t> monastère constitue l'œuvre architecturale la plus aboutie du style manuélin. Bénéficiant de l'afflux de richesses à Lisbonne, les architectes purent se lancer dans une œuvre de grande envergure. </a:t>
            </a:r>
            <a:r>
              <a:rPr lang="fr-FR" sz="1600" dirty="0">
                <a:hlinkClick r:id="rId9" tooltip="Diogo Boitaca"/>
              </a:rPr>
              <a:t>Diogo </a:t>
            </a:r>
            <a:r>
              <a:rPr lang="fr-FR" sz="1600" dirty="0" err="1">
                <a:hlinkClick r:id="rId9" tooltip="Diogo Boitaca"/>
              </a:rPr>
              <a:t>Boitaca</a:t>
            </a:r>
            <a:r>
              <a:rPr lang="fr-FR" sz="1600" dirty="0"/>
              <a:t> fut le premier architecte du chantier et adopta dès 1502 le style gothique. Mais à partir de 1517, ses successeurs modifièrent ce style et y ajoutèrent l'appareil ornemental caractéristique du style manuélin où se retrouvent diverses influences. </a:t>
            </a:r>
            <a:r>
              <a:rPr lang="fr-FR" sz="1600" dirty="0">
                <a:hlinkClick r:id="rId10" tooltip="João de Castilho"/>
              </a:rPr>
              <a:t>João de </a:t>
            </a:r>
            <a:r>
              <a:rPr lang="fr-FR" sz="1600" dirty="0" err="1">
                <a:hlinkClick r:id="rId10" tooltip="João de Castilho"/>
              </a:rPr>
              <a:t>Castilho</a:t>
            </a:r>
            <a:r>
              <a:rPr lang="fr-FR" sz="1600" dirty="0"/>
              <a:t>, d'origine espagnole, donna à la décoration une tournure plateresque; </a:t>
            </a:r>
            <a:r>
              <a:rPr lang="fr-FR" sz="1600" dirty="0">
                <a:hlinkClick r:id="rId11" tooltip="Nicolau de Chanterene"/>
              </a:rPr>
              <a:t>Nicolas </a:t>
            </a:r>
            <a:r>
              <a:rPr lang="fr-FR" sz="1600" dirty="0" err="1">
                <a:hlinkClick r:id="rId11" tooltip="Nicolau de Chanterene"/>
              </a:rPr>
              <a:t>Chantereine</a:t>
            </a:r>
            <a:r>
              <a:rPr lang="fr-FR" sz="1600" dirty="0"/>
              <a:t> mit en relief les thèmes de la renaissance; enfin, </a:t>
            </a:r>
            <a:r>
              <a:rPr lang="fr-FR" sz="1600" dirty="0">
                <a:hlinkClick r:id="rId12" tooltip="Diogo de Torralva"/>
              </a:rPr>
              <a:t>Diogo de </a:t>
            </a:r>
            <a:r>
              <a:rPr lang="fr-FR" sz="1600" dirty="0" err="1">
                <a:hlinkClick r:id="rId12" tooltip="Diogo de Torralva"/>
              </a:rPr>
              <a:t>Torralva</a:t>
            </a:r>
            <a:r>
              <a:rPr lang="fr-FR" sz="1600" dirty="0"/>
              <a:t> et </a:t>
            </a:r>
            <a:r>
              <a:rPr lang="fr-FR" sz="1600" dirty="0">
                <a:hlinkClick r:id="rId13" tooltip="Jerónimo de Ruão"/>
              </a:rPr>
              <a:t>Jérôme de Rouen</a:t>
            </a:r>
            <a:r>
              <a:rPr lang="fr-FR" sz="1600" dirty="0"/>
              <a:t> apportèrent une note de classicisme.</a:t>
            </a:r>
          </a:p>
        </p:txBody>
      </p:sp>
    </p:spTree>
    <p:extLst>
      <p:ext uri="{BB962C8B-B14F-4D97-AF65-F5344CB8AC3E}">
        <p14:creationId xmlns:p14="http://schemas.microsoft.com/office/powerpoint/2010/main" val="208870861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3995936" y="764704"/>
            <a:ext cx="1492075" cy="369332"/>
          </a:xfrm>
          <a:prstGeom prst="rect">
            <a:avLst/>
          </a:prstGeom>
        </p:spPr>
        <p:txBody>
          <a:bodyPr wrap="none">
            <a:spAutoFit/>
          </a:bodyPr>
          <a:lstStyle/>
          <a:p>
            <a:r>
              <a:rPr lang="fr-FR" dirty="0"/>
              <a:t>Vue du cloître</a:t>
            </a:r>
          </a:p>
        </p:txBody>
      </p:sp>
    </p:spTree>
    <p:extLst>
      <p:ext uri="{BB962C8B-B14F-4D97-AF65-F5344CB8AC3E}">
        <p14:creationId xmlns:p14="http://schemas.microsoft.com/office/powerpoint/2010/main" val="291737038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00500" y="-32333"/>
            <a:ext cx="5143500" cy="6858000"/>
          </a:xfrm>
          <a:prstGeom prst="rect">
            <a:avLst/>
          </a:prstGeom>
        </p:spPr>
      </p:pic>
      <p:sp>
        <p:nvSpPr>
          <p:cNvPr id="4" name="Rectangle 3"/>
          <p:cNvSpPr/>
          <p:nvPr/>
        </p:nvSpPr>
        <p:spPr>
          <a:xfrm>
            <a:off x="155141" y="1411508"/>
            <a:ext cx="3838790" cy="3970318"/>
          </a:xfrm>
          <a:prstGeom prst="rect">
            <a:avLst/>
          </a:prstGeom>
        </p:spPr>
        <p:txBody>
          <a:bodyPr wrap="square">
            <a:spAutoFit/>
          </a:bodyPr>
          <a:lstStyle/>
          <a:p>
            <a:r>
              <a:rPr lang="fr-FR" dirty="0"/>
              <a:t>Le cloître possède une richesse sculpturale impressionnante. De forme carrée de 55 mètres de côté, il comprend deux étages. L'étage inférieur, construit par Diogo </a:t>
            </a:r>
            <a:r>
              <a:rPr lang="fr-FR" dirty="0" err="1"/>
              <a:t>Boitaca</a:t>
            </a:r>
            <a:r>
              <a:rPr lang="fr-FR" dirty="0"/>
              <a:t>, est percé de larges arcades dont les remplages prennent appui sur de fines colonnettes dont la décoration s'inspire du gothique finissant et de la Renaissance. L'étage supérieur, construit par João de </a:t>
            </a:r>
            <a:r>
              <a:rPr lang="fr-FR" dirty="0" err="1"/>
              <a:t>Castilho</a:t>
            </a:r>
            <a:r>
              <a:rPr lang="fr-FR" dirty="0"/>
              <a:t>, a un style moins exubérant. Dans un couloir du cloître se trouve depuis 1985 le tombeau de </a:t>
            </a:r>
            <a:r>
              <a:rPr lang="fr-FR" dirty="0">
                <a:hlinkClick r:id="rId3" tooltip="Fernando Pessoa"/>
              </a:rPr>
              <a:t>Fernando Pessoa</a:t>
            </a:r>
            <a:r>
              <a:rPr lang="fr-FR" dirty="0"/>
              <a:t>.</a:t>
            </a:r>
          </a:p>
        </p:txBody>
      </p:sp>
    </p:spTree>
    <p:extLst>
      <p:ext uri="{BB962C8B-B14F-4D97-AF65-F5344CB8AC3E}">
        <p14:creationId xmlns:p14="http://schemas.microsoft.com/office/powerpoint/2010/main" val="319583896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4283968" y="332656"/>
            <a:ext cx="1800429" cy="369332"/>
          </a:xfrm>
          <a:prstGeom prst="rect">
            <a:avLst/>
          </a:prstGeom>
        </p:spPr>
        <p:txBody>
          <a:bodyPr wrap="none">
            <a:spAutoFit/>
          </a:bodyPr>
          <a:lstStyle/>
          <a:p>
            <a:r>
              <a:rPr lang="fr-FR" b="1" dirty="0">
                <a:solidFill>
                  <a:schemeClr val="bg1"/>
                </a:solidFill>
              </a:rPr>
              <a:t>Voûtes du cloître</a:t>
            </a:r>
          </a:p>
        </p:txBody>
      </p:sp>
    </p:spTree>
    <p:extLst>
      <p:ext uri="{BB962C8B-B14F-4D97-AF65-F5344CB8AC3E}">
        <p14:creationId xmlns:p14="http://schemas.microsoft.com/office/powerpoint/2010/main" val="389640496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74362168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88024" y="0"/>
            <a:ext cx="4392488"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4702759" cy="6858000"/>
          </a:xfrm>
          <a:prstGeom prst="rect">
            <a:avLst/>
          </a:prstGeom>
        </p:spPr>
      </p:pic>
    </p:spTree>
    <p:extLst>
      <p:ext uri="{BB962C8B-B14F-4D97-AF65-F5344CB8AC3E}">
        <p14:creationId xmlns:p14="http://schemas.microsoft.com/office/powerpoint/2010/main" val="200692057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27984" y="0"/>
            <a:ext cx="4716016" cy="6858000"/>
          </a:xfrm>
          <a:prstGeom prst="rect">
            <a:avLst/>
          </a:prstGeom>
        </p:spPr>
      </p:pic>
      <p:pic>
        <p:nvPicPr>
          <p:cNvPr id="6" name="Imag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4355976" cy="6858000"/>
          </a:xfrm>
          <a:prstGeom prst="rect">
            <a:avLst/>
          </a:prstGeom>
        </p:spPr>
      </p:pic>
    </p:spTree>
    <p:extLst>
      <p:ext uri="{BB962C8B-B14F-4D97-AF65-F5344CB8AC3E}">
        <p14:creationId xmlns:p14="http://schemas.microsoft.com/office/powerpoint/2010/main" val="417084862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27984" y="0"/>
            <a:ext cx="4716017" cy="6858000"/>
          </a:xfrm>
          <a:prstGeom prst="rect">
            <a:avLst/>
          </a:prstGeom>
        </p:spPr>
      </p:pic>
      <p:pic>
        <p:nvPicPr>
          <p:cNvPr id="3" name="Imag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0"/>
            <a:ext cx="4283968" cy="6858000"/>
          </a:xfrm>
          <a:prstGeom prst="rect">
            <a:avLst/>
          </a:prstGeom>
        </p:spPr>
      </p:pic>
    </p:spTree>
    <p:extLst>
      <p:ext uri="{BB962C8B-B14F-4D97-AF65-F5344CB8AC3E}">
        <p14:creationId xmlns:p14="http://schemas.microsoft.com/office/powerpoint/2010/main" val="3630535502"/>
      </p:ext>
    </p:extLst>
  </p:cSld>
  <p:clrMapOvr>
    <a:masterClrMapping/>
  </p:clrMapOvr>
  <mc:AlternateContent xmlns:mc="http://schemas.openxmlformats.org/markup-compatibility/2006" xmlns:p14="http://schemas.microsoft.com/office/powerpoint/2010/main">
    <mc:Choice Requires="p14">
      <p:transition spd="slow" p14:dur="2000" advTm="5000">
        <p:sndAc>
          <p:stSnd>
            <p:snd r:embed="rId2" name="19.Herminia.Silva.Sou.Miuda.Sou.Miuda-TDG.wav"/>
          </p:stSnd>
        </p:sndAc>
      </p:transition>
    </mc:Choice>
    <mc:Fallback xmlns="">
      <p:transition spd="slow" advTm="5000">
        <p:sndAc>
          <p:stSnd>
            <p:snd r:embed="rId5" name="19.Herminia.Silva.Sou.Miuda.Sou.Miuda-TDG.wav"/>
          </p:stSnd>
        </p:sndAc>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19119725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16016" y="-27384"/>
            <a:ext cx="4421800" cy="6885384"/>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4572000" cy="6858000"/>
          </a:xfrm>
          <a:prstGeom prst="rect">
            <a:avLst/>
          </a:prstGeom>
        </p:spPr>
      </p:pic>
    </p:spTree>
    <p:extLst>
      <p:ext uri="{BB962C8B-B14F-4D97-AF65-F5344CB8AC3E}">
        <p14:creationId xmlns:p14="http://schemas.microsoft.com/office/powerpoint/2010/main" val="408566500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16016" y="-15489"/>
            <a:ext cx="4424892" cy="6858000"/>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4499992" cy="6858000"/>
          </a:xfrm>
          <a:prstGeom prst="rect">
            <a:avLst/>
          </a:prstGeom>
        </p:spPr>
      </p:pic>
      <p:sp>
        <p:nvSpPr>
          <p:cNvPr id="2" name="Rectangle 1"/>
          <p:cNvSpPr/>
          <p:nvPr/>
        </p:nvSpPr>
        <p:spPr>
          <a:xfrm>
            <a:off x="1187624" y="260648"/>
            <a:ext cx="2808589" cy="369332"/>
          </a:xfrm>
          <a:prstGeom prst="rect">
            <a:avLst/>
          </a:prstGeom>
        </p:spPr>
        <p:txBody>
          <a:bodyPr wrap="none">
            <a:spAutoFit/>
          </a:bodyPr>
          <a:lstStyle/>
          <a:p>
            <a:r>
              <a:rPr lang="fr-FR" b="1" dirty="0">
                <a:solidFill>
                  <a:schemeClr val="bg1"/>
                </a:solidFill>
              </a:rPr>
              <a:t>Nef de l'église Sainte-Marie</a:t>
            </a:r>
          </a:p>
        </p:txBody>
      </p:sp>
    </p:spTree>
    <p:extLst>
      <p:ext uri="{BB962C8B-B14F-4D97-AF65-F5344CB8AC3E}">
        <p14:creationId xmlns:p14="http://schemas.microsoft.com/office/powerpoint/2010/main" val="238862447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2423449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1547664" y="6309320"/>
            <a:ext cx="2287101" cy="369332"/>
          </a:xfrm>
          <a:prstGeom prst="rect">
            <a:avLst/>
          </a:prstGeom>
        </p:spPr>
        <p:txBody>
          <a:bodyPr wrap="none">
            <a:spAutoFit/>
          </a:bodyPr>
          <a:lstStyle/>
          <a:p>
            <a:r>
              <a:rPr lang="fr-FR" b="1" dirty="0">
                <a:solidFill>
                  <a:schemeClr val="bg1"/>
                </a:solidFill>
              </a:rPr>
              <a:t>Tombeau de Camoens</a:t>
            </a:r>
          </a:p>
        </p:txBody>
      </p:sp>
    </p:spTree>
    <p:extLst>
      <p:ext uri="{BB962C8B-B14F-4D97-AF65-F5344CB8AC3E}">
        <p14:creationId xmlns:p14="http://schemas.microsoft.com/office/powerpoint/2010/main" val="352434802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49191535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Rectangle 1"/>
          <p:cNvSpPr/>
          <p:nvPr/>
        </p:nvSpPr>
        <p:spPr>
          <a:xfrm>
            <a:off x="3635896" y="404664"/>
            <a:ext cx="4611006" cy="369332"/>
          </a:xfrm>
          <a:prstGeom prst="rect">
            <a:avLst/>
          </a:prstGeom>
        </p:spPr>
        <p:txBody>
          <a:bodyPr wrap="none">
            <a:spAutoFit/>
          </a:bodyPr>
          <a:lstStyle/>
          <a:p>
            <a:r>
              <a:rPr lang="fr-FR" b="1" dirty="0"/>
              <a:t>Tombeau de Vasco de Gama </a:t>
            </a:r>
            <a:r>
              <a:rPr lang="fr-FR" b="1" dirty="0" smtClean="0"/>
              <a:t>de </a:t>
            </a:r>
            <a:r>
              <a:rPr lang="fr-FR" b="1" dirty="0"/>
              <a:t>style manuélin</a:t>
            </a:r>
          </a:p>
        </p:txBody>
      </p:sp>
    </p:spTree>
    <p:extLst>
      <p:ext uri="{BB962C8B-B14F-4D97-AF65-F5344CB8AC3E}">
        <p14:creationId xmlns:p14="http://schemas.microsoft.com/office/powerpoint/2010/main" val="338649520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44008" y="0"/>
            <a:ext cx="4499992" cy="6858000"/>
          </a:xfrm>
          <a:prstGeom prst="rect">
            <a:avLst/>
          </a:prstGeom>
        </p:spPr>
      </p:pic>
      <p:pic>
        <p:nvPicPr>
          <p:cNvPr id="6" name="Imag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4499992" cy="6858000"/>
          </a:xfrm>
          <a:prstGeom prst="rect">
            <a:avLst/>
          </a:prstGeom>
        </p:spPr>
      </p:pic>
      <p:sp>
        <p:nvSpPr>
          <p:cNvPr id="3" name="Rectangle 2"/>
          <p:cNvSpPr/>
          <p:nvPr/>
        </p:nvSpPr>
        <p:spPr>
          <a:xfrm>
            <a:off x="5364088" y="116632"/>
            <a:ext cx="184731" cy="369332"/>
          </a:xfrm>
          <a:prstGeom prst="rect">
            <a:avLst/>
          </a:prstGeom>
        </p:spPr>
        <p:txBody>
          <a:bodyPr wrap="none">
            <a:spAutoFit/>
          </a:bodyPr>
          <a:lstStyle/>
          <a:p>
            <a:endParaRPr lang="fr-FR" dirty="0"/>
          </a:p>
        </p:txBody>
      </p:sp>
      <p:sp>
        <p:nvSpPr>
          <p:cNvPr id="5" name="Rectangle 2"/>
          <p:cNvSpPr>
            <a:spLocks noChangeArrowheads="1"/>
          </p:cNvSpPr>
          <p:nvPr/>
        </p:nvSpPr>
        <p:spPr bwMode="auto">
          <a:xfrm rot="10800000" flipV="1">
            <a:off x="5039544" y="6469665"/>
            <a:ext cx="410445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rPr>
              <a:t>Tombeau </a:t>
            </a:r>
            <a:r>
              <a:rPr kumimoji="0" lang="fr-FR" sz="1800" b="1" i="0" u="none" strike="noStrike" cap="none" normalizeH="0" baseline="0" dirty="0" smtClean="0">
                <a:ln>
                  <a:noFill/>
                </a:ln>
                <a:effectLst/>
                <a:latin typeface="Arial" charset="0"/>
              </a:rPr>
              <a:t>d'Henri I</a:t>
            </a:r>
            <a:r>
              <a:rPr kumimoji="0" lang="fr-FR" sz="1800" b="1" i="0" u="none" strike="noStrike" cap="none" normalizeH="0" baseline="30000" dirty="0" smtClean="0">
                <a:ln>
                  <a:noFill/>
                </a:ln>
                <a:effectLst/>
                <a:latin typeface="Arial" charset="0"/>
              </a:rPr>
              <a:t>er</a:t>
            </a:r>
            <a:r>
              <a:rPr kumimoji="0" lang="fr-FR" sz="1800" b="1" i="0" u="none" strike="noStrike" cap="none" normalizeH="0" baseline="0" dirty="0" smtClean="0">
                <a:ln>
                  <a:noFill/>
                </a:ln>
                <a:effectLst/>
                <a:latin typeface="Arial" charset="0"/>
              </a:rPr>
              <a:t> de </a:t>
            </a:r>
            <a:r>
              <a:rPr kumimoji="0" lang="fr-FR" sz="1800" b="1" i="0" u="none" strike="noStrike" cap="none" normalizeH="0" baseline="0" dirty="0" smtClean="0">
                <a:ln>
                  <a:noFill/>
                </a:ln>
                <a:effectLst/>
                <a:latin typeface="Arial" charset="0"/>
              </a:rPr>
              <a:t>Portugal </a:t>
            </a:r>
            <a:endParaRPr kumimoji="0" lang="fr-FR" sz="1800" b="1" i="0" u="none" strike="noStrike" cap="none" normalizeH="0" baseline="0" dirty="0" smtClean="0">
              <a:ln>
                <a:noFill/>
              </a:ln>
              <a:effectLst/>
              <a:latin typeface="Arial" charset="0"/>
            </a:endParaRPr>
          </a:p>
        </p:txBody>
      </p:sp>
    </p:spTree>
    <p:extLst>
      <p:ext uri="{BB962C8B-B14F-4D97-AF65-F5344CB8AC3E}">
        <p14:creationId xmlns:p14="http://schemas.microsoft.com/office/powerpoint/2010/main" val="264516104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1"/>
          <p:cNvSpPr>
            <a:spLocks noChangeArrowheads="1"/>
          </p:cNvSpPr>
          <p:nvPr/>
        </p:nvSpPr>
        <p:spPr bwMode="auto">
          <a:xfrm>
            <a:off x="251520" y="5733256"/>
            <a:ext cx="8784976"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600" b="1" i="0" u="none" strike="noStrike" cap="none" normalizeH="0" baseline="0" dirty="0" smtClean="0">
                <a:ln>
                  <a:noFill/>
                </a:ln>
                <a:solidFill>
                  <a:schemeClr val="bg1"/>
                </a:solidFill>
                <a:effectLst/>
                <a:latin typeface="Arial" charset="0"/>
              </a:rPr>
              <a:t>Dans le chœur de l'église se trouvent les tombeaux de Manuel </a:t>
            </a:r>
            <a:r>
              <a:rPr kumimoji="0" lang="fr-FR" sz="1600" b="1" i="0" u="none" strike="noStrike" cap="none" normalizeH="0" baseline="0" dirty="0" smtClean="0">
                <a:ln>
                  <a:noFill/>
                </a:ln>
                <a:solidFill>
                  <a:schemeClr val="bg1"/>
                </a:solidFill>
                <a:effectLst/>
                <a:latin typeface="Arial" charset="0"/>
              </a:rPr>
              <a:t>I</a:t>
            </a:r>
            <a:r>
              <a:rPr kumimoji="0" lang="fr-FR" sz="1600" b="1" i="0" u="none" strike="noStrike" cap="none" normalizeH="0" baseline="30000" dirty="0" smtClean="0">
                <a:ln>
                  <a:noFill/>
                </a:ln>
                <a:solidFill>
                  <a:schemeClr val="bg1"/>
                </a:solidFill>
                <a:effectLst/>
                <a:latin typeface="Arial" charset="0"/>
              </a:rPr>
              <a:t>er</a:t>
            </a:r>
            <a:r>
              <a:rPr kumimoji="0" lang="fr-FR" sz="1600" b="1" i="0" u="none" strike="noStrike" cap="none" normalizeH="0" baseline="0" dirty="0" smtClean="0">
                <a:ln>
                  <a:noFill/>
                </a:ln>
                <a:solidFill>
                  <a:schemeClr val="bg1"/>
                </a:solidFill>
                <a:effectLst/>
                <a:latin typeface="Arial" charset="0"/>
              </a:rPr>
              <a:t>, </a:t>
            </a:r>
            <a:r>
              <a:rPr kumimoji="0" lang="fr-FR" sz="1600" b="1" i="0" u="none" strike="noStrike" cap="none" normalizeH="0" baseline="0" dirty="0" smtClean="0">
                <a:ln>
                  <a:noFill/>
                </a:ln>
                <a:solidFill>
                  <a:schemeClr val="bg1"/>
                </a:solidFill>
                <a:effectLst/>
                <a:latin typeface="Arial" charset="0"/>
              </a:rPr>
              <a:t>de sa seconde épouse Marie d'Aragon, de Jean III et de son épouse </a:t>
            </a:r>
            <a:r>
              <a:rPr kumimoji="0" lang="fr-FR" sz="1600" b="1" i="0" u="none" strike="noStrike" cap="none" normalizeH="0" baseline="0" dirty="0" smtClean="0">
                <a:ln>
                  <a:noFill/>
                </a:ln>
                <a:solidFill>
                  <a:schemeClr val="bg1"/>
                </a:solidFill>
                <a:effectLst/>
                <a:latin typeface="Arial" charset="0"/>
                <a:hlinkClick r:id="rId3" tooltip="Catherine de Castille"/>
              </a:rPr>
              <a:t>Catherine de Castille</a:t>
            </a:r>
            <a:r>
              <a:rPr kumimoji="0" lang="fr-FR" sz="1600" b="1" i="0" u="none" strike="noStrike" cap="none" normalizeH="0" baseline="0" dirty="0" smtClean="0">
                <a:ln>
                  <a:noFill/>
                </a:ln>
                <a:solidFill>
                  <a:schemeClr val="bg1"/>
                </a:solidFill>
                <a:effectLst/>
                <a:latin typeface="Arial" charset="0"/>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600" b="1" i="0" u="none" strike="noStrike" cap="none" normalizeH="0" baseline="0" dirty="0" smtClean="0">
                <a:ln>
                  <a:noFill/>
                </a:ln>
                <a:solidFill>
                  <a:schemeClr val="bg1"/>
                </a:solidFill>
                <a:effectLst/>
                <a:latin typeface="Arial" charset="0"/>
              </a:rPr>
              <a:t>Dans le transept nord se trouvent les tombeaux des enfants de Manuel I</a:t>
            </a:r>
            <a:r>
              <a:rPr kumimoji="0" lang="fr-FR" sz="1600" b="1" i="0" u="none" strike="noStrike" cap="none" normalizeH="0" baseline="30000" dirty="0" smtClean="0">
                <a:ln>
                  <a:noFill/>
                </a:ln>
                <a:solidFill>
                  <a:schemeClr val="bg1"/>
                </a:solidFill>
                <a:effectLst/>
                <a:latin typeface="Arial" charset="0"/>
              </a:rPr>
              <a:t>er</a:t>
            </a:r>
            <a:r>
              <a:rPr kumimoji="0" lang="fr-FR" sz="1600" b="1" i="0" u="none" strike="noStrike" cap="none" normalizeH="0" baseline="0" dirty="0" smtClean="0">
                <a:ln>
                  <a:noFill/>
                </a:ln>
                <a:solidFill>
                  <a:schemeClr val="bg1"/>
                </a:solidFill>
                <a:effectLst/>
                <a:latin typeface="Arial" charset="0"/>
              </a:rPr>
              <a:t> et d'Henri I</a:t>
            </a:r>
            <a:r>
              <a:rPr kumimoji="0" lang="fr-FR" sz="1600" b="1" i="0" u="none" strike="noStrike" cap="none" normalizeH="0" baseline="30000" dirty="0" smtClean="0">
                <a:ln>
                  <a:noFill/>
                </a:ln>
                <a:solidFill>
                  <a:schemeClr val="bg1"/>
                </a:solidFill>
                <a:effectLst/>
                <a:latin typeface="Arial" charset="0"/>
              </a:rPr>
              <a:t>er</a:t>
            </a:r>
            <a:r>
              <a:rPr kumimoji="0" lang="fr-FR" sz="1600" b="1" i="0" u="none" strike="noStrike" cap="none" normalizeH="0" baseline="0" dirty="0" smtClean="0">
                <a:ln>
                  <a:noFill/>
                </a:ln>
                <a:solidFill>
                  <a:schemeClr val="bg1"/>
                </a:solidFill>
                <a:effectLst/>
                <a:latin typeface="Arial" charset="0"/>
              </a:rPr>
              <a:t> tandis que dans le transept sud se trouvent les tombeaux des enfants de Jean III</a:t>
            </a:r>
          </a:p>
        </p:txBody>
      </p:sp>
    </p:spTree>
    <p:extLst>
      <p:ext uri="{BB962C8B-B14F-4D97-AF65-F5344CB8AC3E}">
        <p14:creationId xmlns:p14="http://schemas.microsoft.com/office/powerpoint/2010/main" val="210025753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Effect>
                      <a14:brightnessContrast brigh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95755596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87988146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00500" y="0"/>
            <a:ext cx="5143500" cy="6858000"/>
          </a:xfrm>
          <a:prstGeom prst="rect">
            <a:avLst/>
          </a:prstGeom>
        </p:spPr>
      </p:pic>
      <p:sp>
        <p:nvSpPr>
          <p:cNvPr id="3" name="Rectangle 2"/>
          <p:cNvSpPr/>
          <p:nvPr/>
        </p:nvSpPr>
        <p:spPr>
          <a:xfrm>
            <a:off x="76572" y="2690336"/>
            <a:ext cx="3923928" cy="1477328"/>
          </a:xfrm>
          <a:prstGeom prst="rect">
            <a:avLst/>
          </a:prstGeom>
        </p:spPr>
        <p:txBody>
          <a:bodyPr wrap="square">
            <a:spAutoFit/>
          </a:bodyPr>
          <a:lstStyle/>
          <a:p>
            <a:r>
              <a:rPr lang="fr-FR" dirty="0"/>
              <a:t>'</a:t>
            </a:r>
            <a:r>
              <a:rPr lang="fr-FR" i="1" dirty="0"/>
              <a:t>église</a:t>
            </a:r>
            <a:r>
              <a:rPr lang="fr-FR" dirty="0"/>
              <a:t> Sainte-Marie des hiéronymites (Santa-Maria de </a:t>
            </a:r>
            <a:r>
              <a:rPr lang="fr-FR" i="1" dirty="0" err="1"/>
              <a:t>Jerónimos</a:t>
            </a:r>
            <a:r>
              <a:rPr lang="fr-FR" dirty="0"/>
              <a:t>) est ... et celui qui contiendrait le </a:t>
            </a:r>
            <a:r>
              <a:rPr lang="fr-FR" i="1" dirty="0"/>
              <a:t>corps</a:t>
            </a:r>
            <a:r>
              <a:rPr lang="fr-FR" dirty="0"/>
              <a:t> de Sébastien I , mais sans aucune certitude.</a:t>
            </a:r>
          </a:p>
        </p:txBody>
      </p:sp>
    </p:spTree>
    <p:extLst>
      <p:ext uri="{BB962C8B-B14F-4D97-AF65-F5344CB8AC3E}">
        <p14:creationId xmlns:p14="http://schemas.microsoft.com/office/powerpoint/2010/main" val="144031266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47725138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73081319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692696"/>
            <a:ext cx="4049185" cy="923330"/>
          </a:xfrm>
          <a:prstGeom prst="rect">
            <a:avLst/>
          </a:prstGeom>
          <a:noFill/>
        </p:spPr>
        <p:txBody>
          <a:bodyPr wrap="none" lIns="91440" tIns="45720" rIns="91440" bIns="45720">
            <a:spAutoFit/>
          </a:bodyPr>
          <a:lstStyle/>
          <a:p>
            <a:pPr algn="ctr"/>
            <a:r>
              <a:rPr lang="fr-FR" sz="54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glow rad="101600">
                    <a:schemeClr val="accent6">
                      <a:lumMod val="75000"/>
                      <a:alpha val="60000"/>
                    </a:schemeClr>
                  </a:glow>
                  <a:outerShdw blurRad="50800" algn="tl" rotWithShape="0">
                    <a:srgbClr val="000000"/>
                  </a:outerShdw>
                </a:effectLst>
              </a:rPr>
              <a:t>A Bientôt…!!!</a:t>
            </a:r>
            <a:endParaRPr lang="fr-FR" sz="54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glow rad="101600">
                  <a:schemeClr val="accent6">
                    <a:lumMod val="75000"/>
                    <a:alpha val="60000"/>
                  </a:schemeClr>
                </a:glow>
                <a:outerShdw blurRad="50800" algn="tl" rotWithShape="0">
                  <a:srgbClr val="000000"/>
                </a:outerShdw>
              </a:effectLst>
            </a:endParaRPr>
          </a:p>
        </p:txBody>
      </p:sp>
      <p:sp>
        <p:nvSpPr>
          <p:cNvPr id="3" name="ZoneTexte 2"/>
          <p:cNvSpPr txBox="1"/>
          <p:nvPr/>
        </p:nvSpPr>
        <p:spPr>
          <a:xfrm>
            <a:off x="323528" y="2780928"/>
            <a:ext cx="4896544" cy="369332"/>
          </a:xfrm>
          <a:prstGeom prst="rect">
            <a:avLst/>
          </a:prstGeom>
          <a:noFill/>
        </p:spPr>
        <p:txBody>
          <a:bodyPr wrap="square" rtlCol="0">
            <a:spAutoFit/>
          </a:bodyPr>
          <a:lstStyle/>
          <a:p>
            <a:r>
              <a:rPr lang="fr-FR" dirty="0" smtClean="0"/>
              <a:t>Commentaires du Net: Photos perso</a:t>
            </a:r>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64288" y="4797152"/>
            <a:ext cx="1298448" cy="1444752"/>
          </a:xfrm>
          <a:prstGeom prst="rect">
            <a:avLst/>
          </a:prstGeom>
        </p:spPr>
      </p:pic>
    </p:spTree>
    <p:extLst>
      <p:ext uri="{BB962C8B-B14F-4D97-AF65-F5344CB8AC3E}">
        <p14:creationId xmlns:p14="http://schemas.microsoft.com/office/powerpoint/2010/main" val="146941050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398</TotalTime>
  <Words>850</Words>
  <Application>Microsoft Office PowerPoint</Application>
  <PresentationFormat>Affichage à l'écran (4:3)</PresentationFormat>
  <Paragraphs>51</Paragraphs>
  <Slides>61</Slides>
  <Notes>0</Notes>
  <HiddenSlides>0</HiddenSlides>
  <MMClips>0</MMClips>
  <ScaleCrop>false</ScaleCrop>
  <HeadingPairs>
    <vt:vector size="6" baseType="variant">
      <vt:variant>
        <vt:lpstr>Polices utilisées</vt:lpstr>
      </vt:variant>
      <vt:variant>
        <vt:i4>2</vt:i4>
      </vt:variant>
      <vt:variant>
        <vt:lpstr>Thème</vt:lpstr>
      </vt:variant>
      <vt:variant>
        <vt:i4>1</vt:i4>
      </vt:variant>
      <vt:variant>
        <vt:lpstr>Titres des diapositives</vt:lpstr>
      </vt:variant>
      <vt:variant>
        <vt:i4>61</vt:i4>
      </vt:variant>
    </vt:vector>
  </HeadingPairs>
  <TitlesOfParts>
    <vt:vector size="64" baseType="lpstr">
      <vt:lpstr>Arial</vt:lpstr>
      <vt:lpstr>Calibri</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ALPHA</dc:creator>
  <cp:lastModifiedBy>Admin</cp:lastModifiedBy>
  <cp:revision>24</cp:revision>
  <dcterms:created xsi:type="dcterms:W3CDTF">2016-05-16T08:31:41Z</dcterms:created>
  <dcterms:modified xsi:type="dcterms:W3CDTF">2026-01-24T18:55:52Z</dcterms:modified>
</cp:coreProperties>
</file>