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8" r:id="rId3"/>
    <p:sldId id="259" r:id="rId4"/>
    <p:sldId id="257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1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0" autoAdjust="0"/>
    <p:restoredTop sz="94660"/>
  </p:normalViewPr>
  <p:slideViewPr>
    <p:cSldViewPr snapToGrid="0">
      <p:cViewPr varScale="1">
        <p:scale>
          <a:sx n="63" d="100"/>
          <a:sy n="63" d="100"/>
        </p:scale>
        <p:origin x="6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52593-B06E-46BA-9B3A-21EF535C5EC0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A9FBE-988C-467D-B604-B199AFFAB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78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A9FBE-988C-467D-B604-B199AFFABE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761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BCCED2-2689-1FA9-1EB8-9D1EE5DDFC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7D906D-E354-AB26-D6B1-CF6B71F998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01480F-BF6A-E850-6015-76058C1D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B3ACD9-E19D-EC02-7FB5-7E5674B86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D6E0EE-5588-A056-0534-E07B93097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98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F9CB6-9241-1BD0-3586-74F880A9A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9D9AD7-62D2-F98E-FC4B-B17DC13EE2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DB1CB5-4FDD-7B7B-F4D6-103945209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1D5C75-1DDF-CE12-37C1-2E9DF56EB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42E569-7CDE-2F4B-977B-5A573790C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24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FF6EF-63D2-A6EE-3A8A-4874728AC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E426DD-4FD2-6E83-5593-538C6280FE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14951A-95E2-1734-23B6-EDE6D7E46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F8DB27-E2F4-7C49-E7C8-08B38D33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749098-24DC-52AB-0724-C873C1BDE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94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A99E92-4792-8A3E-D363-580685424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D747DD-E17E-90C6-3EBB-A26FAE7BC0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DE7BD8-FE61-4C10-C717-5A1C151A4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48FCEC-0CB8-F648-C558-725DB95B3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8EDE88-6FD6-96E9-B4C0-F96F44C48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AAC5A1-6B04-EF7A-0AFF-D784AAC50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28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44990-CA32-5A4A-3A03-CEE96B8A6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9607D2-A33B-17D2-E4F2-CBB9B4F16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3D1D44-10CD-B940-B2D0-3DD240CE7B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C1CC0C-AD48-7214-6D66-56D3323BD0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683A298-3CDD-4C0B-7ABD-834E33694F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9C8C8B-74F1-69E6-F72F-302ACA566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01F98C2-992D-AB76-815F-84F1556F3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0C2EBD-155B-F644-9E97-1061AD872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47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7F8B8-0259-E667-5A9C-99D7733E9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969A08D-B853-CEE9-FF65-5D9054A62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80ECFE7-DEB4-E13B-BDD1-BC3E747F0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9B88F26-53A9-FE6E-BEFF-470B7838B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43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ED78A9F-9FED-ECBB-5540-02BC06E70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E8D6EB-0DE1-C24C-44F5-3879E9B7C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F0C61C8-BF8E-452A-5D58-115D44D98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87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71F8D-5009-1736-81BD-CA249F9D3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8CF6AC-0472-2F23-9661-21C6F3457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E96EDA-EBB2-8F46-D2CC-038D0D33E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E5719D-0722-C232-5702-155571BC1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BE0D37-8991-6F24-51EC-5C05D7E8B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15E902-EA7B-4EE3-87D7-BE01FF1F2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56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306E79-3FDC-FBB4-20C8-022F50CBB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414FE76-C9F9-F402-D4EC-FC951CC0E0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9F00AE-6006-AAAB-D243-D07DE583D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F7639A-D9EF-6319-5443-B6F2BD4E7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B13ECF-9EB9-0250-F368-2DE826F7D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254505-ABF8-1515-F716-B12A6C2E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6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3D0E0-FFB7-BC6F-C209-D641B1E98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CCEE9C-B8CB-184F-7D03-4593BC05E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C94220-363E-2EF5-7314-B6CE5CF63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66C703-CBBF-0B18-8162-C35C95C6A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9AB058-98BF-E272-2615-84591AE54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66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FC143BA-D200-9F4B-8D39-ADA7B01646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9B9E71-90D0-41E2-DB7F-8326FA13B7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7AD203-51F6-FD2B-117B-ECA3B578F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519627-2673-3CF1-6E27-21E873915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5EA0F7-A558-AF50-77FB-669F80E2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49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725C5B-1AE5-7E3C-11F3-FC1BBE8E2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B96B7A-D4F1-827E-7999-71233CFDE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A9C907-EE04-329C-9FC5-9C555B7F21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FCAC00-08AA-12CA-5CA5-CB849902B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0BDB3D-00E5-E7F2-E7A2-48C0D7C19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600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eau&#10;&#10;Le contenu généré par l’IA peut être incorrect.">
            <a:extLst>
              <a:ext uri="{FF2B5EF4-FFF2-40B4-BE49-F238E27FC236}">
                <a16:creationId xmlns:a16="http://schemas.microsoft.com/office/drawing/2014/main" id="{89B437D5-599C-906B-539E-9B9C9CC54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423" y="294561"/>
            <a:ext cx="9163649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F0DE6-F412-473E-2AFE-78BD7ADC9FAC}"/>
              </a:ext>
            </a:extLst>
          </p:cNvPr>
          <p:cNvSpPr txBox="1"/>
          <p:nvPr/>
        </p:nvSpPr>
        <p:spPr>
          <a:xfrm>
            <a:off x="9814560" y="731520"/>
            <a:ext cx="237744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visite des musées de Tromsø , comme le Full Steam Museum , offre une immersion dans le patrimoine maritime et d'exploration de la ville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9AF78B4-1EC9-6B96-6D89-33A41651A121}"/>
              </a:ext>
            </a:extLst>
          </p:cNvPr>
          <p:cNvSpPr txBox="1"/>
          <p:nvPr/>
        </p:nvSpPr>
        <p:spPr>
          <a:xfrm>
            <a:off x="6864096" y="5134904"/>
            <a:ext cx="747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6F341A4-B6F1-EECF-1760-3A6467F895F8}"/>
              </a:ext>
            </a:extLst>
          </p:cNvPr>
          <p:cNvSpPr txBox="1"/>
          <p:nvPr/>
        </p:nvSpPr>
        <p:spPr>
          <a:xfrm>
            <a:off x="6925056" y="5566684"/>
            <a:ext cx="2889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PPS En Manuel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4234A36-6141-13A7-6F63-038D23870D94}"/>
              </a:ext>
            </a:extLst>
          </p:cNvPr>
          <p:cNvSpPr txBox="1"/>
          <p:nvPr/>
        </p:nvSpPr>
        <p:spPr>
          <a:xfrm>
            <a:off x="7784592" y="5933388"/>
            <a:ext cx="2145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Merci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068E00F-093F-E4D1-31F2-F50B6892D266}"/>
              </a:ext>
            </a:extLst>
          </p:cNvPr>
          <p:cNvSpPr txBox="1"/>
          <p:nvPr/>
        </p:nvSpPr>
        <p:spPr>
          <a:xfrm>
            <a:off x="1365504" y="401392"/>
            <a:ext cx="7815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Musée de Tromsø (Musée universitaire),</a:t>
            </a:r>
          </a:p>
        </p:txBody>
      </p:sp>
    </p:spTree>
    <p:extLst>
      <p:ext uri="{BB962C8B-B14F-4D97-AF65-F5344CB8AC3E}">
        <p14:creationId xmlns:p14="http://schemas.microsoft.com/office/powerpoint/2010/main" val="105274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>
        <p:sndAc>
          <p:stSnd loop="1">
            <p:snd r:embed="rId2" name="Renaud - La ballade Nord Irlandaise (Clip officiel).wav"/>
          </p:stSnd>
        </p:sndAc>
      </p:transition>
    </mc:Choice>
    <mc:Fallback xmlns="">
      <p:transition spd="slow">
        <p:sndAc>
          <p:stSnd loop="1">
            <p:snd r:embed="rId4" name="Renaud - La ballade Nord Irlandaise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56552-FAD9-CE8D-3981-08B4BA134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392979A-1344-267F-B44F-4CBDBD09799D}"/>
              </a:ext>
            </a:extLst>
          </p:cNvPr>
          <p:cNvSpPr txBox="1"/>
          <p:nvPr/>
        </p:nvSpPr>
        <p:spPr>
          <a:xfrm>
            <a:off x="438912" y="181957"/>
            <a:ext cx="1175308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Musée universitaire de Tromsø ( </a:t>
            </a:r>
            <a:r>
              <a:rPr lang="fr-FR" sz="3200" b="1" dirty="0" err="1">
                <a:solidFill>
                  <a:schemeClr val="bg1"/>
                </a:solidFill>
              </a:rPr>
              <a:t>Norges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 err="1">
                <a:solidFill>
                  <a:schemeClr val="bg1"/>
                </a:solidFill>
              </a:rPr>
              <a:t>arktiske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 err="1">
                <a:solidFill>
                  <a:schemeClr val="bg1"/>
                </a:solidFill>
              </a:rPr>
              <a:t>universitetsmuseum</a:t>
            </a:r>
            <a:r>
              <a:rPr lang="fr-FR" sz="3200" b="1" dirty="0">
                <a:solidFill>
                  <a:schemeClr val="bg1"/>
                </a:solidFill>
              </a:rPr>
              <a:t> ) est un musée universitaire situé à Tromsø , en Norvège. Fondé en 1872, il est l'une des plus anciennes institutions scientifiques du nord de la Norvège et fait partie de l' Université de Tromsø depuis 1977. Créé à la suite d'une exposition régionale en 1870, le musée est passé d'une petite institution dotée d'un personnel professionnel restreint à un centre culturel et de recherche abritant une collection d'environ 2 millions d'objets. Le musée comprend quatre sections ouvertes au public : le bâtiment principal du Musée de Tromsø, le Musée polaire en centre-ville, le M/S </a:t>
            </a:r>
            <a:r>
              <a:rPr lang="fr-FR" sz="3200" b="1" dirty="0" err="1">
                <a:solidFill>
                  <a:schemeClr val="bg1"/>
                </a:solidFill>
              </a:rPr>
              <a:t>Polstjerna</a:t>
            </a:r>
            <a:r>
              <a:rPr lang="fr-FR" sz="3200" b="1" dirty="0">
                <a:solidFill>
                  <a:schemeClr val="bg1"/>
                </a:solidFill>
              </a:rPr>
              <a:t> (un navire de chasse aux phoques ) et le Jardin botanique arctique-alpin de </a:t>
            </a:r>
            <a:r>
              <a:rPr lang="fr-FR" sz="3200" b="1" dirty="0" err="1">
                <a:solidFill>
                  <a:schemeClr val="bg1"/>
                </a:solidFill>
              </a:rPr>
              <a:t>Breivika</a:t>
            </a:r>
            <a:r>
              <a:rPr lang="fr-FR" sz="32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888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AC57E-1F7D-CA16-033A-A4BF6A41C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8A1E2BCD-104E-EB6C-B643-66678AE631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791" y="279000"/>
            <a:ext cx="9453706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9C52DB-61C9-4380-47CB-D90D31AB8C73}"/>
              </a:ext>
            </a:extLst>
          </p:cNvPr>
          <p:cNvSpPr txBox="1"/>
          <p:nvPr/>
        </p:nvSpPr>
        <p:spPr>
          <a:xfrm>
            <a:off x="0" y="1072896"/>
            <a:ext cx="23286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Musée de Tromsø (Musée universitaire), construit en 1961 ; architectes Gudolf Blakstad et Herman Munthe-Kaas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51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804CC-B7F7-AE68-29AF-7E19DE629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it, neige, fenêtre&#10;&#10;Le contenu généré par l’IA peut être incorrect.">
            <a:extLst>
              <a:ext uri="{FF2B5EF4-FFF2-40B4-BE49-F238E27FC236}">
                <a16:creationId xmlns:a16="http://schemas.microsoft.com/office/drawing/2014/main" id="{D506FEB0-9A3E-6BA5-BC3C-ED29436E5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264" y="297000"/>
            <a:ext cx="10435472" cy="6264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930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F9FCB-6860-FD47-53F1-9849A4B4C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intérieur, bateau&#10;&#10;Le contenu généré par l’IA peut être incorrect.">
            <a:extLst>
              <a:ext uri="{FF2B5EF4-FFF2-40B4-BE49-F238E27FC236}">
                <a16:creationId xmlns:a16="http://schemas.microsoft.com/office/drawing/2014/main" id="{93C836A1-2710-A4A6-85A9-3DAABE1E2A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93984" y="413676"/>
            <a:ext cx="9404032" cy="603064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63A525-C21A-1EB9-EAD3-D28A7388EB58}"/>
              </a:ext>
            </a:extLst>
          </p:cNvPr>
          <p:cNvSpPr txBox="1"/>
          <p:nvPr/>
        </p:nvSpPr>
        <p:spPr>
          <a:xfrm>
            <a:off x="3893344" y="5921104"/>
            <a:ext cx="6165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bateau-</a:t>
            </a:r>
            <a:r>
              <a:rPr lang="fr-FR" sz="2800" b="1" dirty="0" err="1">
                <a:solidFill>
                  <a:schemeClr val="bg1"/>
                </a:solidFill>
              </a:rPr>
              <a:t>expedition</a:t>
            </a:r>
            <a:r>
              <a:rPr lang="fr-FR" sz="2800" b="1" dirty="0">
                <a:solidFill>
                  <a:schemeClr val="bg1"/>
                </a:solidFill>
              </a:rPr>
              <a:t>-arctique</a:t>
            </a:r>
          </a:p>
        </p:txBody>
      </p:sp>
    </p:spTree>
    <p:extLst>
      <p:ext uri="{BB962C8B-B14F-4D97-AF65-F5344CB8AC3E}">
        <p14:creationId xmlns:p14="http://schemas.microsoft.com/office/powerpoint/2010/main" val="111549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82918-D542-C7BD-C564-752464777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eminée, meubles&#10;&#10;Le contenu généré par l’IA peut être incorrect.">
            <a:extLst>
              <a:ext uri="{FF2B5EF4-FFF2-40B4-BE49-F238E27FC236}">
                <a16:creationId xmlns:a16="http://schemas.microsoft.com/office/drawing/2014/main" id="{2A1E817D-5CD3-0F45-8A84-BCD0D7121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08442" y="297000"/>
            <a:ext cx="9775115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F1B96-7F5D-56A0-1C3D-F54C7EAF7C5D}"/>
              </a:ext>
            </a:extLst>
          </p:cNvPr>
          <p:cNvSpPr txBox="1"/>
          <p:nvPr/>
        </p:nvSpPr>
        <p:spPr>
          <a:xfrm>
            <a:off x="2850806" y="6123124"/>
            <a:ext cx="80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cabane-chasseur-musee-polaire-tromso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05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1494B-C46D-697C-F089-CEB2C07EA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plafond, Faisceau, intérieur&#10;&#10;Le contenu généré par l’IA peut être incorrect.">
            <a:extLst>
              <a:ext uri="{FF2B5EF4-FFF2-40B4-BE49-F238E27FC236}">
                <a16:creationId xmlns:a16="http://schemas.microsoft.com/office/drawing/2014/main" id="{D2F22E78-6273-B070-AAB4-19A37E05D7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36532" y="315000"/>
            <a:ext cx="9718936" cy="622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1CC876-A13F-AD7F-BC13-022A43DDE3E5}"/>
              </a:ext>
            </a:extLst>
          </p:cNvPr>
          <p:cNvSpPr txBox="1"/>
          <p:nvPr/>
        </p:nvSpPr>
        <p:spPr>
          <a:xfrm>
            <a:off x="6559296" y="5693664"/>
            <a:ext cx="3828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exposition-banquise-musee-polaire-tromso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48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259D7-3559-D836-D754-248264AB0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habits, Cabinet&#10;&#10;Le contenu généré par l’IA peut être incorrect.">
            <a:extLst>
              <a:ext uri="{FF2B5EF4-FFF2-40B4-BE49-F238E27FC236}">
                <a16:creationId xmlns:a16="http://schemas.microsoft.com/office/drawing/2014/main" id="{02E2CE4C-2CB2-D5A2-C51A-BB8D46CEF0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93008" y="315000"/>
            <a:ext cx="9805983" cy="622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BCCEF5-3482-C0EF-D877-82D0247C8BC9}"/>
              </a:ext>
            </a:extLst>
          </p:cNvPr>
          <p:cNvSpPr txBox="1"/>
          <p:nvPr/>
        </p:nvSpPr>
        <p:spPr>
          <a:xfrm>
            <a:off x="3413760" y="6019780"/>
            <a:ext cx="6217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materiel-expedition-arctique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0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1D5A3-C52B-B890-8415-0111F16A7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ciel, habits, personne&#10;&#10;Le contenu généré par l’IA peut être incorrect.">
            <a:extLst>
              <a:ext uri="{FF2B5EF4-FFF2-40B4-BE49-F238E27FC236}">
                <a16:creationId xmlns:a16="http://schemas.microsoft.com/office/drawing/2014/main" id="{DCE20669-3573-BE9B-D211-EA80902936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98377" y="351000"/>
            <a:ext cx="9595246" cy="615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ED830-88DE-83F3-589F-8C0B2C355463}"/>
              </a:ext>
            </a:extLst>
          </p:cNvPr>
          <p:cNvSpPr txBox="1"/>
          <p:nvPr/>
        </p:nvSpPr>
        <p:spPr>
          <a:xfrm>
            <a:off x="2249423" y="6065596"/>
            <a:ext cx="8400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reconstitution-vie-nord-musee-polaire-tromso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3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0038-E1E5-49F8-3900-5BDCCE02C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en bois, mur, Table de cuisine et de salle à manger&#10;&#10;Le contenu généré par l’IA peut être incorrect.">
            <a:extLst>
              <a:ext uri="{FF2B5EF4-FFF2-40B4-BE49-F238E27FC236}">
                <a16:creationId xmlns:a16="http://schemas.microsoft.com/office/drawing/2014/main" id="{F5FCBC56-55B9-E110-88C1-7049D5360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30" y="279000"/>
            <a:ext cx="11205539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406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DEB96-3DB0-31C9-D19B-4D9663A8F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embarcation, Architecture navale&#10;&#10;Le contenu généré par l’IA peut être incorrect.">
            <a:extLst>
              <a:ext uri="{FF2B5EF4-FFF2-40B4-BE49-F238E27FC236}">
                <a16:creationId xmlns:a16="http://schemas.microsoft.com/office/drawing/2014/main" id="{E099827C-A890-D3CF-5641-E5DF722F10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4961" y="279000"/>
            <a:ext cx="4922078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1570EF-B1C6-B18D-45DC-6B755CE0AC97}"/>
              </a:ext>
            </a:extLst>
          </p:cNvPr>
          <p:cNvSpPr txBox="1"/>
          <p:nvPr/>
        </p:nvSpPr>
        <p:spPr>
          <a:xfrm>
            <a:off x="855185" y="3429000"/>
            <a:ext cx="2779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Fram dans sa halle d’exposition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49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4240B-90B3-FCBA-9667-C375EE672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plafond, intérieur&#10;&#10;Le contenu généré par l’IA peut être incorrect.">
            <a:extLst>
              <a:ext uri="{FF2B5EF4-FFF2-40B4-BE49-F238E27FC236}">
                <a16:creationId xmlns:a16="http://schemas.microsoft.com/office/drawing/2014/main" id="{39C0610A-54CF-D39B-396A-E05F53A83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312" y="279000"/>
            <a:ext cx="4729625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8EF86-6FAB-9B24-AD2E-7DADE87EB6D2}"/>
              </a:ext>
            </a:extLst>
          </p:cNvPr>
          <p:cNvSpPr txBox="1"/>
          <p:nvPr/>
        </p:nvSpPr>
        <p:spPr>
          <a:xfrm>
            <a:off x="8497824" y="3925824"/>
            <a:ext cx="3547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Coque et nacelles de secours du Fram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17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3A132E-FA0A-4C86-4FF3-C6BD978B7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embarcation, avion&#10;&#10;Le contenu généré par l’IA peut être incorrect.">
            <a:extLst>
              <a:ext uri="{FF2B5EF4-FFF2-40B4-BE49-F238E27FC236}">
                <a16:creationId xmlns:a16="http://schemas.microsoft.com/office/drawing/2014/main" id="{188AF026-5A7C-08E7-83E7-161BACCC69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D4279F-ED4F-8234-8EAB-5A205DEA3877}"/>
              </a:ext>
            </a:extLst>
          </p:cNvPr>
          <p:cNvSpPr txBox="1"/>
          <p:nvPr/>
        </p:nvSpPr>
        <p:spPr>
          <a:xfrm>
            <a:off x="874848" y="3218688"/>
            <a:ext cx="31211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Poupe renforcée avec hélice et gouvernail rétractables du Fram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38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F91F9-9758-FA69-D93A-F4D68735C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ciel, plein air, groupe&#10;&#10;Le contenu généré par l’IA peut être incorrect.">
            <a:extLst>
              <a:ext uri="{FF2B5EF4-FFF2-40B4-BE49-F238E27FC236}">
                <a16:creationId xmlns:a16="http://schemas.microsoft.com/office/drawing/2014/main" id="{6123AB5B-B10C-3800-2DC0-67B3406E0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582" y="279000"/>
            <a:ext cx="391125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14DFA-7AEC-837C-4AC9-F59F561F6955}"/>
              </a:ext>
            </a:extLst>
          </p:cNvPr>
          <p:cNvSpPr txBox="1"/>
          <p:nvPr/>
        </p:nvSpPr>
        <p:spPr>
          <a:xfrm>
            <a:off x="7620000" y="3429000"/>
            <a:ext cx="3523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Pont arrière du Fram avec barre et bras du gouvernail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67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FF5D21-ED1A-6CCA-92C1-15F278B06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intérieur&#10;&#10;Le contenu généré par l’IA peut être incorrect.">
            <a:extLst>
              <a:ext uri="{FF2B5EF4-FFF2-40B4-BE49-F238E27FC236}">
                <a16:creationId xmlns:a16="http://schemas.microsoft.com/office/drawing/2014/main" id="{7AF9B775-4C04-1AF9-1F02-EFB223FF9D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938" y="297000"/>
            <a:ext cx="11054124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697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32F44-238A-04EF-1ED7-21A8BF280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bits, sol, homme&#10;&#10;Le contenu généré par l’IA peut être incorrect.">
            <a:extLst>
              <a:ext uri="{FF2B5EF4-FFF2-40B4-BE49-F238E27FC236}">
                <a16:creationId xmlns:a16="http://schemas.microsoft.com/office/drawing/2014/main" id="{0BAB95B0-96FD-FA35-2E5A-653609CD48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00" y="403164"/>
            <a:ext cx="10692000" cy="605167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480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74074-97E6-6574-4AAA-4EB376604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iver, neige&#10;&#10;Le contenu généré par l’IA peut être incorrect.">
            <a:extLst>
              <a:ext uri="{FF2B5EF4-FFF2-40B4-BE49-F238E27FC236}">
                <a16:creationId xmlns:a16="http://schemas.microsoft.com/office/drawing/2014/main" id="{7593FCC1-6C23-D8E7-D76D-E0F2940D16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837" y="351000"/>
            <a:ext cx="10876325" cy="615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506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E9698-58E8-4E6E-726D-6A2BFDAA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7A388632-498F-4185-1E77-BF7B0BE93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960" y="261000"/>
            <a:ext cx="8448000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71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F887A-3076-4AEF-84FF-AD2479DD0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intérieur, musée&#10;&#10;Le contenu généré par l’IA peut être incorrect.">
            <a:extLst>
              <a:ext uri="{FF2B5EF4-FFF2-40B4-BE49-F238E27FC236}">
                <a16:creationId xmlns:a16="http://schemas.microsoft.com/office/drawing/2014/main" id="{7352C450-8052-FAD5-43FF-2435AC4B31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1848" y="297000"/>
            <a:ext cx="8352000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378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C15F6-88BB-D2B5-1EB0-38097A605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intérieur, plafond, habits&#10;&#10;Le contenu généré par l’IA peut être incorrect.">
            <a:extLst>
              <a:ext uri="{FF2B5EF4-FFF2-40B4-BE49-F238E27FC236}">
                <a16:creationId xmlns:a16="http://schemas.microsoft.com/office/drawing/2014/main" id="{29DFEFBF-A679-068D-5AB3-47B72A000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86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24FE6-5854-1C36-7DC8-DE73B8BF0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mur, meubles&#10;&#10;Le contenu généré par l’IA peut être incorrect.">
            <a:extLst>
              <a:ext uri="{FF2B5EF4-FFF2-40B4-BE49-F238E27FC236}">
                <a16:creationId xmlns:a16="http://schemas.microsoft.com/office/drawing/2014/main" id="{1A6D06BC-E8ED-2038-CA29-0C06A8122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319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FC64B-86FF-4808-BED6-5FD36AB9A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texte, Vitrine, manteau&#10;&#10;Le contenu généré par l’IA peut être incorrect.">
            <a:extLst>
              <a:ext uri="{FF2B5EF4-FFF2-40B4-BE49-F238E27FC236}">
                <a16:creationId xmlns:a16="http://schemas.microsoft.com/office/drawing/2014/main" id="{CFB7DC9E-1055-84DC-79AE-8E693E23A1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000" y="261000"/>
            <a:ext cx="9504000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DFCE18-4B83-84FD-4829-67BFC6E1F2D5}"/>
              </a:ext>
            </a:extLst>
          </p:cNvPr>
          <p:cNvSpPr txBox="1"/>
          <p:nvPr/>
        </p:nvSpPr>
        <p:spPr>
          <a:xfrm>
            <a:off x="1804416" y="5974080"/>
            <a:ext cx="921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À l'intérieur du Musée polaire de Tromsø, en Norvège</a:t>
            </a:r>
          </a:p>
        </p:txBody>
      </p:sp>
    </p:spTree>
    <p:extLst>
      <p:ext uri="{BB962C8B-B14F-4D97-AF65-F5344CB8AC3E}">
        <p14:creationId xmlns:p14="http://schemas.microsoft.com/office/powerpoint/2010/main" val="112900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C830D-F88C-6D81-2B22-875A49676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ammifère marin, art, mur&#10;&#10;Le contenu généré par l’IA peut être incorrect.">
            <a:extLst>
              <a:ext uri="{FF2B5EF4-FFF2-40B4-BE49-F238E27FC236}">
                <a16:creationId xmlns:a16="http://schemas.microsoft.com/office/drawing/2014/main" id="{BADB7F6B-AF01-3FE8-B920-2B43C896F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092" y="333000"/>
            <a:ext cx="9293815" cy="619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9C0FBA-2E2D-8EB7-0464-3536A51F71BD}"/>
              </a:ext>
            </a:extLst>
          </p:cNvPr>
          <p:cNvSpPr txBox="1"/>
          <p:nvPr/>
        </p:nvSpPr>
        <p:spPr>
          <a:xfrm>
            <a:off x="3462528" y="6025128"/>
            <a:ext cx="5937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Découvrir les phoques au musée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00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C6072-C15A-D2F3-67A9-5A0860594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 aquatiques, personne, habits, Mammifère marin&#10;&#10;Le contenu généré par l’IA peut être incorrect.">
            <a:extLst>
              <a:ext uri="{FF2B5EF4-FFF2-40B4-BE49-F238E27FC236}">
                <a16:creationId xmlns:a16="http://schemas.microsoft.com/office/drawing/2014/main" id="{45663461-E954-B2D3-7A1F-003BA9D28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5058" y="297000"/>
            <a:ext cx="9401883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0190FC-A111-89E2-2BC7-AC9D7559E973}"/>
              </a:ext>
            </a:extLst>
          </p:cNvPr>
          <p:cNvSpPr txBox="1"/>
          <p:nvPr/>
        </p:nvSpPr>
        <p:spPr>
          <a:xfrm>
            <a:off x="1645919" y="6037780"/>
            <a:ext cx="890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Exposition historique (et graphique) au Musée polaire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64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3ED75-E4B4-B2A8-8A1A-6A6CDE641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agasin, Rayonnage, Magasin&#10;&#10;Le contenu généré par l’IA peut être incorrect.">
            <a:extLst>
              <a:ext uri="{FF2B5EF4-FFF2-40B4-BE49-F238E27FC236}">
                <a16:creationId xmlns:a16="http://schemas.microsoft.com/office/drawing/2014/main" id="{D5E2018C-1347-E213-4C8E-CC511A7A31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7000"/>
            <a:ext cx="9396000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C7B4E7-DDE2-42FA-984F-4194D1D5CD7F}"/>
              </a:ext>
            </a:extLst>
          </p:cNvPr>
          <p:cNvSpPr txBox="1"/>
          <p:nvPr/>
        </p:nvSpPr>
        <p:spPr>
          <a:xfrm>
            <a:off x="2816352" y="6037780"/>
            <a:ext cx="8095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boutique de souvenirs du Musée polaire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47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9ECD4-F174-3B36-B7A6-27F3A328E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dre photo, peinture, sol&#10;&#10;Le contenu généré par l’IA peut être incorrect.">
            <a:extLst>
              <a:ext uri="{FF2B5EF4-FFF2-40B4-BE49-F238E27FC236}">
                <a16:creationId xmlns:a16="http://schemas.microsoft.com/office/drawing/2014/main" id="{6940CB53-BBC8-CFB4-E1B1-BB1367FA2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128" y="261000"/>
            <a:ext cx="8448000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9F0A9B-FDE9-E0FF-A8EA-B248B28893CA}"/>
              </a:ext>
            </a:extLst>
          </p:cNvPr>
          <p:cNvSpPr txBox="1"/>
          <p:nvPr/>
        </p:nvSpPr>
        <p:spPr>
          <a:xfrm>
            <a:off x="1689648" y="6073780"/>
            <a:ext cx="9283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Visiter le musée en l'absence de bateau de croisière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5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CD5B1-3BB1-36B6-2B1A-7070BBC1B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dre photo, sol, galerie&#10;&#10;Le contenu généré par l’IA peut être incorrect.">
            <a:extLst>
              <a:ext uri="{FF2B5EF4-FFF2-40B4-BE49-F238E27FC236}">
                <a16:creationId xmlns:a16="http://schemas.microsoft.com/office/drawing/2014/main" id="{A2D6F677-0CA6-6496-0F6F-CFA3448BE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1" y="279000"/>
            <a:ext cx="945591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D0F604-32A4-A7DA-50FF-01E6F2E9B33E}"/>
              </a:ext>
            </a:extLst>
          </p:cNvPr>
          <p:cNvSpPr txBox="1"/>
          <p:nvPr/>
        </p:nvSpPr>
        <p:spPr>
          <a:xfrm>
            <a:off x="3377184" y="6055780"/>
            <a:ext cx="6156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Deuxième étage du Musée polaire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25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98396-662A-EB88-50FF-6A7B4BA5E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sol, meubles&#10;&#10;Le contenu généré par l’IA peut être incorrect.">
            <a:extLst>
              <a:ext uri="{FF2B5EF4-FFF2-40B4-BE49-F238E27FC236}">
                <a16:creationId xmlns:a16="http://schemas.microsoft.com/office/drawing/2014/main" id="{20F8EB4C-E332-FADE-EC15-CB12C68D7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5058" y="297000"/>
            <a:ext cx="9401883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B175D0-1520-AA5A-A2BA-CE796E539AC6}"/>
              </a:ext>
            </a:extLst>
          </p:cNvPr>
          <p:cNvSpPr txBox="1"/>
          <p:nvPr/>
        </p:nvSpPr>
        <p:spPr>
          <a:xfrm>
            <a:off x="3108960" y="6100110"/>
            <a:ext cx="7168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En errant au dernier étage du musée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02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1A353-2481-CD6E-AC32-6BCE516C4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iver&#10;&#10;Le contenu généré par l’IA peut être incorrect.">
            <a:extLst>
              <a:ext uri="{FF2B5EF4-FFF2-40B4-BE49-F238E27FC236}">
                <a16:creationId xmlns:a16="http://schemas.microsoft.com/office/drawing/2014/main" id="{B2ACCE74-7D7E-D413-2B0B-0F16F8DFB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1" y="279000"/>
            <a:ext cx="945591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811DA2-9334-8296-FEC5-3E1B87ED5F6C}"/>
              </a:ext>
            </a:extLst>
          </p:cNvPr>
          <p:cNvSpPr txBox="1"/>
          <p:nvPr/>
        </p:nvSpPr>
        <p:spPr>
          <a:xfrm>
            <a:off x="3084576" y="6055780"/>
            <a:ext cx="6925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Entrée du musée polaire de Tromsø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23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6BD25-018A-F1C2-3CD0-8DF8FC5FF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Visage humain, pétale, violet&#10;&#10;Le contenu généré par l’IA peut être incorrect.">
            <a:extLst>
              <a:ext uri="{FF2B5EF4-FFF2-40B4-BE49-F238E27FC236}">
                <a16:creationId xmlns:a16="http://schemas.microsoft.com/office/drawing/2014/main" id="{5DAC3989-580D-BD34-BC64-6A86AE8C6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6212" y="0"/>
            <a:ext cx="2971800" cy="3619500"/>
          </a:xfrm>
          <a:prstGeom prst="rect">
            <a:avLst/>
          </a:prstGeom>
        </p:spPr>
      </p:pic>
      <p:pic>
        <p:nvPicPr>
          <p:cNvPr id="5" name="Image 4" descr="Une image contenant fleur, Visage humain, femme, personne&#10;&#10;Le contenu généré par l’IA peut être incorrect.">
            <a:extLst>
              <a:ext uri="{FF2B5EF4-FFF2-40B4-BE49-F238E27FC236}">
                <a16:creationId xmlns:a16="http://schemas.microsoft.com/office/drawing/2014/main" id="{2480C027-1BD3-8994-9207-BB5B1A2D1C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2880"/>
            <a:ext cx="2543175" cy="3619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0F83D41-AE11-4674-22E1-1F0E76739A81}"/>
              </a:ext>
            </a:extLst>
          </p:cNvPr>
          <p:cNvSpPr txBox="1"/>
          <p:nvPr/>
        </p:nvSpPr>
        <p:spPr>
          <a:xfrm>
            <a:off x="2638806" y="402336"/>
            <a:ext cx="6914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Musée De  </a:t>
            </a:r>
            <a:r>
              <a:rPr lang="fr-FR" sz="2800" b="1" dirty="0" err="1">
                <a:solidFill>
                  <a:schemeClr val="bg1"/>
                </a:solidFill>
              </a:rPr>
              <a:t>Tromse</a:t>
            </a:r>
            <a:r>
              <a:rPr lang="fr-FR" sz="2800" b="1" dirty="0">
                <a:solidFill>
                  <a:schemeClr val="bg1"/>
                </a:solidFill>
              </a:rPr>
              <a:t> Norvège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F1BB515-FFAD-1A9D-D81F-64CA5E387886}"/>
              </a:ext>
            </a:extLst>
          </p:cNvPr>
          <p:cNvSpPr txBox="1"/>
          <p:nvPr/>
        </p:nvSpPr>
        <p:spPr>
          <a:xfrm>
            <a:off x="2703195" y="1548140"/>
            <a:ext cx="6452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A026048-E580-E29A-2BD0-B4E92E4B73A9}"/>
              </a:ext>
            </a:extLst>
          </p:cNvPr>
          <p:cNvSpPr txBox="1"/>
          <p:nvPr/>
        </p:nvSpPr>
        <p:spPr>
          <a:xfrm>
            <a:off x="4678299" y="2406014"/>
            <a:ext cx="416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F623DAD-246C-9CAD-DBA4-580B31F60044}"/>
              </a:ext>
            </a:extLst>
          </p:cNvPr>
          <p:cNvSpPr txBox="1"/>
          <p:nvPr/>
        </p:nvSpPr>
        <p:spPr>
          <a:xfrm>
            <a:off x="3995547" y="3357890"/>
            <a:ext cx="4852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www.papy16.net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FDC58E0-28DF-74B1-020F-C87A6A971431}"/>
              </a:ext>
            </a:extLst>
          </p:cNvPr>
          <p:cNvSpPr/>
          <p:nvPr/>
        </p:nvSpPr>
        <p:spPr>
          <a:xfrm flipH="1">
            <a:off x="4385691" y="5309860"/>
            <a:ext cx="2377440" cy="9690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D1C53C28-5E0C-5426-B806-9529E9655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0473" y="5447166"/>
            <a:ext cx="2047875" cy="71437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D0496AF-32B9-15CF-834A-85970FF4384F}"/>
              </a:ext>
            </a:extLst>
          </p:cNvPr>
          <p:cNvSpPr txBox="1"/>
          <p:nvPr/>
        </p:nvSpPr>
        <p:spPr>
          <a:xfrm>
            <a:off x="3053905" y="4357984"/>
            <a:ext cx="665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Bienvenu Chez Papy16</a:t>
            </a:r>
          </a:p>
        </p:txBody>
      </p:sp>
    </p:spTree>
    <p:extLst>
      <p:ext uri="{BB962C8B-B14F-4D97-AF65-F5344CB8AC3E}">
        <p14:creationId xmlns:p14="http://schemas.microsoft.com/office/powerpoint/2010/main" val="381357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306</Words>
  <Application>Microsoft Office PowerPoint</Application>
  <PresentationFormat>Grand écran</PresentationFormat>
  <Paragraphs>30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2026-02-04T10:17:18Z</dcterms:created>
  <dcterms:modified xsi:type="dcterms:W3CDTF">2026-02-08T07:46:26Z</dcterms:modified>
</cp:coreProperties>
</file>