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5" r:id="rId28"/>
    <p:sldId id="282" r:id="rId29"/>
    <p:sldId id="284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192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158980-24AF-02AA-0B21-3CBBBF8A50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0133345-9081-CE66-C8DC-40DF8547A0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CD9E40-4191-A35E-A0D3-A242F0FD3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6EE09D-1F1B-EE27-15FF-A3D5A5A68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717CCC-C0B0-5599-DF18-3DA6085A6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89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7F3576-7EC2-90B5-07A8-640C0CC5F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7AE8FF2-89B8-AF48-DB27-A4576FF34C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AD08CF7-3DB4-867B-E619-CF5D04A93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44EF31-C53D-0C66-6F49-2524C297E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B03ECF-22D4-0EC5-F58C-36B4455D5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919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317A6A-0194-9EE7-3A15-D85A3B8AD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2696F66-64A3-E63C-73C7-64421D729F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6384C7-0196-BE70-FF93-6456694FE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855296-E9DE-90E7-DD2D-3DB35E7F8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593EE0-685D-F758-C595-7416D44E6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516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E190CF-640E-79C9-F48E-13711F4B0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D22DE9E-9B31-BA33-6B1F-8AE1D84867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2175237-7C07-8742-4467-8F1950E81D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017C0EF-AB4E-FEE3-DBB3-122357569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337F998-7653-D75A-DC26-44D3C3EDC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33322AD-A653-F466-2632-65DD58690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02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A9C485-8C2C-3176-09C6-E9131DF31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D4BED4E-DF29-A96C-BF22-93E6F20B85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F6F7E51-C39D-0A13-C8C1-BF65833DE9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E13D304-271C-E735-ED3C-32AF9C1BCD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FCA5560-8DF8-3F76-F57F-2FB1C593F7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77D5D4C-CFFA-F9D4-0A84-37BEE827E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FA89D72-A976-0E1E-A6C9-3F3C9E3CD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F4BA573-8ECF-5A13-5A03-70712E431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549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8558C1-B23D-BEC7-F077-712BD73C2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323C208-0CA7-E8C2-346D-0929B6AD2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0113626-7207-5562-504C-43B035996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86F3C09-34ED-0889-32AF-EC6D389C1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39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A160406-9FE7-3D3F-E331-917921812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F584124-5556-FD77-8B1C-033D07F16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376FFF1-E2DC-3751-73E8-857F41D9A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15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0D558E-F638-11DC-050E-ABF01110E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AC7435-7241-DDCC-5981-39A01490E1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D635779-1486-0DE2-A8DC-A84E69E9C9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9D1D2E9-B737-FE9D-ACB8-8A5518E5F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80F18FE-D0E8-05C2-63C0-0FB477739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C0D19F8-E24E-431C-570F-92904531F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240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ECFF55-6C5F-098F-FB90-4973F21C6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8A01708-5DBA-77FD-F5E1-704B0CE4D6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27F17E0-353C-CAF5-801E-591E379BBA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F29DD9-AEEA-4256-C510-EDBC9A441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8E72DE2-009E-7098-A3D2-9576EB90A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EA0B98-B3EE-9EC9-579A-94A5941C1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004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658329-DAB5-AC7E-60FB-3B6553D67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CB05733-70F9-6615-5455-2122C57750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DB7FA2-B5C0-E2F9-0F2E-AB65B907B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FE5C8F-A563-D41E-F36B-7B26D9D2C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BE6C5E-F232-FE1B-2D48-B13A6E78D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61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623286B-FD83-300F-42E7-6BF0F39F04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DF6C49-955F-7833-1AF2-5A52C42278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0622E3B-EFC9-A997-0DD0-A152FA82A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92D7C-BEFC-45C8-9ED3-F70DC72AB417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FB7E4E-9B32-37BE-35A0-4CC65BD93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127667-3D5C-CBD7-8EBC-3869B3EF6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02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FFD2DBA-7C6A-2BD2-6D16-7853A334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4F4E35B-18C2-4C8B-8FC5-A310D8C59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8BE8F5-7366-B4DA-37EB-5E20511E91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A92D7C-BEFC-45C8-9ED3-F70DC72AB417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F44CBB-9918-9405-1E7E-BBFE2F4255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890A65-AB9C-3537-5EB9-E291D03BB1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8A3A647-D779-4DF6-B039-CC51845C9B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699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grotte, rocher&#10;&#10;Le contenu généré par l’IA peut être incorrect.">
            <a:extLst>
              <a:ext uri="{FF2B5EF4-FFF2-40B4-BE49-F238E27FC236}">
                <a16:creationId xmlns:a16="http://schemas.microsoft.com/office/drawing/2014/main" id="{442F9731-CC2D-C8D9-0FA7-BC5270F972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660" y="369000"/>
            <a:ext cx="9202986" cy="6120000"/>
          </a:xfrm>
          <a:prstGeom prst="rect">
            <a:avLst/>
          </a:prstGeom>
          <a:ln w="38100" cap="sq">
            <a:solidFill>
              <a:schemeClr val="accent1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C91BAF-0196-513B-B8BF-976DFD78F6CD}"/>
              </a:ext>
            </a:extLst>
          </p:cNvPr>
          <p:cNvSpPr txBox="1"/>
          <p:nvPr/>
        </p:nvSpPr>
        <p:spPr>
          <a:xfrm>
            <a:off x="9736804" y="2287579"/>
            <a:ext cx="24551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Phaistos -Grèce</a:t>
            </a:r>
          </a:p>
        </p:txBody>
      </p:sp>
    </p:spTree>
    <p:extLst>
      <p:ext uri="{BB962C8B-B14F-4D97-AF65-F5344CB8AC3E}">
        <p14:creationId xmlns:p14="http://schemas.microsoft.com/office/powerpoint/2010/main" val="273951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sndAc>
          <p:stSnd loop="1">
            <p:snd r:embed="rId2" name="Zorba The Greek Dance - The Greek Orchestra Emmetron Music   HD.wav"/>
          </p:stSnd>
        </p:sndAc>
      </p:transition>
    </mc:Choice>
    <mc:Fallback xmlns="">
      <p:transition spd="slow" advClick="0" advTm="13000">
        <p:sndAc>
          <p:stSnd loop="1">
            <p:snd r:embed="rId4" name="Zorba The Greek Dance - The Greek Orchestra Emmetron Music   H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D6E440-EA75-C97D-115C-A9489F298A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25E5BEE-8675-1540-1D7E-283F6C7D453D}"/>
              </a:ext>
            </a:extLst>
          </p:cNvPr>
          <p:cNvSpPr txBox="1"/>
          <p:nvPr/>
        </p:nvSpPr>
        <p:spPr>
          <a:xfrm>
            <a:off x="152400" y="181957"/>
            <a:ext cx="1188720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chemeClr val="bg1"/>
                </a:solidFill>
              </a:rPr>
              <a:t>Phaistos (en grec ancien Φαιστός / Phaistós) ou Phestos en ancien français[1] est une ancienne ville de Crète, située sur la côte sud de l'île, dans la plaine de la Messará, à quelques kilomètres de la mer.</a:t>
            </a:r>
          </a:p>
          <a:p>
            <a:endParaRPr lang="fr-FR" sz="3200" b="1">
              <a:solidFill>
                <a:schemeClr val="bg1"/>
              </a:solidFill>
            </a:endParaRPr>
          </a:p>
          <a:p>
            <a:r>
              <a:rPr lang="fr-FR" sz="3200" b="1">
                <a:solidFill>
                  <a:schemeClr val="bg1"/>
                </a:solidFill>
              </a:rPr>
              <a:t>Le site dégagé consiste essentiellement dans les vestiges d'un palais minoen et selon Guy Rachet « c'est avec celui de Cnossos le plus ancien des palais crétois »[2].</a:t>
            </a:r>
          </a:p>
          <a:p>
            <a:endParaRPr lang="fr-FR" sz="3200" b="1">
              <a:solidFill>
                <a:schemeClr val="bg1"/>
              </a:solidFill>
            </a:endParaRPr>
          </a:p>
          <a:p>
            <a:r>
              <a:rPr lang="fr-FR" sz="3200" b="1">
                <a:solidFill>
                  <a:schemeClr val="bg1"/>
                </a:solidFill>
              </a:rPr>
              <a:t>Contrairement au site archéologique de Cnossos, fouillé par Arthur Evans, qui a effectué des restaurations parfois discutées, le site est resté tel qu'il était lors de sa redécouverte par des archéologues italiens.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468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547E9-97DD-8ADB-78C8-5E97A140D3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Histoire antique, Site archéologique&#10;&#10;Le contenu généré par l’IA peut être incorrect.">
            <a:extLst>
              <a:ext uri="{FF2B5EF4-FFF2-40B4-BE49-F238E27FC236}">
                <a16:creationId xmlns:a16="http://schemas.microsoft.com/office/drawing/2014/main" id="{E5C33B75-36FF-95D8-C313-A85A7D6C32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1024" y="369000"/>
            <a:ext cx="8160000" cy="612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ABF412-5262-B4E3-9823-C34926C05820}"/>
              </a:ext>
            </a:extLst>
          </p:cNvPr>
          <p:cNvSpPr txBox="1"/>
          <p:nvPr/>
        </p:nvSpPr>
        <p:spPr>
          <a:xfrm>
            <a:off x="410976" y="2953512"/>
            <a:ext cx="3194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Entrée Ouest du complexe palatial de Phaistos, Crète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84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91AB26-4718-A70E-E904-57A4F426BB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Ruines, arbre&#10;&#10;Le contenu généré par l’IA peut être incorrect.">
            <a:extLst>
              <a:ext uri="{FF2B5EF4-FFF2-40B4-BE49-F238E27FC236}">
                <a16:creationId xmlns:a16="http://schemas.microsoft.com/office/drawing/2014/main" id="{44C212C1-C032-7231-5CC4-D0F66B87BF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992" y="351000"/>
            <a:ext cx="9239801" cy="615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808786B-287A-6801-8363-EEC7880AA5B8}"/>
              </a:ext>
            </a:extLst>
          </p:cNvPr>
          <p:cNvSpPr txBox="1"/>
          <p:nvPr/>
        </p:nvSpPr>
        <p:spPr>
          <a:xfrm>
            <a:off x="9556793" y="3121152"/>
            <a:ext cx="26352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Ruines du Palais de Phaistos 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71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A7D5C-6917-B388-0E52-4EF59A4E8B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arbre, ciel&#10;&#10;Le contenu généré par l’IA peut être incorrect.">
            <a:extLst>
              <a:ext uri="{FF2B5EF4-FFF2-40B4-BE49-F238E27FC236}">
                <a16:creationId xmlns:a16="http://schemas.microsoft.com/office/drawing/2014/main" id="{3A62A222-A517-D632-268C-26F4267572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5792" y="279000"/>
            <a:ext cx="9455937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5C5C08-6551-81F4-3D8E-4E54278853F3}"/>
              </a:ext>
            </a:extLst>
          </p:cNvPr>
          <p:cNvSpPr txBox="1"/>
          <p:nvPr/>
        </p:nvSpPr>
        <p:spPr>
          <a:xfrm>
            <a:off x="256032" y="3560064"/>
            <a:ext cx="21457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Palace-</a:t>
            </a:r>
            <a:r>
              <a:rPr lang="fr-FR" sz="2800" b="1" dirty="0" err="1">
                <a:solidFill>
                  <a:schemeClr val="bg1"/>
                </a:solidFill>
              </a:rPr>
              <a:t>phaistos</a:t>
            </a:r>
            <a:r>
              <a:rPr lang="fr-FR" sz="2800" b="1" dirty="0">
                <a:solidFill>
                  <a:schemeClr val="bg1"/>
                </a:solidFill>
              </a:rPr>
              <a:t>-</a:t>
            </a:r>
            <a:r>
              <a:rPr lang="fr-FR" sz="2800" b="1" dirty="0" err="1">
                <a:solidFill>
                  <a:schemeClr val="bg1"/>
                </a:solidFill>
              </a:rPr>
              <a:t>crete</a:t>
            </a:r>
            <a:r>
              <a:rPr lang="fr-FR" sz="2800" b="1" dirty="0">
                <a:solidFill>
                  <a:schemeClr val="bg1"/>
                </a:solidFill>
              </a:rPr>
              <a:t>-Grèce-</a:t>
            </a:r>
          </a:p>
        </p:txBody>
      </p:sp>
    </p:spTree>
    <p:extLst>
      <p:ext uri="{BB962C8B-B14F-4D97-AF65-F5344CB8AC3E}">
        <p14:creationId xmlns:p14="http://schemas.microsoft.com/office/powerpoint/2010/main" val="305025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B4E30C-9A76-C04C-29B0-9DF0A350D9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ciel, arbre&#10;&#10;Le contenu généré par l’IA peut être incorrect.">
            <a:extLst>
              <a:ext uri="{FF2B5EF4-FFF2-40B4-BE49-F238E27FC236}">
                <a16:creationId xmlns:a16="http://schemas.microsoft.com/office/drawing/2014/main" id="{E5EFA48F-4F00-5BA3-B077-2E6DFE1C2B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32" y="279000"/>
            <a:ext cx="9455937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EB4856-35CE-592F-FA00-266DFF21F1F0}"/>
              </a:ext>
            </a:extLst>
          </p:cNvPr>
          <p:cNvSpPr txBox="1"/>
          <p:nvPr/>
        </p:nvSpPr>
        <p:spPr>
          <a:xfrm>
            <a:off x="9838944" y="3182112"/>
            <a:ext cx="22189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Palace-</a:t>
            </a:r>
            <a:r>
              <a:rPr lang="fr-FR" sz="2800" b="1" dirty="0" err="1">
                <a:solidFill>
                  <a:schemeClr val="bg1"/>
                </a:solidFill>
              </a:rPr>
              <a:t>phaistos</a:t>
            </a:r>
            <a:r>
              <a:rPr lang="fr-FR" sz="2800" b="1" dirty="0">
                <a:solidFill>
                  <a:schemeClr val="bg1"/>
                </a:solidFill>
              </a:rPr>
              <a:t>-</a:t>
            </a:r>
            <a:r>
              <a:rPr lang="fr-FR" sz="2800" b="1" dirty="0" err="1">
                <a:solidFill>
                  <a:schemeClr val="bg1"/>
                </a:solidFill>
              </a:rPr>
              <a:t>crete</a:t>
            </a:r>
            <a:r>
              <a:rPr lang="fr-FR" sz="2800" b="1" dirty="0">
                <a:solidFill>
                  <a:schemeClr val="bg1"/>
                </a:solidFill>
              </a:rPr>
              <a:t>-Grèce-</a:t>
            </a:r>
          </a:p>
        </p:txBody>
      </p:sp>
    </p:spTree>
    <p:extLst>
      <p:ext uri="{BB962C8B-B14F-4D97-AF65-F5344CB8AC3E}">
        <p14:creationId xmlns:p14="http://schemas.microsoft.com/office/powerpoint/2010/main" val="391346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AA93E9-0490-CDE6-D036-BC1F32CCF1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escaliers&#10;&#10;Le contenu généré par l’IA peut être incorrect.">
            <a:extLst>
              <a:ext uri="{FF2B5EF4-FFF2-40B4-BE49-F238E27FC236}">
                <a16:creationId xmlns:a16="http://schemas.microsoft.com/office/drawing/2014/main" id="{C7DEC088-2358-B7EC-3791-C42823B3BC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6099" y="351000"/>
            <a:ext cx="9239801" cy="615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7360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932DCB-C391-E093-E106-4F29B3BB25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Site archéologique&#10;&#10;Le contenu généré par l’IA peut être incorrect.">
            <a:extLst>
              <a:ext uri="{FF2B5EF4-FFF2-40B4-BE49-F238E27FC236}">
                <a16:creationId xmlns:a16="http://schemas.microsoft.com/office/drawing/2014/main" id="{452BFF73-6052-0096-BC6C-809174D5B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5232" y="279000"/>
            <a:ext cx="9455937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83729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313CAB-F250-924A-DB57-76EAA43C34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scaliers, ciel, arbre&#10;&#10;Le contenu généré par l’IA peut être incorrect.">
            <a:extLst>
              <a:ext uri="{FF2B5EF4-FFF2-40B4-BE49-F238E27FC236}">
                <a16:creationId xmlns:a16="http://schemas.microsoft.com/office/drawing/2014/main" id="{8423BFFF-7EE8-CC71-2556-DEDDAF9933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31" y="279000"/>
            <a:ext cx="9455937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871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1CB9AB-9E06-7C91-5872-B82516AC6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sol&#10;&#10;Le contenu généré par l’IA peut être incorrect.">
            <a:extLst>
              <a:ext uri="{FF2B5EF4-FFF2-40B4-BE49-F238E27FC236}">
                <a16:creationId xmlns:a16="http://schemas.microsoft.com/office/drawing/2014/main" id="{A51D3073-A889-D4BD-5DFE-452E31D8A0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7641" y="369000"/>
            <a:ext cx="9185767" cy="61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55DE51-2F11-2632-A27F-D6E2AAB63A1D}"/>
              </a:ext>
            </a:extLst>
          </p:cNvPr>
          <p:cNvSpPr txBox="1"/>
          <p:nvPr/>
        </p:nvSpPr>
        <p:spPr>
          <a:xfrm>
            <a:off x="150125" y="3429000"/>
            <a:ext cx="2292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Théâtre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76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2223BB-51E1-7712-70CD-9D1C4B7CC3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pierre, tonneau, Artefact&#10;&#10;Le contenu généré par l’IA peut être incorrect.">
            <a:extLst>
              <a:ext uri="{FF2B5EF4-FFF2-40B4-BE49-F238E27FC236}">
                <a16:creationId xmlns:a16="http://schemas.microsoft.com/office/drawing/2014/main" id="{D684E903-8069-8061-17A0-FCA005CAAE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323" y="279000"/>
            <a:ext cx="9455937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C7FB17-EEFA-AF45-D411-0A40A7889192}"/>
              </a:ext>
            </a:extLst>
          </p:cNvPr>
          <p:cNvSpPr txBox="1"/>
          <p:nvPr/>
        </p:nvSpPr>
        <p:spPr>
          <a:xfrm>
            <a:off x="9867331" y="3125337"/>
            <a:ext cx="2324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jarres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87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8B521-17B1-4B71-60B2-A4E91A0003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Ruines, sol&#10;&#10;Le contenu généré par l’IA peut être incorrect.">
            <a:extLst>
              <a:ext uri="{FF2B5EF4-FFF2-40B4-BE49-F238E27FC236}">
                <a16:creationId xmlns:a16="http://schemas.microsoft.com/office/drawing/2014/main" id="{4A334358-3A96-D4CC-13DA-1AD08169C8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9142" y="333000"/>
            <a:ext cx="9293835" cy="6192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6D19108-0025-26AE-579D-F288BFA80ADB}"/>
              </a:ext>
            </a:extLst>
          </p:cNvPr>
          <p:cNvSpPr txBox="1"/>
          <p:nvPr/>
        </p:nvSpPr>
        <p:spPr>
          <a:xfrm>
            <a:off x="436729" y="3428999"/>
            <a:ext cx="24565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</a:t>
            </a:r>
            <a:r>
              <a:rPr lang="fr-FR" sz="2800" b="1" dirty="0" err="1">
                <a:solidFill>
                  <a:schemeClr val="bg1"/>
                </a:solidFill>
              </a:rPr>
              <a:t>Kouloures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52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97D463-DF43-765C-8B9D-8C686AA6B1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Ruines, ciel, Site archéologique&#10;&#10;Le contenu généré par l’IA peut être incorrect.">
            <a:extLst>
              <a:ext uri="{FF2B5EF4-FFF2-40B4-BE49-F238E27FC236}">
                <a16:creationId xmlns:a16="http://schemas.microsoft.com/office/drawing/2014/main" id="{3B5852BE-F956-CBD1-894D-273D6E9E58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153" y="279000"/>
            <a:ext cx="9455937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3BB115D-74F2-334D-DC36-7E85353C4AE2}"/>
              </a:ext>
            </a:extLst>
          </p:cNvPr>
          <p:cNvSpPr txBox="1"/>
          <p:nvPr/>
        </p:nvSpPr>
        <p:spPr>
          <a:xfrm>
            <a:off x="9894627" y="3429000"/>
            <a:ext cx="21017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cour centrale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39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C178FB-654C-20F2-B80C-E3FBE85D0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Site archéologique&#10;&#10;Le contenu généré par l’IA peut être incorrect.">
            <a:extLst>
              <a:ext uri="{FF2B5EF4-FFF2-40B4-BE49-F238E27FC236}">
                <a16:creationId xmlns:a16="http://schemas.microsoft.com/office/drawing/2014/main" id="{B9B5BC7B-6ABB-8E03-47E6-E747DAD1A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9632" y="292227"/>
            <a:ext cx="9455937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AB8F25-5C19-4A55-730A-FE76DB98E669}"/>
              </a:ext>
            </a:extLst>
          </p:cNvPr>
          <p:cNvSpPr txBox="1"/>
          <p:nvPr/>
        </p:nvSpPr>
        <p:spPr>
          <a:xfrm>
            <a:off x="268224" y="3429000"/>
            <a:ext cx="19507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Les ailes et autres cours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737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8FBE3C-A94C-4AEB-1647-AE841270EC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uines&#10;&#10;Le contenu généré par l’IA peut être incorrect.">
            <a:extLst>
              <a:ext uri="{FF2B5EF4-FFF2-40B4-BE49-F238E27FC236}">
                <a16:creationId xmlns:a16="http://schemas.microsoft.com/office/drawing/2014/main" id="{D61EF64A-2B79-B7F9-B616-342F46911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279000"/>
            <a:ext cx="9455937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981A8CF-516D-37A0-04E2-ADB5A59A8AD1}"/>
              </a:ext>
            </a:extLst>
          </p:cNvPr>
          <p:cNvSpPr txBox="1"/>
          <p:nvPr/>
        </p:nvSpPr>
        <p:spPr>
          <a:xfrm>
            <a:off x="9948672" y="3429000"/>
            <a:ext cx="22433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Eglise d’</a:t>
            </a:r>
            <a:r>
              <a:rPr lang="fr-FR" sz="2800" b="1" dirty="0" err="1">
                <a:solidFill>
                  <a:schemeClr val="bg1"/>
                </a:solidFill>
              </a:rPr>
              <a:t>Ayios</a:t>
            </a:r>
            <a:r>
              <a:rPr lang="fr-FR" sz="2800" b="1" dirty="0">
                <a:solidFill>
                  <a:schemeClr val="bg1"/>
                </a:solidFill>
              </a:rPr>
              <a:t> </a:t>
            </a:r>
            <a:r>
              <a:rPr lang="fr-FR" sz="2800" b="1" dirty="0" err="1">
                <a:solidFill>
                  <a:schemeClr val="bg1"/>
                </a:solidFill>
              </a:rPr>
              <a:t>Georgios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47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0377AC-309B-819D-2796-DE43AEF3AA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eau&#10;&#10;Le contenu généré par l’IA peut être incorrect.">
            <a:extLst>
              <a:ext uri="{FF2B5EF4-FFF2-40B4-BE49-F238E27FC236}">
                <a16:creationId xmlns:a16="http://schemas.microsoft.com/office/drawing/2014/main" id="{70A3807B-1BEB-7F95-5E3D-E3402EEC13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3328" y="279000"/>
            <a:ext cx="9455937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577CFD-101E-AE7F-FE11-1CF420CCF0C9}"/>
              </a:ext>
            </a:extLst>
          </p:cNvPr>
          <p:cNvSpPr txBox="1"/>
          <p:nvPr/>
        </p:nvSpPr>
        <p:spPr>
          <a:xfrm>
            <a:off x="492735" y="3877056"/>
            <a:ext cx="22433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Plage de Matala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28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AD0534-A112-D965-8820-6E44753BBB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scène&#10;&#10;Le contenu généré par l’IA peut être incorrect.">
            <a:extLst>
              <a:ext uri="{FF2B5EF4-FFF2-40B4-BE49-F238E27FC236}">
                <a16:creationId xmlns:a16="http://schemas.microsoft.com/office/drawing/2014/main" id="{B0E0B9C5-47DC-3F3B-E475-5732EC794F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711" y="279000"/>
            <a:ext cx="9455937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03E77B-A2AB-49C1-2DC9-AE088559BB3B}"/>
              </a:ext>
            </a:extLst>
          </p:cNvPr>
          <p:cNvSpPr txBox="1"/>
          <p:nvPr/>
        </p:nvSpPr>
        <p:spPr>
          <a:xfrm>
            <a:off x="9899904" y="2487168"/>
            <a:ext cx="22920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Ruines romaines de Gortynas Roman Ruins et Code de loi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88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30F4C-EB08-B028-ED38-18EB5A32CC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Ruines, plein air, arbre&#10;&#10;Le contenu généré par l’IA peut être incorrect.">
            <a:extLst>
              <a:ext uri="{FF2B5EF4-FFF2-40B4-BE49-F238E27FC236}">
                <a16:creationId xmlns:a16="http://schemas.microsoft.com/office/drawing/2014/main" id="{C498EF75-64CA-A6E4-421C-8ABDDBC3DF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3344" y="297000"/>
            <a:ext cx="9408885" cy="626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C76F99-88AA-E3B4-9301-2D106F8A3281}"/>
              </a:ext>
            </a:extLst>
          </p:cNvPr>
          <p:cNvSpPr txBox="1"/>
          <p:nvPr/>
        </p:nvSpPr>
        <p:spPr>
          <a:xfrm>
            <a:off x="658368" y="3428999"/>
            <a:ext cx="2109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Palais de Phaistos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3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507F89-7986-0777-D896-322C0777BD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ontagne&#10;&#10;Le contenu généré par l’IA peut être incorrect.">
            <a:extLst>
              <a:ext uri="{FF2B5EF4-FFF2-40B4-BE49-F238E27FC236}">
                <a16:creationId xmlns:a16="http://schemas.microsoft.com/office/drawing/2014/main" id="{681C534E-1C37-344E-E956-56517D203C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4520" y="279000"/>
            <a:ext cx="946296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9302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D11AA3-286D-C1B1-D3C2-88F5D381DC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arbre&#10;&#10;Le contenu généré par l’IA peut être incorrect.">
            <a:extLst>
              <a:ext uri="{FF2B5EF4-FFF2-40B4-BE49-F238E27FC236}">
                <a16:creationId xmlns:a16="http://schemas.microsoft.com/office/drawing/2014/main" id="{D961F54C-45BA-BAF9-D07D-06658C7DB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557" y="297000"/>
            <a:ext cx="9408886" cy="626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206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C575D7-9CF1-8AE3-E8A5-6449B31538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cher, sol, nature&#10;&#10;Le contenu généré par l’IA peut être incorrect.">
            <a:extLst>
              <a:ext uri="{FF2B5EF4-FFF2-40B4-BE49-F238E27FC236}">
                <a16:creationId xmlns:a16="http://schemas.microsoft.com/office/drawing/2014/main" id="{B8DA3566-F8DA-C610-57F5-1DD64D079D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648" y="279000"/>
            <a:ext cx="946296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6CF9ED-F6FD-1FDB-6C57-2775FEF4AA48}"/>
              </a:ext>
            </a:extLst>
          </p:cNvPr>
          <p:cNvSpPr txBox="1"/>
          <p:nvPr/>
        </p:nvSpPr>
        <p:spPr>
          <a:xfrm>
            <a:off x="121920" y="2926080"/>
            <a:ext cx="21579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Ancien pot cassé dans le palais de Phaistos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80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72EC36-BE85-30D0-B253-BCD86B057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place de marché&#10;&#10;Le contenu généré par l’IA peut être incorrect.">
            <a:extLst>
              <a:ext uri="{FF2B5EF4-FFF2-40B4-BE49-F238E27FC236}">
                <a16:creationId xmlns:a16="http://schemas.microsoft.com/office/drawing/2014/main" id="{5370DEA0-4792-BE77-5603-B37B658816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449" y="279000"/>
            <a:ext cx="11217102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5196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4554A-C59B-2A99-0274-F67BD2B929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usée, métal, bronze, pièce&#10;&#10;Le contenu généré par l’IA peut être incorrect.">
            <a:extLst>
              <a:ext uri="{FF2B5EF4-FFF2-40B4-BE49-F238E27FC236}">
                <a16:creationId xmlns:a16="http://schemas.microsoft.com/office/drawing/2014/main" id="{38F47CAD-5285-2313-90F7-9E308C256E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5122" y="279000"/>
            <a:ext cx="8461755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1737330-4092-12E9-8B43-43D644DC75C2}"/>
              </a:ext>
            </a:extLst>
          </p:cNvPr>
          <p:cNvSpPr txBox="1"/>
          <p:nvPr/>
        </p:nvSpPr>
        <p:spPr>
          <a:xfrm>
            <a:off x="6815328" y="6169152"/>
            <a:ext cx="2950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Face A.</a:t>
            </a:r>
          </a:p>
        </p:txBody>
      </p:sp>
    </p:spTree>
    <p:extLst>
      <p:ext uri="{BB962C8B-B14F-4D97-AF65-F5344CB8AC3E}">
        <p14:creationId xmlns:p14="http://schemas.microsoft.com/office/powerpoint/2010/main" val="238220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454EFC-8D7E-C5EE-0652-85435D133A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étal, bronze, or, laiton&#10;&#10;Le contenu généré par l’IA peut être incorrect.">
            <a:extLst>
              <a:ext uri="{FF2B5EF4-FFF2-40B4-BE49-F238E27FC236}">
                <a16:creationId xmlns:a16="http://schemas.microsoft.com/office/drawing/2014/main" id="{2DBEE498-350D-DA73-188C-3766826B2E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9B82AB-E3D4-D096-BB04-E9A5E154FECE}"/>
              </a:ext>
            </a:extLst>
          </p:cNvPr>
          <p:cNvSpPr txBox="1"/>
          <p:nvPr/>
        </p:nvSpPr>
        <p:spPr>
          <a:xfrm>
            <a:off x="7842288" y="5895350"/>
            <a:ext cx="2535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Face B.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35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E4573A-D79D-7665-D147-DA27FB0F7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culpture, sculpture, Artefact&#10;&#10;Le contenu généré par l’IA peut être incorrect.">
            <a:extLst>
              <a:ext uri="{FF2B5EF4-FFF2-40B4-BE49-F238E27FC236}">
                <a16:creationId xmlns:a16="http://schemas.microsoft.com/office/drawing/2014/main" id="{DFBBF2CE-DA7A-1A9B-46D8-25D7ABAE05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689" y="279000"/>
            <a:ext cx="9464792" cy="63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D12148-B680-529F-C959-0CF2FBB135A8}"/>
              </a:ext>
            </a:extLst>
          </p:cNvPr>
          <p:cNvSpPr txBox="1"/>
          <p:nvPr/>
        </p:nvSpPr>
        <p:spPr>
          <a:xfrm>
            <a:off x="10192512" y="2572512"/>
            <a:ext cx="19019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Représentation d'Héphaïstos, Relief néo-attique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89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FDB140-9710-42E8-3F40-46ADAC4714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mammifère, cadre photo&#10;&#10;Le contenu généré par l’IA peut être incorrect.">
            <a:extLst>
              <a:ext uri="{FF2B5EF4-FFF2-40B4-BE49-F238E27FC236}">
                <a16:creationId xmlns:a16="http://schemas.microsoft.com/office/drawing/2014/main" id="{9BCD1161-A38F-8285-3F7C-492AE6A646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386" y="290322"/>
            <a:ext cx="5148000" cy="5148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statue, robe, art&#10;&#10;Le contenu généré par l’IA peut être incorrect.">
            <a:extLst>
              <a:ext uri="{FF2B5EF4-FFF2-40B4-BE49-F238E27FC236}">
                <a16:creationId xmlns:a16="http://schemas.microsoft.com/office/drawing/2014/main" id="{70C7C78A-97C3-194A-0D9D-A118937F0C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0614" y="1070142"/>
            <a:ext cx="5400000" cy="540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8448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719569-875E-7F30-5323-7B6DC4A143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sculpture&#10;&#10;Le contenu généré par l’IA peut être incorrect.">
            <a:extLst>
              <a:ext uri="{FF2B5EF4-FFF2-40B4-BE49-F238E27FC236}">
                <a16:creationId xmlns:a16="http://schemas.microsoft.com/office/drawing/2014/main" id="{936B3234-0F5D-3FB2-56DC-5596620D38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1" y="1384164"/>
            <a:ext cx="5220000" cy="522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Artefact, art, Sculptur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4B809C41-4990-F678-8CC5-3E34BC7B658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3999" y="251460"/>
            <a:ext cx="5292000" cy="5292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7768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FCF99A-1164-939A-290C-DF3746CA78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uines, plein air, place de marché, Site archéologique&#10;&#10;Le contenu généré par l’IA peut être incorrect.">
            <a:extLst>
              <a:ext uri="{FF2B5EF4-FFF2-40B4-BE49-F238E27FC236}">
                <a16:creationId xmlns:a16="http://schemas.microsoft.com/office/drawing/2014/main" id="{C2BA6919-3BC5-3B74-F289-F6F7D3DF3A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565" y="243078"/>
            <a:ext cx="5616000" cy="374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Ruines, plein air, ciel, Histoire antique&#10;&#10;Le contenu généré par l’IA peut être incorrect.">
            <a:extLst>
              <a:ext uri="{FF2B5EF4-FFF2-40B4-BE49-F238E27FC236}">
                <a16:creationId xmlns:a16="http://schemas.microsoft.com/office/drawing/2014/main" id="{17C29F56-92AF-0AA7-3EFA-859EB71381D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9779" y="3020334"/>
            <a:ext cx="5508000" cy="3672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89233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DA6018-4BA7-EAF5-7B57-A6ABC4A42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Visage humain, pétale, violet&#10;&#10;Le contenu généré par l’IA peut être incorrect.">
            <a:extLst>
              <a:ext uri="{FF2B5EF4-FFF2-40B4-BE49-F238E27FC236}">
                <a16:creationId xmlns:a16="http://schemas.microsoft.com/office/drawing/2014/main" id="{7D673B5F-12A6-2CFE-9E0C-6CFBD5F512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28404" y="0"/>
            <a:ext cx="2971800" cy="3619500"/>
          </a:xfrm>
          <a:prstGeom prst="rect">
            <a:avLst/>
          </a:prstGeom>
        </p:spPr>
      </p:pic>
      <p:pic>
        <p:nvPicPr>
          <p:cNvPr id="5" name="Image 4" descr="Une image contenant fleur, Visage humain, femme, personne&#10;&#10;Le contenu généré par l’IA peut être incorrect.">
            <a:extLst>
              <a:ext uri="{FF2B5EF4-FFF2-40B4-BE49-F238E27FC236}">
                <a16:creationId xmlns:a16="http://schemas.microsoft.com/office/drawing/2014/main" id="{9F0907C5-0B1C-8686-03B5-FE8BB588AC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0884" y="0"/>
            <a:ext cx="2543175" cy="36195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F3781BA-1C4A-4E11-D68E-92E2A84A2600}"/>
              </a:ext>
            </a:extLst>
          </p:cNvPr>
          <p:cNvSpPr txBox="1"/>
          <p:nvPr/>
        </p:nvSpPr>
        <p:spPr>
          <a:xfrm>
            <a:off x="2145792" y="512064"/>
            <a:ext cx="71826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Phaistos - Grèce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4483369-0095-416A-46BE-7516409AC862}"/>
              </a:ext>
            </a:extLst>
          </p:cNvPr>
          <p:cNvSpPr txBox="1"/>
          <p:nvPr/>
        </p:nvSpPr>
        <p:spPr>
          <a:xfrm>
            <a:off x="2966275" y="1140470"/>
            <a:ext cx="71826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8326BB3-FED6-9C2A-3489-356CBF307F37}"/>
              </a:ext>
            </a:extLst>
          </p:cNvPr>
          <p:cNvSpPr txBox="1"/>
          <p:nvPr/>
        </p:nvSpPr>
        <p:spPr>
          <a:xfrm>
            <a:off x="4852416" y="2023872"/>
            <a:ext cx="5961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D0DB9DC-E436-5954-7A36-FE826120117D}"/>
              </a:ext>
            </a:extLst>
          </p:cNvPr>
          <p:cNvSpPr txBox="1"/>
          <p:nvPr/>
        </p:nvSpPr>
        <p:spPr>
          <a:xfrm>
            <a:off x="4080701" y="2887263"/>
            <a:ext cx="6656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www.papy16.net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6809F9FF-CFBD-7B26-E01F-729C7529408B}"/>
              </a:ext>
            </a:extLst>
          </p:cNvPr>
          <p:cNvSpPr txBox="1"/>
          <p:nvPr/>
        </p:nvSpPr>
        <p:spPr>
          <a:xfrm>
            <a:off x="3243072" y="3871323"/>
            <a:ext cx="6388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Bienvenu Chez Papy16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D819BDB-8774-85E8-7D46-90127DD8348B}"/>
              </a:ext>
            </a:extLst>
          </p:cNvPr>
          <p:cNvSpPr/>
          <p:nvPr/>
        </p:nvSpPr>
        <p:spPr>
          <a:xfrm>
            <a:off x="4176522" y="4769477"/>
            <a:ext cx="3121152" cy="118262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4" name="Image 13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2873780F-E63C-4D13-A09F-4422A1DA89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8766" y="5013823"/>
            <a:ext cx="20478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81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206</Words>
  <Application>Microsoft Office PowerPoint</Application>
  <PresentationFormat>Grand écran</PresentationFormat>
  <Paragraphs>28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2026-01-28T10:38:36Z</dcterms:created>
  <dcterms:modified xsi:type="dcterms:W3CDTF">2026-02-04T09:54:09Z</dcterms:modified>
</cp:coreProperties>
</file>