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92" r:id="rId4"/>
    <p:sldId id="260" r:id="rId5"/>
    <p:sldId id="288" r:id="rId6"/>
    <p:sldId id="289" r:id="rId7"/>
    <p:sldId id="261" r:id="rId8"/>
    <p:sldId id="263" r:id="rId9"/>
    <p:sldId id="264" r:id="rId10"/>
    <p:sldId id="258" r:id="rId11"/>
    <p:sldId id="293" r:id="rId12"/>
    <p:sldId id="267" r:id="rId13"/>
    <p:sldId id="268" r:id="rId14"/>
    <p:sldId id="266" r:id="rId15"/>
    <p:sldId id="269" r:id="rId16"/>
    <p:sldId id="270" r:id="rId17"/>
    <p:sldId id="290" r:id="rId18"/>
    <p:sldId id="294" r:id="rId19"/>
    <p:sldId id="291" r:id="rId20"/>
    <p:sldId id="271" r:id="rId21"/>
    <p:sldId id="273" r:id="rId22"/>
    <p:sldId id="272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95" r:id="rId31"/>
    <p:sldId id="281" r:id="rId32"/>
    <p:sldId id="282" r:id="rId33"/>
    <p:sldId id="283" r:id="rId34"/>
    <p:sldId id="284" r:id="rId35"/>
    <p:sldId id="285" r:id="rId36"/>
    <p:sldId id="286" r:id="rId37"/>
    <p:sldId id="287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z9mrvtv9MQYZae1W0/o7g==" hashData="gaJBr3jk1sg5uU71qWjPp/9bokapkQCB7Lj46uMdhsRLGYMjtekfPoiahYtxYv02IESh8MVvraeBckyav81UG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94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1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59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1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35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52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6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68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09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11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26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0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18B30-DBA9-475E-9C47-4995D8EAB7E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AF5DB-B89E-4752-9E3E-F13F7A4373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59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Districts_du_Portugal" TargetMode="External"/><Relationship Id="rId13" Type="http://schemas.openxmlformats.org/officeDocument/2006/relationships/hyperlink" Target="https://fr.wikipedia.org/wiki/Lagos_(Portugal)#cite_note-1" TargetMode="External"/><Relationship Id="rId3" Type="http://schemas.openxmlformats.org/officeDocument/2006/relationships/hyperlink" Target="https://fr.wikipedia.org/wiki/Liste_des_pays_du_monde" TargetMode="External"/><Relationship Id="rId7" Type="http://schemas.openxmlformats.org/officeDocument/2006/relationships/hyperlink" Target="https://fr.wikipedia.org/wiki/Sous-r%C3%A9gions_du_Portugal" TargetMode="External"/><Relationship Id="rId12" Type="http://schemas.openxmlformats.org/officeDocument/2006/relationships/hyperlink" Target="https://fr.wikipedia.org/wiki/Recensement_de_la_population" TargetMode="External"/><Relationship Id="rId2" Type="http://schemas.openxmlformats.org/officeDocument/2006/relationships/image" Target="../media/image6.pn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Algarve" TargetMode="External"/><Relationship Id="rId11" Type="http://schemas.openxmlformats.org/officeDocument/2006/relationships/hyperlink" Target="https://fr.wikipedia.org/wiki/Code_postal" TargetMode="External"/><Relationship Id="rId5" Type="http://schemas.openxmlformats.org/officeDocument/2006/relationships/hyperlink" Target="https://fr.wikipedia.org/wiki/R%C3%A9gions_du_Portugal" TargetMode="External"/><Relationship Id="rId15" Type="http://schemas.openxmlformats.org/officeDocument/2006/relationships/image" Target="../media/image7.png"/><Relationship Id="rId10" Type="http://schemas.openxmlformats.org/officeDocument/2006/relationships/hyperlink" Target="https://fr.wikipedia.org/wiki/Maire" TargetMode="External"/><Relationship Id="rId4" Type="http://schemas.openxmlformats.org/officeDocument/2006/relationships/hyperlink" Target="https://fr.wikipedia.org/wiki/Portugal" TargetMode="External"/><Relationship Id="rId9" Type="http://schemas.openxmlformats.org/officeDocument/2006/relationships/hyperlink" Target="https://fr.wikipedia.org/wiki/District_de_Faro" TargetMode="External"/><Relationship Id="rId14" Type="http://schemas.openxmlformats.org/officeDocument/2006/relationships/hyperlink" Target="https://fr.wikipedia.org/wiki/Densit%C3%A9_de_population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13_novembre" TargetMode="External"/><Relationship Id="rId3" Type="http://schemas.microsoft.com/office/2007/relationships/hdphoto" Target="../media/hdphoto2.wdp"/><Relationship Id="rId7" Type="http://schemas.openxmlformats.org/officeDocument/2006/relationships/hyperlink" Target="https://fr.wikipedia.org/wiki/Porto_(Portugal)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1394" TargetMode="External"/><Relationship Id="rId5" Type="http://schemas.openxmlformats.org/officeDocument/2006/relationships/hyperlink" Target="https://fr.wikipedia.org/wiki/4_mars" TargetMode="External"/><Relationship Id="rId10" Type="http://schemas.openxmlformats.org/officeDocument/2006/relationships/hyperlink" Target="https://fr.wikipedia.org/wiki/Sagres_(Vila_do_Bispo)" TargetMode="External"/><Relationship Id="rId4" Type="http://schemas.openxmlformats.org/officeDocument/2006/relationships/hyperlink" Target="https://fr.wikipedia.org/wiki/Portugais" TargetMode="External"/><Relationship Id="rId9" Type="http://schemas.openxmlformats.org/officeDocument/2006/relationships/hyperlink" Target="https://fr.wikipedia.org/wiki/1460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Districts_du_Portugal" TargetMode="External"/><Relationship Id="rId13" Type="http://schemas.openxmlformats.org/officeDocument/2006/relationships/image" Target="../media/image7.png"/><Relationship Id="rId3" Type="http://schemas.openxmlformats.org/officeDocument/2006/relationships/hyperlink" Target="https://fr.wikipedia.org/wiki/Liste_des_pays_du_monde" TargetMode="External"/><Relationship Id="rId7" Type="http://schemas.openxmlformats.org/officeDocument/2006/relationships/hyperlink" Target="https://fr.wikipedia.org/wiki/Sous-r%C3%A9gions_du_Portugal" TargetMode="External"/><Relationship Id="rId12" Type="http://schemas.openxmlformats.org/officeDocument/2006/relationships/hyperlink" Target="https://fr.wikipedia.org/wiki/Densit%C3%A9_de_population" TargetMode="External"/><Relationship Id="rId2" Type="http://schemas.openxmlformats.org/officeDocument/2006/relationships/image" Target="../media/image22.png"/><Relationship Id="rId16" Type="http://schemas.openxmlformats.org/officeDocument/2006/relationships/hyperlink" Target="http://portugalfotografiaaerea.blogspot.fr/search/label/Vila%20do%20Bispo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Algarve" TargetMode="External"/><Relationship Id="rId11" Type="http://schemas.openxmlformats.org/officeDocument/2006/relationships/hyperlink" Target="https://fr.wikipedia.org/wiki/2001" TargetMode="External"/><Relationship Id="rId5" Type="http://schemas.openxmlformats.org/officeDocument/2006/relationships/hyperlink" Target="https://fr.wikipedia.org/wiki/R%C3%A9gions_du_Portugal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fr.wikipedia.org/wiki/Recensement_de_la_population" TargetMode="External"/><Relationship Id="rId4" Type="http://schemas.openxmlformats.org/officeDocument/2006/relationships/hyperlink" Target="https://fr.wikipedia.org/wiki/Portugal" TargetMode="External"/><Relationship Id="rId9" Type="http://schemas.openxmlformats.org/officeDocument/2006/relationships/hyperlink" Target="https://fr.wikipedia.org/wiki/District_de_Faro" TargetMode="External"/><Relationship Id="rId1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392" y="2341304"/>
            <a:ext cx="1752564" cy="112164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25" y="5301208"/>
            <a:ext cx="1298448" cy="14447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0212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797" y="112844"/>
            <a:ext cx="3237257" cy="3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99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07.Joao.Braga.Ser.Nao.Ser.Ser.Nao.Ser-TDG.wav"/>
          </p:stSnd>
        </p:sndAc>
      </p:transition>
    </mc:Choice>
    <mc:Fallback xmlns="">
      <p:transition spd="slow">
        <p:sndAc>
          <p:stSnd>
            <p:snd r:embed="rId9" name="07.Joao.Braga.Ser.Nao.Ser.Ser.Nao.Ser-TD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996952"/>
            <a:ext cx="24837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Lagos est une ville et une agglomération située à l'embouchure de la </a:t>
            </a:r>
            <a:r>
              <a:rPr lang="fr-FR" dirty="0" err="1" smtClean="0"/>
              <a:t>Bensafrim</a:t>
            </a:r>
            <a:r>
              <a:rPr lang="fr-FR" dirty="0" smtClean="0"/>
              <a:t> au sud de l'Algarve, au Portugal. La majorité de la population, établie sur le littoral, vit du tourisme et des activités de service connexes</a:t>
            </a:r>
            <a:endParaRPr lang="fr-FR" dirty="0"/>
          </a:p>
        </p:txBody>
      </p:sp>
      <p:pic>
        <p:nvPicPr>
          <p:cNvPr id="1026" name="Picture 2" descr="Blason de La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1872207" cy="204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03604" y="116632"/>
            <a:ext cx="712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Lagos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380134"/>
              </p:ext>
            </p:extLst>
          </p:nvPr>
        </p:nvGraphicFramePr>
        <p:xfrm>
          <a:off x="2448994" y="420427"/>
          <a:ext cx="3096344" cy="6296053"/>
        </p:xfrm>
        <a:graphic>
          <a:graphicData uri="http://schemas.openxmlformats.org/drawingml/2006/table">
            <a:tbl>
              <a:tblPr/>
              <a:tblGrid>
                <a:gridCol w="1548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5869">
                <a:tc>
                  <a:txBody>
                    <a:bodyPr/>
                    <a:lstStyle/>
                    <a:p>
                      <a:r>
                        <a:rPr lang="fr-FR" dirty="0">
                          <a:hlinkClick r:id="rId3" tooltip="Liste des pays du monde"/>
                        </a:rPr>
                        <a:t>Pays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/>
                        <a:t> </a:t>
                      </a:r>
                      <a:r>
                        <a:rPr lang="fr-FR">
                          <a:hlinkClick r:id="rId4" tooltip="Portugal"/>
                        </a:rPr>
                        <a:t>Portugal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869">
                <a:tc>
                  <a:txBody>
                    <a:bodyPr/>
                    <a:lstStyle/>
                    <a:p>
                      <a:r>
                        <a:rPr lang="fr-FR">
                          <a:hlinkClick r:id="rId5" tooltip="Régions du Portugal"/>
                        </a:rPr>
                        <a:t>Région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6" tooltip="Algarve"/>
                        </a:rPr>
                        <a:t>Algarve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869">
                <a:tc>
                  <a:txBody>
                    <a:bodyPr/>
                    <a:lstStyle/>
                    <a:p>
                      <a:r>
                        <a:rPr lang="fr-FR">
                          <a:hlinkClick r:id="rId7" tooltip="Sous-régions du Portugal"/>
                        </a:rPr>
                        <a:t>Sous-région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6" tooltip="Algarve"/>
                        </a:rPr>
                        <a:t>Algarve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0271">
                <a:tc>
                  <a:txBody>
                    <a:bodyPr/>
                    <a:lstStyle/>
                    <a:p>
                      <a:r>
                        <a:rPr lang="fr-FR"/>
                        <a:t>Ancienne province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6" tooltip="Algarve"/>
                        </a:rPr>
                        <a:t>Algarve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5869">
                <a:tc>
                  <a:txBody>
                    <a:bodyPr/>
                    <a:lstStyle/>
                    <a:p>
                      <a:r>
                        <a:rPr lang="fr-FR">
                          <a:hlinkClick r:id="rId8" tooltip="Districts du Portugal"/>
                        </a:rPr>
                        <a:t>District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9" tooltip="District de Faro"/>
                        </a:rPr>
                        <a:t>Faro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4672">
                <a:tc>
                  <a:txBody>
                    <a:bodyPr/>
                    <a:lstStyle/>
                    <a:p>
                      <a:r>
                        <a:rPr lang="fr-FR" dirty="0">
                          <a:hlinkClick r:id="rId10" tooltip="Maire"/>
                        </a:rPr>
                        <a:t>Maire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Maria </a:t>
                      </a:r>
                      <a:r>
                        <a:rPr lang="fr-FR" dirty="0" err="1"/>
                        <a:t>Joaquina</a:t>
                      </a:r>
                      <a:r>
                        <a:rPr lang="fr-FR" dirty="0"/>
                        <a:t> Matos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5869">
                <a:tc>
                  <a:txBody>
                    <a:bodyPr/>
                    <a:lstStyle/>
                    <a:p>
                      <a:r>
                        <a:rPr lang="fr-FR">
                          <a:hlinkClick r:id="rId11" tooltip="Code postal"/>
                        </a:rPr>
                        <a:t>Code postal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/>
                        <a:t>8600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5625">
                <a:tc gridSpan="2">
                  <a:txBody>
                    <a:bodyPr/>
                    <a:lstStyle/>
                    <a:p>
                      <a:pPr algn="ctr"/>
                      <a:r>
                        <a:rPr lang="fr-FR">
                          <a:solidFill>
                            <a:srgbClr val="000000"/>
                          </a:solidFill>
                          <a:effectLst/>
                        </a:rPr>
                        <a:t>Démographie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50271">
                <a:tc>
                  <a:txBody>
                    <a:bodyPr/>
                    <a:lstStyle/>
                    <a:p>
                      <a:r>
                        <a:rPr lang="fr-FR">
                          <a:hlinkClick r:id="rId12" tooltip="Recensement de la population"/>
                        </a:rPr>
                        <a:t>Population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/>
                        <a:t>31 049 hab. (2011</a:t>
                      </a:r>
                      <a:r>
                        <a:rPr lang="fr-FR" baseline="30000">
                          <a:hlinkClick r:id="rId13"/>
                        </a:rPr>
                        <a:t>1</a:t>
                      </a:r>
                      <a:r>
                        <a:rPr lang="fr-FR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5869">
                <a:tc>
                  <a:txBody>
                    <a:bodyPr/>
                    <a:lstStyle/>
                    <a:p>
                      <a:pPr fontAlgn="b"/>
                      <a:r>
                        <a:rPr lang="fr-FR">
                          <a:effectLst/>
                          <a:hlinkClick r:id="rId14" tooltip="Densité de population"/>
                        </a:rPr>
                        <a:t>Densité</a:t>
                      </a:r>
                      <a:endParaRPr lang="fr-FR">
                        <a:effectLst/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145 hab./km</a:t>
                      </a:r>
                      <a:r>
                        <a:rPr lang="fr-FR" baseline="30000" dirty="0"/>
                        <a:t>2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27" name="Picture 3" descr="Drapeau du Portugal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66900"/>
            <a:ext cx="19050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Voir la carte topographique du Portugal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65104"/>
            <a:ext cx="1405508" cy="226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rganigramme : Connecteur 4"/>
          <p:cNvSpPr/>
          <p:nvPr/>
        </p:nvSpPr>
        <p:spPr>
          <a:xfrm>
            <a:off x="7164288" y="5076676"/>
            <a:ext cx="144016" cy="228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345660" y="500631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Lagos</a:t>
            </a:r>
            <a:endParaRPr lang="fr-FR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274332" y="512522"/>
            <a:ext cx="392392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Lagos est une ville dans le district de Faro, siège d'un comté avec environ 31'000 habitants. La ville elle-même a une population d'environ 22.000. La première colonie dans la région des lacs, appelé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Laccobriga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ou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Lacóbriga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, a été fondée en environ 2000 c.a. par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Cynetes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. La ville a été occupée par les Carthaginois, les Romains, les Barbares, les musulmans et finalement reconquise par les chrétiens au XIIIe siècle </a:t>
            </a:r>
          </a:p>
        </p:txBody>
      </p:sp>
    </p:spTree>
    <p:extLst>
      <p:ext uri="{BB962C8B-B14F-4D97-AF65-F5344CB8AC3E}">
        <p14:creationId xmlns:p14="http://schemas.microsoft.com/office/powerpoint/2010/main" val="24135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4.bp.blogspot.com/-cYC9On5VNfE/VupiWVPlu6I/AAAAAAAAq0U/v4POzlLeL9Y0KKaAOzW9vXWwXSu87vEJQ/s1600/Lagos%2B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80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rte de La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66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0" y="3104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/>
              <a:t>Henri le Navigateur</a:t>
            </a:r>
            <a:r>
              <a:rPr lang="fr-FR" dirty="0"/>
              <a:t>, en </a:t>
            </a:r>
            <a:r>
              <a:rPr lang="fr-FR" dirty="0">
                <a:hlinkClick r:id="rId4" tooltip="Portugais"/>
              </a:rPr>
              <a:t>portugais</a:t>
            </a:r>
            <a:r>
              <a:rPr lang="fr-FR" dirty="0"/>
              <a:t> : </a:t>
            </a:r>
            <a:r>
              <a:rPr lang="fr-FR" i="1" dirty="0"/>
              <a:t>Henrique o </a:t>
            </a:r>
            <a:r>
              <a:rPr lang="fr-FR" i="1" dirty="0" err="1"/>
              <a:t>Navegador</a:t>
            </a:r>
            <a:r>
              <a:rPr lang="fr-FR" dirty="0"/>
              <a:t>, également appelé </a:t>
            </a:r>
            <a:r>
              <a:rPr lang="fr-FR" i="1" dirty="0"/>
              <a:t>Infante Dom Henrique</a:t>
            </a:r>
            <a:r>
              <a:rPr lang="fr-FR" dirty="0"/>
              <a:t> (Infant Don Henri), né le </a:t>
            </a:r>
            <a:r>
              <a:rPr lang="fr-FR" dirty="0">
                <a:hlinkClick r:id="rId5" tooltip="4 mars"/>
              </a:rPr>
              <a:t>4 mars</a:t>
            </a:r>
            <a:r>
              <a:rPr lang="fr-FR" dirty="0"/>
              <a:t> </a:t>
            </a:r>
            <a:r>
              <a:rPr lang="fr-FR" dirty="0">
                <a:hlinkClick r:id="rId6" tooltip="1394"/>
              </a:rPr>
              <a:t>1394</a:t>
            </a:r>
            <a:r>
              <a:rPr lang="fr-FR" dirty="0"/>
              <a:t> à </a:t>
            </a:r>
            <a:r>
              <a:rPr lang="fr-FR" dirty="0">
                <a:hlinkClick r:id="rId7" tooltip="Porto (Portugal)"/>
              </a:rPr>
              <a:t>Porto</a:t>
            </a:r>
            <a:r>
              <a:rPr lang="fr-FR" dirty="0"/>
              <a:t> et mort le </a:t>
            </a:r>
            <a:r>
              <a:rPr lang="fr-FR" dirty="0">
                <a:hlinkClick r:id="rId8" tooltip="13 novembre"/>
              </a:rPr>
              <a:t>13 novembre</a:t>
            </a:r>
            <a:r>
              <a:rPr lang="fr-FR" dirty="0"/>
              <a:t> </a:t>
            </a:r>
            <a:r>
              <a:rPr lang="fr-FR" dirty="0">
                <a:hlinkClick r:id="rId9" tooltip="1460"/>
              </a:rPr>
              <a:t>1460</a:t>
            </a:r>
            <a:r>
              <a:rPr lang="fr-FR" dirty="0"/>
              <a:t> à </a:t>
            </a:r>
            <a:r>
              <a:rPr lang="fr-FR" dirty="0">
                <a:hlinkClick r:id="rId10" tooltip="Sagres (Vila do Bispo)"/>
              </a:rPr>
              <a:t>Sagres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284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96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6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5536" y="692696"/>
            <a:ext cx="43649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Reconstitution de la caravelle </a:t>
            </a:r>
            <a:r>
              <a:rPr lang="fr-FR" i="1" dirty="0"/>
              <a:t>Boa </a:t>
            </a:r>
            <a:r>
              <a:rPr lang="fr-FR" i="1" dirty="0" err="1"/>
              <a:t>Esperança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736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7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1840" y="692696"/>
            <a:ext cx="2267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Les remparts de Lagos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259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73" y="-12251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4461" y="476672"/>
            <a:ext cx="1287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>
                <a:solidFill>
                  <a:schemeClr val="bg1"/>
                </a:solidFill>
                <a:latin typeface="Google Sans"/>
              </a:rPr>
              <a:t>Meia</a:t>
            </a:r>
            <a:r>
              <a:rPr lang="fr-FR" dirty="0">
                <a:solidFill>
                  <a:schemeClr val="bg1"/>
                </a:solidFill>
                <a:latin typeface="Google Sans"/>
              </a:rPr>
              <a:t> Praia</a:t>
            </a:r>
            <a:endParaRPr lang="fr-FR" b="0" i="0" dirty="0">
              <a:solidFill>
                <a:schemeClr val="bg1"/>
              </a:solidFill>
              <a:effectLst/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165614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37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27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3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43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lason de Sag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23" y="1268760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45334" y="633794"/>
            <a:ext cx="1003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   Sagres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498458"/>
              </p:ext>
            </p:extLst>
          </p:nvPr>
        </p:nvGraphicFramePr>
        <p:xfrm>
          <a:off x="2411760" y="622567"/>
          <a:ext cx="2430524" cy="5796335"/>
        </p:xfrm>
        <a:graphic>
          <a:graphicData uri="http://schemas.openxmlformats.org/drawingml/2006/table">
            <a:tbl>
              <a:tblPr/>
              <a:tblGrid>
                <a:gridCol w="1215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5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1957">
                <a:tc>
                  <a:txBody>
                    <a:bodyPr/>
                    <a:lstStyle/>
                    <a:p>
                      <a:r>
                        <a:rPr lang="fr-FR" dirty="0">
                          <a:hlinkClick r:id="rId3" tooltip="Liste des pays du monde"/>
                        </a:rPr>
                        <a:t>Pays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/>
                        <a:t> </a:t>
                      </a:r>
                      <a:r>
                        <a:rPr lang="fr-FR">
                          <a:hlinkClick r:id="rId4" tooltip="Portugal"/>
                        </a:rPr>
                        <a:t>Portugal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1957">
                <a:tc>
                  <a:txBody>
                    <a:bodyPr/>
                    <a:lstStyle/>
                    <a:p>
                      <a:r>
                        <a:rPr lang="fr-FR" dirty="0">
                          <a:hlinkClick r:id="rId5" tooltip="Régions du Portugal"/>
                        </a:rPr>
                        <a:t>Région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6" tooltip="Algarve"/>
                        </a:rPr>
                        <a:t>Algarve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1957">
                <a:tc>
                  <a:txBody>
                    <a:bodyPr/>
                    <a:lstStyle/>
                    <a:p>
                      <a:r>
                        <a:rPr lang="fr-FR">
                          <a:hlinkClick r:id="rId7" tooltip="Sous-régions du Portugal"/>
                        </a:rPr>
                        <a:t>Sous-région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6" tooltip="Algarve"/>
                        </a:rPr>
                        <a:t>Algarve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1957">
                <a:tc>
                  <a:txBody>
                    <a:bodyPr/>
                    <a:lstStyle/>
                    <a:p>
                      <a:r>
                        <a:rPr lang="fr-FR">
                          <a:hlinkClick r:id="rId8" tooltip="Districts du Portugal"/>
                        </a:rPr>
                        <a:t>District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hlinkClick r:id="rId9" tooltip="District de Faro"/>
                        </a:rPr>
                        <a:t>Faro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626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rgbClr val="000000"/>
                          </a:solidFill>
                          <a:effectLst/>
                        </a:rPr>
                        <a:t>Démographie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15924">
                <a:tc>
                  <a:txBody>
                    <a:bodyPr/>
                    <a:lstStyle/>
                    <a:p>
                      <a:r>
                        <a:rPr lang="fr-FR" dirty="0">
                          <a:hlinkClick r:id="rId10" tooltip="Recensement de la population"/>
                        </a:rPr>
                        <a:t>Population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1 939 hab. (</a:t>
                      </a:r>
                      <a:r>
                        <a:rPr lang="fr-FR" dirty="0">
                          <a:hlinkClick r:id="rId11" tooltip="2001"/>
                        </a:rPr>
                        <a:t>2001</a:t>
                      </a:r>
                      <a:r>
                        <a:rPr lang="fr-FR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1957">
                <a:tc>
                  <a:txBody>
                    <a:bodyPr/>
                    <a:lstStyle/>
                    <a:p>
                      <a:pPr fontAlgn="b"/>
                      <a:r>
                        <a:rPr lang="fr-FR">
                          <a:effectLst/>
                          <a:hlinkClick r:id="rId12" tooltip="Densité de population"/>
                        </a:rPr>
                        <a:t>Densité</a:t>
                      </a:r>
                      <a:endParaRPr lang="fr-FR">
                        <a:effectLst/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57 hab./km</a:t>
                      </a:r>
                      <a:r>
                        <a:rPr lang="fr-FR" baseline="30000" dirty="0"/>
                        <a:t>2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077" name="Picture 5" descr="Drapeau du Portugal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173" y="756547"/>
            <a:ext cx="19050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Voir la carte topographique du Portugal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65104"/>
            <a:ext cx="208823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rganigramme : Connecteur 9"/>
          <p:cNvSpPr/>
          <p:nvPr/>
        </p:nvSpPr>
        <p:spPr>
          <a:xfrm>
            <a:off x="6732240" y="6021288"/>
            <a:ext cx="144016" cy="228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11" name="Organigramme : Connecteur 10"/>
          <p:cNvSpPr/>
          <p:nvPr/>
        </p:nvSpPr>
        <p:spPr>
          <a:xfrm>
            <a:off x="6300192" y="6053410"/>
            <a:ext cx="144016" cy="228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580112" y="5552658"/>
            <a:ext cx="802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Sagres</a:t>
            </a:r>
            <a:endParaRPr lang="fr-FR" b="1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914292" y="394208"/>
            <a:ext cx="3923928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Sagres est une ville de Vila do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Bispo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municipalité, siège de la paroisse, avec environ 1900 habitants. Il est célèbre pour son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Promontory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et l'école nautique que le prince Henri y installa au XVe siècle. La paroisse a été créée en 1519. Jusqu'en 1834, Sagres était une commune indépendante (</a:t>
            </a:r>
            <a:r>
              <a:rPr lang="fr-FR" dirty="0"/>
              <a:t>Sagres est une ville portugaise située dans l'Algarve et dans le district de Faro, située à l'extrême sud-ouest du Portugal et de l'Europe.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027" name="Picture 3" descr="https://3.bp.blogspot.com/-fpGF2nVbG7c/Ugiqq6l8IbI/AAAAAAAANqs/H9wa5IFBWAY/s1600/Vila+do+Bispo+-+Escud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24" y="4005064"/>
            <a:ext cx="1944216" cy="209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0667" y="3602675"/>
            <a:ext cx="1393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hlinkClick r:id="rId16"/>
              </a:rPr>
              <a:t>Vila do </a:t>
            </a:r>
            <a:r>
              <a:rPr lang="fr-FR" dirty="0" err="1">
                <a:hlinkClick r:id="rId16"/>
              </a:rPr>
              <a:t>Bispo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9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4.bp.blogspot.com/-OcNH6x5dqFo/Vy3N6rakVbI/AAAAAAAAwBA/F9bo4b-BPYIbOm00AsnQOBJsWKsSvmCtACLcB/s1600/Promont%25C3%25B3rio%2Bde%2BSagres%2B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7" y="0"/>
            <a:ext cx="91334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06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7" y="-23"/>
            <a:ext cx="9108000" cy="685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0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3.bp.blogspot.com/-K1wqg47XfSA/Vy3Orflf1CI/AAAAAAAAwBQ/iodK0vT9q3AfQMIVJe4scMST1LC469ZTwCLcB/s1600/Promont%25C3%25B3rio%2Bde%2BSagres%2B4%2B-%2B%2BFortale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88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102" y="476672"/>
            <a:ext cx="8496944" cy="147732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La forteresse au loin est très large mais ça n'est que ça en fait. Déjà c'est dans un triste état et ensuite les murs protègent juste l'entrée. </a:t>
            </a:r>
            <a:br>
              <a:rPr lang="fr-FR" dirty="0" smtClean="0"/>
            </a:br>
            <a:r>
              <a:rPr lang="fr-FR" dirty="0" smtClean="0"/>
              <a:t>Ce n'est pas une enceinte fermée. D'un autre côté, le reste est inaccessible par les falaises tu me diras.</a:t>
            </a:r>
            <a:br>
              <a:rPr lang="fr-FR" dirty="0" smtClean="0"/>
            </a:br>
            <a:r>
              <a:rPr lang="fr-FR" dirty="0" smtClean="0"/>
              <a:t>Ouais, mais faut pas appeler ça une </a:t>
            </a:r>
            <a:r>
              <a:rPr lang="fr-FR" b="1" dirty="0" smtClean="0"/>
              <a:t>forteresse</a:t>
            </a:r>
            <a:r>
              <a:rPr lang="fr-FR" dirty="0" smtClean="0"/>
              <a:t> alors ... c'est le </a:t>
            </a:r>
            <a:r>
              <a:rPr lang="fr-FR" b="1" dirty="0" smtClean="0"/>
              <a:t>mur</a:t>
            </a:r>
            <a:r>
              <a:rPr lang="fr-FR" dirty="0" smtClean="0"/>
              <a:t> de Sagres donc.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9726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66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2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32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34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5" y="0"/>
            <a:ext cx="442525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" y="-24795"/>
            <a:ext cx="4781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33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92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264"/>
            <a:ext cx="9144000" cy="683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9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7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7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91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7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1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1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725144"/>
            <a:ext cx="1298448" cy="144475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5536" y="620688"/>
            <a:ext cx="4049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A Bientôt…!!!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39552" y="342900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perso: 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9061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399</Words>
  <Application>Microsoft Office PowerPoint</Application>
  <PresentationFormat>Affichage à l'écran (4:3)</PresentationFormat>
  <Paragraphs>47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Arial</vt:lpstr>
      <vt:lpstr>Calibri</vt:lpstr>
      <vt:lpstr>Google Sans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ALPHA</dc:creator>
  <cp:lastModifiedBy>Admin</cp:lastModifiedBy>
  <cp:revision>19</cp:revision>
  <dcterms:created xsi:type="dcterms:W3CDTF">2016-05-15T17:59:50Z</dcterms:created>
  <dcterms:modified xsi:type="dcterms:W3CDTF">2026-01-23T20:59:49Z</dcterms:modified>
</cp:coreProperties>
</file>