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3" r:id="rId6"/>
    <p:sldId id="272" r:id="rId7"/>
    <p:sldId id="266" r:id="rId8"/>
    <p:sldId id="264" r:id="rId9"/>
    <p:sldId id="265" r:id="rId10"/>
    <p:sldId id="267" r:id="rId11"/>
    <p:sldId id="268" r:id="rId12"/>
    <p:sldId id="269" r:id="rId13"/>
    <p:sldId id="274" r:id="rId14"/>
    <p:sldId id="280" r:id="rId15"/>
    <p:sldId id="281" r:id="rId16"/>
    <p:sldId id="270" r:id="rId17"/>
    <p:sldId id="271" r:id="rId18"/>
    <p:sldId id="273" r:id="rId19"/>
    <p:sldId id="275" r:id="rId20"/>
    <p:sldId id="276" r:id="rId21"/>
    <p:sldId id="277" r:id="rId22"/>
    <p:sldId id="278" r:id="rId23"/>
    <p:sldId id="279" r:id="rId24"/>
    <p:sldId id="289" r:id="rId25"/>
    <p:sldId id="284" r:id="rId26"/>
    <p:sldId id="282" r:id="rId27"/>
    <p:sldId id="283" r:id="rId28"/>
    <p:sldId id="285" r:id="rId29"/>
    <p:sldId id="286" r:id="rId30"/>
    <p:sldId id="287" r:id="rId3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sTNsgWcdQE6jsPdUciYcw==" hashData="8WpiUoTBUe1EQZA/t3M0VHQTXH01jDcaVXZOSO/oT6+1158lMBQVvDHEQ607spjLg2DmH07LUbM2r5gmYhGDYw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948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6DFA5-CBED-4B72-BEE2-6727977EBF32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873D9-0844-41BC-A739-AFF1E1F45F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9006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6DFA5-CBED-4B72-BEE2-6727977EBF32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873D9-0844-41BC-A739-AFF1E1F45F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150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6DFA5-CBED-4B72-BEE2-6727977EBF32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873D9-0844-41BC-A739-AFF1E1F45F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7020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6DFA5-CBED-4B72-BEE2-6727977EBF32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873D9-0844-41BC-A739-AFF1E1F45F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1257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6DFA5-CBED-4B72-BEE2-6727977EBF32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873D9-0844-41BC-A739-AFF1E1F45F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5718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6DFA5-CBED-4B72-BEE2-6727977EBF32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873D9-0844-41BC-A739-AFF1E1F45F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0193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6DFA5-CBED-4B72-BEE2-6727977EBF32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873D9-0844-41BC-A739-AFF1E1F45F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8209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6DFA5-CBED-4B72-BEE2-6727977EBF32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873D9-0844-41BC-A739-AFF1E1F45F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799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6DFA5-CBED-4B72-BEE2-6727977EBF32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873D9-0844-41BC-A739-AFF1E1F45F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2151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6DFA5-CBED-4B72-BEE2-6727977EBF32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873D9-0844-41BC-A739-AFF1E1F45F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584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6DFA5-CBED-4B72-BEE2-6727977EBF32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873D9-0844-41BC-A739-AFF1E1F45F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9086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16DFA5-CBED-4B72-BEE2-6727977EBF32}" type="datetimeFigureOut">
              <a:rPr lang="fr-FR" smtClean="0"/>
              <a:t>23/01/2026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E873D9-0844-41BC-A739-AFF1E1F45F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84815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image" Target="../media/image1.jpg"/><Relationship Id="rId7" Type="http://schemas.microsoft.com/office/2007/relationships/hdphoto" Target="../media/hdphoto1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jpg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s://fr.wikipedia.org/wiki/Districts_du_Portugal" TargetMode="External"/><Relationship Id="rId13" Type="http://schemas.openxmlformats.org/officeDocument/2006/relationships/hyperlink" Target="https://fr.wikipedia.org/wiki/Recensement_de_la_population" TargetMode="External"/><Relationship Id="rId3" Type="http://schemas.openxmlformats.org/officeDocument/2006/relationships/hyperlink" Target="https://fr.wikipedia.org/wiki/Liste_des_pays_du_monde" TargetMode="External"/><Relationship Id="rId7" Type="http://schemas.openxmlformats.org/officeDocument/2006/relationships/hyperlink" Target="https://fr.wikipedia.org/wiki/Sous-r%C3%A9gions_du_Portugal" TargetMode="External"/><Relationship Id="rId12" Type="http://schemas.openxmlformats.org/officeDocument/2006/relationships/hyperlink" Target="https://fr.wikipedia.org/wiki/Code_postal" TargetMode="External"/><Relationship Id="rId17" Type="http://schemas.openxmlformats.org/officeDocument/2006/relationships/image" Target="../media/image8.png"/><Relationship Id="rId2" Type="http://schemas.openxmlformats.org/officeDocument/2006/relationships/image" Target="../media/image6.png"/><Relationship Id="rId16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s://fr.wikipedia.org/wiki/Algarve" TargetMode="External"/><Relationship Id="rId11" Type="http://schemas.openxmlformats.org/officeDocument/2006/relationships/hyperlink" Target="https://fr.wikipedia.org/wiki/Mandat_politique" TargetMode="External"/><Relationship Id="rId5" Type="http://schemas.openxmlformats.org/officeDocument/2006/relationships/hyperlink" Target="https://fr.wikipedia.org/wiki/R%C3%A9gions_du_Portugal" TargetMode="External"/><Relationship Id="rId15" Type="http://schemas.openxmlformats.org/officeDocument/2006/relationships/hyperlink" Target="https://fr.wikipedia.org/wiki/Densit%C3%A9_de_population" TargetMode="External"/><Relationship Id="rId10" Type="http://schemas.openxmlformats.org/officeDocument/2006/relationships/hyperlink" Target="https://fr.wikipedia.org/wiki/Maire" TargetMode="External"/><Relationship Id="rId4" Type="http://schemas.openxmlformats.org/officeDocument/2006/relationships/hyperlink" Target="https://fr.wikipedia.org/wiki/Portugal" TargetMode="External"/><Relationship Id="rId9" Type="http://schemas.openxmlformats.org/officeDocument/2006/relationships/hyperlink" Target="https://fr.wikipedia.org/wiki/District_de_Faro" TargetMode="External"/><Relationship Id="rId14" Type="http://schemas.openxmlformats.org/officeDocument/2006/relationships/hyperlink" Target="https://fr.wikipedia.org/wiki/2001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1568" y="0"/>
            <a:ext cx="4452431" cy="6858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553" y="0"/>
            <a:ext cx="4702122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8424" y="2348880"/>
            <a:ext cx="1687688" cy="108012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6">
            <a:biLevel thresh="75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011" y="191743"/>
            <a:ext cx="3237257" cy="3237257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8424" y="5338968"/>
            <a:ext cx="1298448" cy="1444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220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05.Rodrigo.Costa.Felix.Tinha.O.Nome.De.Saudade.Tinha.O.Nome.De.Saudade-TDG.wav"/>
          </p:stSnd>
        </p:sndAc>
      </p:transition>
    </mc:Choice>
    <mc:Fallback xmlns="">
      <p:transition spd="slow">
        <p:sndAc>
          <p:stSnd>
            <p:snd r:embed="rId9" name="05.Rodrigo.Costa.Felix.Tinha.O.Nome.De.Saudade.Tinha.O.Nome.De.Saudade-TD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Blason de Portimã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085" y="701408"/>
            <a:ext cx="1872207" cy="2160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744551" y="221775"/>
            <a:ext cx="10472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err="1" smtClean="0"/>
              <a:t>Portimão</a:t>
            </a:r>
            <a:endParaRPr lang="fr-FR" dirty="0"/>
          </a:p>
        </p:txBody>
      </p:sp>
      <p:graphicFrame>
        <p:nvGraphicFramePr>
          <p:cNvPr id="3" name="Tableau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080322"/>
              </p:ext>
            </p:extLst>
          </p:nvPr>
        </p:nvGraphicFramePr>
        <p:xfrm>
          <a:off x="2555776" y="221776"/>
          <a:ext cx="2304256" cy="6322742"/>
        </p:xfrm>
        <a:graphic>
          <a:graphicData uri="http://schemas.openxmlformats.org/drawingml/2006/table">
            <a:tbl>
              <a:tblPr/>
              <a:tblGrid>
                <a:gridCol w="11521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4118">
                <a:tc>
                  <a:txBody>
                    <a:bodyPr/>
                    <a:lstStyle/>
                    <a:p>
                      <a:r>
                        <a:rPr lang="fr-FR" dirty="0">
                          <a:hlinkClick r:id="rId3" tooltip="Liste des pays du monde"/>
                        </a:rPr>
                        <a:t>Pays</a:t>
                      </a:r>
                      <a:endParaRPr lang="fr-FR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/>
                        <a:t> </a:t>
                      </a:r>
                      <a:r>
                        <a:rPr lang="fr-FR">
                          <a:hlinkClick r:id="rId4" tooltip="Portugal"/>
                        </a:rPr>
                        <a:t>Portugal</a:t>
                      </a:r>
                      <a:endParaRPr lang="fr-FR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4118">
                <a:tc>
                  <a:txBody>
                    <a:bodyPr/>
                    <a:lstStyle/>
                    <a:p>
                      <a:r>
                        <a:rPr lang="fr-FR">
                          <a:hlinkClick r:id="rId5" tooltip="Régions du Portugal"/>
                        </a:rPr>
                        <a:t>Région</a:t>
                      </a:r>
                      <a:endParaRPr lang="fr-FR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>
                          <a:hlinkClick r:id="rId6" tooltip="Algarve"/>
                        </a:rPr>
                        <a:t>Algarve</a:t>
                      </a:r>
                      <a:endParaRPr lang="fr-FR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9425">
                <a:tc>
                  <a:txBody>
                    <a:bodyPr/>
                    <a:lstStyle/>
                    <a:p>
                      <a:r>
                        <a:rPr lang="fr-FR">
                          <a:hlinkClick r:id="rId7" tooltip="Sous-régions du Portugal"/>
                        </a:rPr>
                        <a:t>Sous-région</a:t>
                      </a:r>
                      <a:endParaRPr lang="fr-FR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>
                          <a:hlinkClick r:id="rId6" tooltip="Algarve"/>
                        </a:rPr>
                        <a:t>Algarve</a:t>
                      </a:r>
                      <a:endParaRPr lang="fr-FR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89706">
                <a:tc>
                  <a:txBody>
                    <a:bodyPr/>
                    <a:lstStyle/>
                    <a:p>
                      <a:r>
                        <a:rPr lang="fr-FR"/>
                        <a:t>Ancienne province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>
                          <a:hlinkClick r:id="rId6" tooltip="Algarve"/>
                        </a:rPr>
                        <a:t>Algarve</a:t>
                      </a:r>
                      <a:endParaRPr lang="fr-FR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4118">
                <a:tc>
                  <a:txBody>
                    <a:bodyPr/>
                    <a:lstStyle/>
                    <a:p>
                      <a:r>
                        <a:rPr lang="fr-FR">
                          <a:hlinkClick r:id="rId8" tooltip="Districts du Portugal"/>
                        </a:rPr>
                        <a:t>District</a:t>
                      </a:r>
                      <a:endParaRPr lang="fr-FR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>
                          <a:hlinkClick r:id="rId9" tooltip="District de Faro"/>
                        </a:rPr>
                        <a:t>Faro</a:t>
                      </a:r>
                      <a:endParaRPr lang="fr-FR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01544">
                <a:tc>
                  <a:txBody>
                    <a:bodyPr/>
                    <a:lstStyle/>
                    <a:p>
                      <a:r>
                        <a:rPr lang="fr-FR">
                          <a:hlinkClick r:id="rId10" tooltip="Maire"/>
                        </a:rPr>
                        <a:t>Maire</a:t>
                      </a:r>
                      <a:r>
                        <a:rPr lang="fr-FR"/>
                        <a:t/>
                      </a:r>
                      <a:br>
                        <a:rPr lang="fr-FR"/>
                      </a:br>
                      <a:r>
                        <a:rPr lang="fr-FR">
                          <a:hlinkClick r:id="rId11" tooltip="Mandat politique"/>
                        </a:rPr>
                        <a:t>Mandat</a:t>
                      </a:r>
                      <a:endParaRPr lang="fr-FR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 err="1"/>
                        <a:t>Isilda</a:t>
                      </a:r>
                      <a:r>
                        <a:rPr lang="fr-FR" dirty="0"/>
                        <a:t> Gomes (</a:t>
                      </a:r>
                      <a:r>
                        <a:rPr lang="fr-FR" dirty="0" err="1"/>
                        <a:t>ps</a:t>
                      </a:r>
                      <a:r>
                        <a:rPr lang="fr-FR" dirty="0"/>
                        <a:t>)</a:t>
                      </a:r>
                      <a:br>
                        <a:rPr lang="fr-FR" dirty="0"/>
                      </a:br>
                      <a:r>
                        <a:rPr lang="fr-FR" dirty="0"/>
                        <a:t>2013-2017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69425">
                <a:tc>
                  <a:txBody>
                    <a:bodyPr/>
                    <a:lstStyle/>
                    <a:p>
                      <a:r>
                        <a:rPr lang="fr-FR">
                          <a:hlinkClick r:id="rId12" tooltip="Code postal"/>
                        </a:rPr>
                        <a:t>Code postal</a:t>
                      </a:r>
                      <a:endParaRPr lang="fr-FR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/>
                        <a:t>8500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7696">
                <a:tc gridSpan="2">
                  <a:txBody>
                    <a:bodyPr/>
                    <a:lstStyle/>
                    <a:p>
                      <a:pPr algn="ctr"/>
                      <a:r>
                        <a:rPr lang="fr-FR">
                          <a:solidFill>
                            <a:srgbClr val="000000"/>
                          </a:solidFill>
                          <a:effectLst/>
                        </a:rPr>
                        <a:t>Démographie</a:t>
                      </a:r>
                    </a:p>
                  </a:txBody>
                  <a:tcPr marL="38100" marR="38100" marT="38100" marB="381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DFFDD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89706">
                <a:tc>
                  <a:txBody>
                    <a:bodyPr/>
                    <a:lstStyle/>
                    <a:p>
                      <a:r>
                        <a:rPr lang="fr-FR">
                          <a:hlinkClick r:id="rId13" tooltip="Recensement de la population"/>
                        </a:rPr>
                        <a:t>Population</a:t>
                      </a:r>
                      <a:endParaRPr lang="fr-FR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/>
                        <a:t>44 818 hab. (</a:t>
                      </a:r>
                      <a:r>
                        <a:rPr lang="fr-FR">
                          <a:hlinkClick r:id="rId14" tooltip="2001"/>
                        </a:rPr>
                        <a:t>2001</a:t>
                      </a:r>
                      <a:r>
                        <a:rPr lang="fr-FR"/>
                        <a:t>)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69425">
                <a:tc>
                  <a:txBody>
                    <a:bodyPr/>
                    <a:lstStyle/>
                    <a:p>
                      <a:pPr fontAlgn="b"/>
                      <a:r>
                        <a:rPr lang="fr-FR">
                          <a:effectLst/>
                          <a:hlinkClick r:id="rId15" tooltip="Densité de population"/>
                        </a:rPr>
                        <a:t>Densité</a:t>
                      </a:r>
                      <a:endParaRPr lang="fr-FR">
                        <a:effectLst/>
                      </a:endParaRPr>
                    </a:p>
                  </a:txBody>
                  <a:tcPr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245 hab./km</a:t>
                      </a:r>
                      <a:r>
                        <a:rPr lang="fr-FR" baseline="30000" dirty="0"/>
                        <a:t>2</a:t>
                      </a:r>
                      <a:endParaRPr lang="fr-FR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pic>
        <p:nvPicPr>
          <p:cNvPr id="1027" name="Picture 3" descr="Drapeau du Portugal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0010" y="344528"/>
            <a:ext cx="190500" cy="123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25759" y="3068960"/>
            <a:ext cx="243001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 err="1" smtClean="0"/>
              <a:t>Portimão</a:t>
            </a:r>
            <a:r>
              <a:rPr lang="fr-FR" dirty="0" smtClean="0"/>
              <a:t> est une cité et une municipalité du Portugal. Elle se situe à l'embouchure du fleuve </a:t>
            </a:r>
            <a:r>
              <a:rPr lang="fr-FR" dirty="0" err="1" smtClean="0"/>
              <a:t>Arade</a:t>
            </a:r>
            <a:r>
              <a:rPr lang="fr-FR" dirty="0" smtClean="0"/>
              <a:t> face à la commune de </a:t>
            </a:r>
            <a:r>
              <a:rPr lang="fr-FR" dirty="0" err="1" smtClean="0"/>
              <a:t>Parchal</a:t>
            </a:r>
            <a:r>
              <a:rPr lang="fr-FR" dirty="0" smtClean="0"/>
              <a:t> dans le district de Faro, dans la région de l'Algarve.</a:t>
            </a:r>
            <a:endParaRPr lang="fr-FR" dirty="0"/>
          </a:p>
        </p:txBody>
      </p:sp>
      <p:pic>
        <p:nvPicPr>
          <p:cNvPr id="1031" name="Picture 7" descr="Afficher l'image d'origine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0927" y="3717032"/>
            <a:ext cx="2448272" cy="2924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5292080" y="73368"/>
            <a:ext cx="3707904" cy="3416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Portimao est une ville dans le district de Faro, avec environ 45'000 habitants </a:t>
            </a:r>
            <a:r>
              <a:rPr kumimoji="0" lang="fr-FR" altLang="fr-FR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habitants</a:t>
            </a:r>
            <a:r>
              <a:rPr kumimoji="0" lang="fr-FR" altLang="fr-FR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cs typeface="Arial" pitchFamily="34" charset="0"/>
              </a:rPr>
              <a:t>. Il est un important centre de pêche et le tourisme. Après le pic et le déclin de l'industrie de la conserve dans les années 1950 à 1970, la ville a observé un modèle de développement touristique, comme le reste de l'Algarve, avec une large gamme d'hôtels, de restaurants et de boutiques locales </a:t>
            </a:r>
          </a:p>
        </p:txBody>
      </p:sp>
    </p:spTree>
    <p:extLst>
      <p:ext uri="{BB962C8B-B14F-4D97-AF65-F5344CB8AC3E}">
        <p14:creationId xmlns:p14="http://schemas.microsoft.com/office/powerpoint/2010/main" val="324917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434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1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8314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2497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60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301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39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519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537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249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021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11560" y="620688"/>
            <a:ext cx="23263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>
                <a:solidFill>
                  <a:srgbClr val="FFFFFF"/>
                </a:solidFill>
                <a:latin typeface="Arial" panose="020B0604020202020204" pitchFamily="34" charset="0"/>
              </a:rPr>
              <a:t>Praia dos </a:t>
            </a:r>
            <a:r>
              <a:rPr lang="fr-FR" dirty="0" err="1">
                <a:solidFill>
                  <a:srgbClr val="FFFFFF"/>
                </a:solidFill>
                <a:latin typeface="Arial" panose="020B0604020202020204" pitchFamily="34" charset="0"/>
              </a:rPr>
              <a:t>Três</a:t>
            </a:r>
            <a:r>
              <a:rPr lang="fr-FR" dirty="0">
                <a:solidFill>
                  <a:srgbClr val="FFFFFF"/>
                </a:solidFill>
                <a:latin typeface="Arial" panose="020B0604020202020204" pitchFamily="34" charset="0"/>
              </a:rPr>
              <a:t> </a:t>
            </a:r>
            <a:r>
              <a:rPr lang="fr-FR" dirty="0" err="1">
                <a:solidFill>
                  <a:srgbClr val="FFFFFF"/>
                </a:solidFill>
                <a:latin typeface="Arial" panose="020B0604020202020204" pitchFamily="34" charset="0"/>
              </a:rPr>
              <a:t>Irmão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631733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804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4122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6483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0374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0073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919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759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colorTemperature colorTemp="7200"/>
                    </a14:imgEffect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4725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0"/>
            <a:ext cx="4348955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440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161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9639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066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780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594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002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660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702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4941168"/>
            <a:ext cx="1298448" cy="1444752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1520" y="476672"/>
            <a:ext cx="40491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A Bientôt…!!!</a:t>
            </a:r>
            <a:endParaRPr lang="fr-FR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23528" y="2852936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Commentaire du Net: Photos perso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426030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165</Words>
  <Application>Microsoft Office PowerPoint</Application>
  <PresentationFormat>Affichage à l'écran (4:3)</PresentationFormat>
  <Paragraphs>25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3" baseType="lpstr">
      <vt:lpstr>Arial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ALPHA</dc:creator>
  <cp:lastModifiedBy>Admin</cp:lastModifiedBy>
  <cp:revision>18</cp:revision>
  <dcterms:created xsi:type="dcterms:W3CDTF">2016-05-15T16:06:29Z</dcterms:created>
  <dcterms:modified xsi:type="dcterms:W3CDTF">2026-01-23T20:58:28Z</dcterms:modified>
</cp:coreProperties>
</file>