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77" r:id="rId5"/>
    <p:sldId id="260" r:id="rId6"/>
    <p:sldId id="261" r:id="rId7"/>
    <p:sldId id="280" r:id="rId8"/>
    <p:sldId id="262" r:id="rId9"/>
    <p:sldId id="263" r:id="rId10"/>
    <p:sldId id="285" r:id="rId11"/>
    <p:sldId id="278" r:id="rId12"/>
    <p:sldId id="279" r:id="rId13"/>
    <p:sldId id="281" r:id="rId14"/>
    <p:sldId id="283" r:id="rId15"/>
    <p:sldId id="282" r:id="rId16"/>
    <p:sldId id="265" r:id="rId17"/>
    <p:sldId id="266" r:id="rId18"/>
    <p:sldId id="267" r:id="rId19"/>
    <p:sldId id="268" r:id="rId20"/>
    <p:sldId id="269" r:id="rId21"/>
    <p:sldId id="264" r:id="rId22"/>
    <p:sldId id="273" r:id="rId23"/>
    <p:sldId id="270" r:id="rId24"/>
    <p:sldId id="271" r:id="rId25"/>
    <p:sldId id="274" r:id="rId26"/>
    <p:sldId id="275" r:id="rId27"/>
    <p:sldId id="276" r:id="rId28"/>
    <p:sldId id="272" r:id="rId2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kL7qBHwe8FFYA3tVchI4A==" hashData="aHDd863/6jxXsxCiNXIDzV6T8FyhPAny2ULZexMxvTHd6/oNOqK438VsO7n4i9RD7SnJsO8Y0pV/Ox1FLTl5f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985D35F-5B25-4762-9221-CE605F0A6B1B}"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E9BEDE8-3C7F-42ED-BB82-30FA930E8D1C}" type="slidenum">
              <a:rPr lang="fr-FR" smtClean="0"/>
              <a:t>‹N°›</a:t>
            </a:fld>
            <a:endParaRPr lang="fr-FR"/>
          </a:p>
        </p:txBody>
      </p:sp>
    </p:spTree>
    <p:extLst>
      <p:ext uri="{BB962C8B-B14F-4D97-AF65-F5344CB8AC3E}">
        <p14:creationId xmlns:p14="http://schemas.microsoft.com/office/powerpoint/2010/main" val="411400079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985D35F-5B25-4762-9221-CE605F0A6B1B}"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E9BEDE8-3C7F-42ED-BB82-30FA930E8D1C}" type="slidenum">
              <a:rPr lang="fr-FR" smtClean="0"/>
              <a:t>‹N°›</a:t>
            </a:fld>
            <a:endParaRPr lang="fr-FR"/>
          </a:p>
        </p:txBody>
      </p:sp>
    </p:spTree>
    <p:extLst>
      <p:ext uri="{BB962C8B-B14F-4D97-AF65-F5344CB8AC3E}">
        <p14:creationId xmlns:p14="http://schemas.microsoft.com/office/powerpoint/2010/main" val="404337679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985D35F-5B25-4762-9221-CE605F0A6B1B}"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E9BEDE8-3C7F-42ED-BB82-30FA930E8D1C}" type="slidenum">
              <a:rPr lang="fr-FR" smtClean="0"/>
              <a:t>‹N°›</a:t>
            </a:fld>
            <a:endParaRPr lang="fr-FR"/>
          </a:p>
        </p:txBody>
      </p:sp>
    </p:spTree>
    <p:extLst>
      <p:ext uri="{BB962C8B-B14F-4D97-AF65-F5344CB8AC3E}">
        <p14:creationId xmlns:p14="http://schemas.microsoft.com/office/powerpoint/2010/main" val="220392516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985D35F-5B25-4762-9221-CE605F0A6B1B}" type="datetimeFigureOut">
              <a:rPr lang="fr-FR" smtClean="0"/>
              <a:t>23/01/2026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E9BEDE8-3C7F-42ED-BB82-30FA930E8D1C}" type="slidenum">
              <a:rPr lang="fr-FR" smtClean="0"/>
              <a:t>‹N°›</a:t>
            </a:fld>
            <a:endParaRPr lang="fr-FR"/>
          </a:p>
        </p:txBody>
      </p:sp>
    </p:spTree>
    <p:extLst>
      <p:ext uri="{BB962C8B-B14F-4D97-AF65-F5344CB8AC3E}">
        <p14:creationId xmlns:p14="http://schemas.microsoft.com/office/powerpoint/2010/main" val="362942092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985D35F-5B25-4762-9221-CE605F0A6B1B}" type="datetimeFigureOut">
              <a:rPr lang="fr-FR" smtClean="0"/>
              <a:t>23/01/2026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AE9BEDE8-3C7F-42ED-BB82-30FA930E8D1C}" type="slidenum">
              <a:rPr lang="fr-FR" smtClean="0"/>
              <a:t>‹N°›</a:t>
            </a:fld>
            <a:endParaRPr lang="fr-FR"/>
          </a:p>
        </p:txBody>
      </p:sp>
    </p:spTree>
    <p:extLst>
      <p:ext uri="{BB962C8B-B14F-4D97-AF65-F5344CB8AC3E}">
        <p14:creationId xmlns:p14="http://schemas.microsoft.com/office/powerpoint/2010/main" val="42749659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6985D35F-5B25-4762-9221-CE605F0A6B1B}" type="datetimeFigureOut">
              <a:rPr lang="fr-FR" smtClean="0"/>
              <a:t>23/01/2026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AE9BEDE8-3C7F-42ED-BB82-30FA930E8D1C}" type="slidenum">
              <a:rPr lang="fr-FR" smtClean="0"/>
              <a:t>‹N°›</a:t>
            </a:fld>
            <a:endParaRPr lang="fr-FR"/>
          </a:p>
        </p:txBody>
      </p:sp>
    </p:spTree>
    <p:extLst>
      <p:ext uri="{BB962C8B-B14F-4D97-AF65-F5344CB8AC3E}">
        <p14:creationId xmlns:p14="http://schemas.microsoft.com/office/powerpoint/2010/main" val="79709550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985D35F-5B25-4762-9221-CE605F0A6B1B}" type="datetimeFigureOut">
              <a:rPr lang="fr-FR" smtClean="0"/>
              <a:t>23/01/2026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AE9BEDE8-3C7F-42ED-BB82-30FA930E8D1C}" type="slidenum">
              <a:rPr lang="fr-FR" smtClean="0"/>
              <a:t>‹N°›</a:t>
            </a:fld>
            <a:endParaRPr lang="fr-FR"/>
          </a:p>
        </p:txBody>
      </p:sp>
    </p:spTree>
    <p:extLst>
      <p:ext uri="{BB962C8B-B14F-4D97-AF65-F5344CB8AC3E}">
        <p14:creationId xmlns:p14="http://schemas.microsoft.com/office/powerpoint/2010/main" val="107916257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985D35F-5B25-4762-9221-CE605F0A6B1B}" type="datetimeFigureOut">
              <a:rPr lang="fr-FR" smtClean="0"/>
              <a:t>23/01/2026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E9BEDE8-3C7F-42ED-BB82-30FA930E8D1C}" type="slidenum">
              <a:rPr lang="fr-FR" smtClean="0"/>
              <a:t>‹N°›</a:t>
            </a:fld>
            <a:endParaRPr lang="fr-FR"/>
          </a:p>
        </p:txBody>
      </p:sp>
    </p:spTree>
    <p:extLst>
      <p:ext uri="{BB962C8B-B14F-4D97-AF65-F5344CB8AC3E}">
        <p14:creationId xmlns:p14="http://schemas.microsoft.com/office/powerpoint/2010/main" val="405780310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985D35F-5B25-4762-9221-CE605F0A6B1B}" type="datetimeFigureOut">
              <a:rPr lang="fr-FR" smtClean="0"/>
              <a:t>23/01/2026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E9BEDE8-3C7F-42ED-BB82-30FA930E8D1C}" type="slidenum">
              <a:rPr lang="fr-FR" smtClean="0"/>
              <a:t>‹N°›</a:t>
            </a:fld>
            <a:endParaRPr lang="fr-FR"/>
          </a:p>
        </p:txBody>
      </p:sp>
    </p:spTree>
    <p:extLst>
      <p:ext uri="{BB962C8B-B14F-4D97-AF65-F5344CB8AC3E}">
        <p14:creationId xmlns:p14="http://schemas.microsoft.com/office/powerpoint/2010/main" val="223759900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985D35F-5B25-4762-9221-CE605F0A6B1B}"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E9BEDE8-3C7F-42ED-BB82-30FA930E8D1C}" type="slidenum">
              <a:rPr lang="fr-FR" smtClean="0"/>
              <a:t>‹N°›</a:t>
            </a:fld>
            <a:endParaRPr lang="fr-FR"/>
          </a:p>
        </p:txBody>
      </p:sp>
    </p:spTree>
    <p:extLst>
      <p:ext uri="{BB962C8B-B14F-4D97-AF65-F5344CB8AC3E}">
        <p14:creationId xmlns:p14="http://schemas.microsoft.com/office/powerpoint/2010/main" val="359167058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985D35F-5B25-4762-9221-CE605F0A6B1B}"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E9BEDE8-3C7F-42ED-BB82-30FA930E8D1C}" type="slidenum">
              <a:rPr lang="fr-FR" smtClean="0"/>
              <a:t>‹N°›</a:t>
            </a:fld>
            <a:endParaRPr lang="fr-FR"/>
          </a:p>
        </p:txBody>
      </p:sp>
    </p:spTree>
    <p:extLst>
      <p:ext uri="{BB962C8B-B14F-4D97-AF65-F5344CB8AC3E}">
        <p14:creationId xmlns:p14="http://schemas.microsoft.com/office/powerpoint/2010/main" val="139407376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5D35F-5B25-4762-9221-CE605F0A6B1B}" type="datetimeFigureOut">
              <a:rPr lang="fr-FR" smtClean="0"/>
              <a:t>23/01/2026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9BEDE8-3C7F-42ED-BB82-30FA930E8D1C}" type="slidenum">
              <a:rPr lang="fr-FR" smtClean="0"/>
              <a:t>‹N°›</a:t>
            </a:fld>
            <a:endParaRPr lang="fr-FR"/>
          </a:p>
        </p:txBody>
      </p:sp>
    </p:spTree>
    <p:extLst>
      <p:ext uri="{BB962C8B-B14F-4D97-AF65-F5344CB8AC3E}">
        <p14:creationId xmlns:p14="http://schemas.microsoft.com/office/powerpoint/2010/main" val="2069242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g"/><Relationship Id="rId7" Type="http://schemas.openxmlformats.org/officeDocument/2006/relationships/image" Target="../media/image5.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Districts_du_Portugal" TargetMode="External"/><Relationship Id="rId13" Type="http://schemas.openxmlformats.org/officeDocument/2006/relationships/image" Target="../media/image7.png"/><Relationship Id="rId3" Type="http://schemas.openxmlformats.org/officeDocument/2006/relationships/hyperlink" Target="https://fr.wikipedia.org/wiki/Liste_des_pays_du_monde" TargetMode="External"/><Relationship Id="rId7" Type="http://schemas.openxmlformats.org/officeDocument/2006/relationships/hyperlink" Target="https://fr.wikipedia.org/wiki/Sous-r%C3%A9gions_du_Portugal" TargetMode="External"/><Relationship Id="rId12" Type="http://schemas.openxmlformats.org/officeDocument/2006/relationships/hyperlink" Target="https://fr.wikipedia.org/wiki/Densit%C3%A9_de_population" TargetMode="External"/><Relationship Id="rId2" Type="http://schemas.openxmlformats.org/officeDocument/2006/relationships/image" Target="../media/image6.png"/><Relationship Id="rId16" Type="http://schemas.openxmlformats.org/officeDocument/2006/relationships/hyperlink" Target="https://fr.wikipedia.org/wiki/Alphonse_III_de_Portugal" TargetMode="External"/><Relationship Id="rId1" Type="http://schemas.openxmlformats.org/officeDocument/2006/relationships/slideLayout" Target="../slideLayouts/slideLayout7.xml"/><Relationship Id="rId6" Type="http://schemas.openxmlformats.org/officeDocument/2006/relationships/hyperlink" Target="https://fr.wikipedia.org/wiki/Algarve" TargetMode="External"/><Relationship Id="rId11" Type="http://schemas.openxmlformats.org/officeDocument/2006/relationships/hyperlink" Target="https://fr.wikipedia.org/wiki/Faro#cite_note-1" TargetMode="External"/><Relationship Id="rId5" Type="http://schemas.openxmlformats.org/officeDocument/2006/relationships/hyperlink" Target="https://fr.wikipedia.org/wiki/R%C3%A9gions_du_Portugal" TargetMode="External"/><Relationship Id="rId15" Type="http://schemas.openxmlformats.org/officeDocument/2006/relationships/hyperlink" Target="https://fr.wikipedia.org/wiki/Maures" TargetMode="External"/><Relationship Id="rId10" Type="http://schemas.openxmlformats.org/officeDocument/2006/relationships/hyperlink" Target="https://fr.wikipedia.org/wiki/Recensement_de_la_population" TargetMode="External"/><Relationship Id="rId4" Type="http://schemas.openxmlformats.org/officeDocument/2006/relationships/hyperlink" Target="https://fr.wikipedia.org/wiki/Portugal" TargetMode="External"/><Relationship Id="rId9" Type="http://schemas.openxmlformats.org/officeDocument/2006/relationships/hyperlink" Target="https://fr.wikipedia.org/wiki/District_de_Faro" TargetMode="External"/><Relationship Id="rId1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0.jpe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0114" y="0"/>
            <a:ext cx="4433886" cy="6858000"/>
          </a:xfrm>
          <a:prstGeom prst="rect">
            <a:avLst/>
          </a:prstGeom>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2" y="0"/>
            <a:ext cx="4702122" cy="6858000"/>
          </a:xfrm>
          <a:prstGeom prst="rect">
            <a:avLst/>
          </a:prstGeom>
        </p:spPr>
      </p:pic>
      <p:pic>
        <p:nvPicPr>
          <p:cNvPr id="4" name="Image 3"/>
          <p:cNvPicPr>
            <a:picLocks noChangeAspect="1"/>
          </p:cNvPicPr>
          <p:nvPr/>
        </p:nvPicPr>
        <p:blipFill>
          <a:blip r:embed="rId5">
            <a:biLevel thresh="75000"/>
            <a:extLst>
              <a:ext uri="{28A0092B-C50C-407E-A947-70E740481C1C}">
                <a14:useLocalDpi xmlns:a14="http://schemas.microsoft.com/office/drawing/2010/main" val="0"/>
              </a:ext>
            </a:extLst>
          </a:blip>
          <a:stretch>
            <a:fillRect/>
          </a:stretch>
        </p:blipFill>
        <p:spPr>
          <a:xfrm>
            <a:off x="2926331" y="8378"/>
            <a:ext cx="3237257" cy="3237257"/>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228" y="1124744"/>
            <a:ext cx="1509185" cy="965878"/>
          </a:xfrm>
          <a:prstGeom prst="rect">
            <a:avLst/>
          </a:prstGeom>
        </p:spPr>
      </p:pic>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99907" y="5229200"/>
            <a:ext cx="1298448" cy="1444752"/>
          </a:xfrm>
          <a:prstGeom prst="rect">
            <a:avLst/>
          </a:prstGeom>
        </p:spPr>
      </p:pic>
    </p:spTree>
    <p:extLst>
      <p:ext uri="{BB962C8B-B14F-4D97-AF65-F5344CB8AC3E}">
        <p14:creationId xmlns:p14="http://schemas.microsoft.com/office/powerpoint/2010/main" val="2997165932"/>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04.Ana.Moura.Amor.Em.Tons.De.Sol.Maior.[Higher.Love].Amor.Em.Tons.De.Sol.Maior.[Higher.Love]-TDG.wav"/>
          </p:stSnd>
        </p:sndAc>
      </p:transition>
    </mc:Choice>
    <mc:Fallback xmlns="">
      <p:transition spd="slow">
        <p:sndAc>
          <p:stSnd>
            <p:snd r:embed="rId8" name="04.Ana.Moura.Amor.Em.Tons.De.Sol.Maior.[Higher.Love].Amor.Em.Tons.De.Sol.Maior.[Higher.Love]-TD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lason de Fa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76673"/>
            <a:ext cx="2016224" cy="20574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251108" y="107341"/>
            <a:ext cx="593111" cy="369332"/>
          </a:xfrm>
          <a:prstGeom prst="rect">
            <a:avLst/>
          </a:prstGeom>
        </p:spPr>
        <p:txBody>
          <a:bodyPr wrap="none">
            <a:spAutoFit/>
          </a:bodyPr>
          <a:lstStyle/>
          <a:p>
            <a:r>
              <a:rPr lang="fr-FR" dirty="0" smtClean="0"/>
              <a:t>Faro</a:t>
            </a:r>
            <a:endParaRPr lang="fr-FR" dirty="0"/>
          </a:p>
        </p:txBody>
      </p:sp>
      <p:graphicFrame>
        <p:nvGraphicFramePr>
          <p:cNvPr id="3" name="Tableau 2"/>
          <p:cNvGraphicFramePr>
            <a:graphicFrameLocks noGrp="1"/>
          </p:cNvGraphicFramePr>
          <p:nvPr>
            <p:extLst>
              <p:ext uri="{D42A27DB-BD31-4B8C-83A1-F6EECF244321}">
                <p14:modId xmlns:p14="http://schemas.microsoft.com/office/powerpoint/2010/main" val="586527048"/>
              </p:ext>
            </p:extLst>
          </p:nvPr>
        </p:nvGraphicFramePr>
        <p:xfrm>
          <a:off x="2771800" y="302100"/>
          <a:ext cx="2365784" cy="6120679"/>
        </p:xfrm>
        <a:graphic>
          <a:graphicData uri="http://schemas.openxmlformats.org/drawingml/2006/table">
            <a:tbl>
              <a:tblPr/>
              <a:tblGrid>
                <a:gridCol w="1182892">
                  <a:extLst>
                    <a:ext uri="{9D8B030D-6E8A-4147-A177-3AD203B41FA5}">
                      <a16:colId xmlns:a16="http://schemas.microsoft.com/office/drawing/2014/main" val="20000"/>
                    </a:ext>
                  </a:extLst>
                </a:gridCol>
                <a:gridCol w="1182892">
                  <a:extLst>
                    <a:ext uri="{9D8B030D-6E8A-4147-A177-3AD203B41FA5}">
                      <a16:colId xmlns:a16="http://schemas.microsoft.com/office/drawing/2014/main" val="20001"/>
                    </a:ext>
                  </a:extLst>
                </a:gridCol>
              </a:tblGrid>
              <a:tr h="647120">
                <a:tc>
                  <a:txBody>
                    <a:bodyPr/>
                    <a:lstStyle/>
                    <a:p>
                      <a:r>
                        <a:rPr lang="fr-FR" dirty="0">
                          <a:hlinkClick r:id="rId3" tooltip="Liste des pays du monde"/>
                        </a:rPr>
                        <a:t>Pays</a:t>
                      </a:r>
                      <a:endParaRPr lang="fr-FR" dirty="0"/>
                    </a:p>
                  </a:txBody>
                  <a:tcPr anchor="ctr">
                    <a:lnL>
                      <a:noFill/>
                    </a:lnL>
                    <a:lnR>
                      <a:noFill/>
                    </a:lnR>
                    <a:lnT>
                      <a:noFill/>
                    </a:lnT>
                    <a:lnB>
                      <a:noFill/>
                    </a:lnB>
                  </a:tcPr>
                </a:tc>
                <a:tc>
                  <a:txBody>
                    <a:bodyPr/>
                    <a:lstStyle/>
                    <a:p>
                      <a:r>
                        <a:rPr lang="fr-FR"/>
                        <a:t> </a:t>
                      </a:r>
                      <a:r>
                        <a:rPr lang="fr-FR">
                          <a:hlinkClick r:id="rId4" tooltip="Portugal"/>
                        </a:rPr>
                        <a:t>Portugal</a:t>
                      </a:r>
                      <a:endParaRPr lang="fr-FR"/>
                    </a:p>
                  </a:txBody>
                  <a:tcPr anchor="ctr">
                    <a:lnL>
                      <a:noFill/>
                    </a:lnL>
                    <a:lnR>
                      <a:noFill/>
                    </a:lnR>
                    <a:lnT>
                      <a:noFill/>
                    </a:lnT>
                    <a:lnB>
                      <a:noFill/>
                    </a:lnB>
                  </a:tcPr>
                </a:tc>
                <a:extLst>
                  <a:ext uri="{0D108BD9-81ED-4DB2-BD59-A6C34878D82A}">
                    <a16:rowId xmlns:a16="http://schemas.microsoft.com/office/drawing/2014/main" val="10000"/>
                  </a:ext>
                </a:extLst>
              </a:tr>
              <a:tr h="647120">
                <a:tc>
                  <a:txBody>
                    <a:bodyPr/>
                    <a:lstStyle/>
                    <a:p>
                      <a:r>
                        <a:rPr lang="fr-FR">
                          <a:hlinkClick r:id="rId5" tooltip="Régions du Portugal"/>
                        </a:rPr>
                        <a:t>Région</a:t>
                      </a:r>
                      <a:endParaRPr lang="fr-FR"/>
                    </a:p>
                  </a:txBody>
                  <a:tcPr anchor="ctr">
                    <a:lnL>
                      <a:noFill/>
                    </a:lnL>
                    <a:lnR>
                      <a:noFill/>
                    </a:lnR>
                    <a:lnT>
                      <a:noFill/>
                    </a:lnT>
                    <a:lnB>
                      <a:noFill/>
                    </a:lnB>
                  </a:tcPr>
                </a:tc>
                <a:tc>
                  <a:txBody>
                    <a:bodyPr/>
                    <a:lstStyle/>
                    <a:p>
                      <a:r>
                        <a:rPr lang="fr-FR">
                          <a:hlinkClick r:id="rId6" tooltip="Algarve"/>
                        </a:rPr>
                        <a:t>Algarve</a:t>
                      </a:r>
                      <a:endParaRPr lang="fr-FR"/>
                    </a:p>
                  </a:txBody>
                  <a:tcPr anchor="ctr">
                    <a:lnL>
                      <a:noFill/>
                    </a:lnL>
                    <a:lnR>
                      <a:noFill/>
                    </a:lnR>
                    <a:lnT>
                      <a:noFill/>
                    </a:lnT>
                    <a:lnB>
                      <a:noFill/>
                    </a:lnB>
                  </a:tcPr>
                </a:tc>
                <a:extLst>
                  <a:ext uri="{0D108BD9-81ED-4DB2-BD59-A6C34878D82A}">
                    <a16:rowId xmlns:a16="http://schemas.microsoft.com/office/drawing/2014/main" val="10001"/>
                  </a:ext>
                </a:extLst>
              </a:tr>
              <a:tr h="647120">
                <a:tc>
                  <a:txBody>
                    <a:bodyPr/>
                    <a:lstStyle/>
                    <a:p>
                      <a:r>
                        <a:rPr lang="fr-FR">
                          <a:hlinkClick r:id="rId7" tooltip="Sous-régions du Portugal"/>
                        </a:rPr>
                        <a:t>Sous-région</a:t>
                      </a:r>
                      <a:endParaRPr lang="fr-FR"/>
                    </a:p>
                  </a:txBody>
                  <a:tcPr anchor="ctr">
                    <a:lnL>
                      <a:noFill/>
                    </a:lnL>
                    <a:lnR>
                      <a:noFill/>
                    </a:lnR>
                    <a:lnT>
                      <a:noFill/>
                    </a:lnT>
                    <a:lnB>
                      <a:noFill/>
                    </a:lnB>
                  </a:tcPr>
                </a:tc>
                <a:tc>
                  <a:txBody>
                    <a:bodyPr/>
                    <a:lstStyle/>
                    <a:p>
                      <a:r>
                        <a:rPr lang="fr-FR">
                          <a:hlinkClick r:id="rId6" tooltip="Algarve"/>
                        </a:rPr>
                        <a:t>Algarve</a:t>
                      </a:r>
                      <a:endParaRPr lang="fr-FR"/>
                    </a:p>
                  </a:txBody>
                  <a:tcPr anchor="ctr">
                    <a:lnL>
                      <a:noFill/>
                    </a:lnL>
                    <a:lnR>
                      <a:noFill/>
                    </a:lnR>
                    <a:lnT>
                      <a:noFill/>
                    </a:lnT>
                    <a:lnB>
                      <a:noFill/>
                    </a:lnB>
                  </a:tcPr>
                </a:tc>
                <a:extLst>
                  <a:ext uri="{0D108BD9-81ED-4DB2-BD59-A6C34878D82A}">
                    <a16:rowId xmlns:a16="http://schemas.microsoft.com/office/drawing/2014/main" val="10002"/>
                  </a:ext>
                </a:extLst>
              </a:tr>
              <a:tr h="1132461">
                <a:tc>
                  <a:txBody>
                    <a:bodyPr/>
                    <a:lstStyle/>
                    <a:p>
                      <a:r>
                        <a:rPr lang="fr-FR"/>
                        <a:t>Ancienne province</a:t>
                      </a:r>
                    </a:p>
                  </a:txBody>
                  <a:tcPr anchor="ctr">
                    <a:lnL>
                      <a:noFill/>
                    </a:lnL>
                    <a:lnR>
                      <a:noFill/>
                    </a:lnR>
                    <a:lnT>
                      <a:noFill/>
                    </a:lnT>
                    <a:lnB>
                      <a:noFill/>
                    </a:lnB>
                  </a:tcPr>
                </a:tc>
                <a:tc>
                  <a:txBody>
                    <a:bodyPr/>
                    <a:lstStyle/>
                    <a:p>
                      <a:r>
                        <a:rPr lang="fr-FR" dirty="0">
                          <a:hlinkClick r:id="rId6" tooltip="Algarve"/>
                        </a:rPr>
                        <a:t>Algarve</a:t>
                      </a:r>
                      <a:endParaRPr lang="fr-FR" dirty="0"/>
                    </a:p>
                  </a:txBody>
                  <a:tcPr anchor="ctr">
                    <a:lnL>
                      <a:noFill/>
                    </a:lnL>
                    <a:lnR>
                      <a:noFill/>
                    </a:lnR>
                    <a:lnT>
                      <a:noFill/>
                    </a:lnT>
                    <a:lnB>
                      <a:noFill/>
                    </a:lnB>
                  </a:tcPr>
                </a:tc>
                <a:extLst>
                  <a:ext uri="{0D108BD9-81ED-4DB2-BD59-A6C34878D82A}">
                    <a16:rowId xmlns:a16="http://schemas.microsoft.com/office/drawing/2014/main" val="10003"/>
                  </a:ext>
                </a:extLst>
              </a:tr>
              <a:tr h="647120">
                <a:tc>
                  <a:txBody>
                    <a:bodyPr/>
                    <a:lstStyle/>
                    <a:p>
                      <a:r>
                        <a:rPr lang="fr-FR" dirty="0">
                          <a:hlinkClick r:id="rId8" tooltip="Districts du Portugal"/>
                        </a:rPr>
                        <a:t>District</a:t>
                      </a:r>
                      <a:endParaRPr lang="fr-FR" dirty="0"/>
                    </a:p>
                  </a:txBody>
                  <a:tcPr anchor="ctr">
                    <a:lnL>
                      <a:noFill/>
                    </a:lnL>
                    <a:lnR>
                      <a:noFill/>
                    </a:lnR>
                    <a:lnT>
                      <a:noFill/>
                    </a:lnT>
                    <a:lnB>
                      <a:noFill/>
                    </a:lnB>
                  </a:tcPr>
                </a:tc>
                <a:tc>
                  <a:txBody>
                    <a:bodyPr/>
                    <a:lstStyle/>
                    <a:p>
                      <a:r>
                        <a:rPr lang="fr-FR">
                          <a:hlinkClick r:id="rId9" tooltip="District de Faro"/>
                        </a:rPr>
                        <a:t>Faro</a:t>
                      </a:r>
                      <a:endParaRPr lang="fr-FR"/>
                    </a:p>
                  </a:txBody>
                  <a:tcPr anchor="ctr">
                    <a:lnL>
                      <a:noFill/>
                    </a:lnL>
                    <a:lnR>
                      <a:noFill/>
                    </a:lnR>
                    <a:lnT>
                      <a:noFill/>
                    </a:lnT>
                    <a:lnB>
                      <a:noFill/>
                    </a:lnB>
                  </a:tcPr>
                </a:tc>
                <a:extLst>
                  <a:ext uri="{0D108BD9-81ED-4DB2-BD59-A6C34878D82A}">
                    <a16:rowId xmlns:a16="http://schemas.microsoft.com/office/drawing/2014/main" val="10004"/>
                  </a:ext>
                </a:extLst>
              </a:tr>
              <a:tr h="620157">
                <a:tc gridSpan="2">
                  <a:txBody>
                    <a:bodyPr/>
                    <a:lstStyle/>
                    <a:p>
                      <a:pPr algn="ctr"/>
                      <a:r>
                        <a:rPr lang="fr-FR">
                          <a:solidFill>
                            <a:srgbClr val="000000"/>
                          </a:solidFill>
                          <a:effectLst/>
                        </a:rPr>
                        <a:t>Démographie</a:t>
                      </a:r>
                    </a:p>
                  </a:txBody>
                  <a:tcPr marL="38100" marR="38100" marT="38100" marB="38100" anchor="ctr">
                    <a:lnL>
                      <a:noFill/>
                    </a:lnL>
                    <a:lnR>
                      <a:noFill/>
                    </a:lnR>
                    <a:lnT>
                      <a:noFill/>
                    </a:lnT>
                    <a:lnB>
                      <a:noFill/>
                    </a:lnB>
                    <a:solidFill>
                      <a:srgbClr val="DDFFDD"/>
                    </a:solidFill>
                  </a:tcPr>
                </a:tc>
                <a:tc hMerge="1">
                  <a:txBody>
                    <a:bodyPr/>
                    <a:lstStyle/>
                    <a:p>
                      <a:endParaRPr lang="fr-FR"/>
                    </a:p>
                  </a:txBody>
                  <a:tcPr/>
                </a:tc>
                <a:extLst>
                  <a:ext uri="{0D108BD9-81ED-4DB2-BD59-A6C34878D82A}">
                    <a16:rowId xmlns:a16="http://schemas.microsoft.com/office/drawing/2014/main" val="10005"/>
                  </a:ext>
                </a:extLst>
              </a:tr>
              <a:tr h="1132461">
                <a:tc>
                  <a:txBody>
                    <a:bodyPr/>
                    <a:lstStyle/>
                    <a:p>
                      <a:r>
                        <a:rPr lang="fr-FR">
                          <a:hlinkClick r:id="rId10" tooltip="Recensement de la population"/>
                        </a:rPr>
                        <a:t>Population</a:t>
                      </a:r>
                      <a:endParaRPr lang="fr-FR"/>
                    </a:p>
                  </a:txBody>
                  <a:tcPr anchor="ctr">
                    <a:lnL>
                      <a:noFill/>
                    </a:lnL>
                    <a:lnR>
                      <a:noFill/>
                    </a:lnR>
                    <a:lnT>
                      <a:noFill/>
                    </a:lnT>
                    <a:lnB>
                      <a:noFill/>
                    </a:lnB>
                  </a:tcPr>
                </a:tc>
                <a:tc>
                  <a:txBody>
                    <a:bodyPr/>
                    <a:lstStyle/>
                    <a:p>
                      <a:r>
                        <a:rPr lang="fr-FR"/>
                        <a:t>64 560 hab. (2011</a:t>
                      </a:r>
                      <a:r>
                        <a:rPr lang="fr-FR" baseline="30000">
                          <a:hlinkClick r:id="rId11"/>
                        </a:rPr>
                        <a:t>1</a:t>
                      </a:r>
                      <a:r>
                        <a:rPr lang="fr-FR"/>
                        <a:t>)</a:t>
                      </a:r>
                    </a:p>
                  </a:txBody>
                  <a:tcPr anchor="ctr">
                    <a:lnL>
                      <a:noFill/>
                    </a:lnL>
                    <a:lnR>
                      <a:noFill/>
                    </a:lnR>
                    <a:lnT>
                      <a:noFill/>
                    </a:lnT>
                    <a:lnB>
                      <a:noFill/>
                    </a:lnB>
                  </a:tcPr>
                </a:tc>
                <a:extLst>
                  <a:ext uri="{0D108BD9-81ED-4DB2-BD59-A6C34878D82A}">
                    <a16:rowId xmlns:a16="http://schemas.microsoft.com/office/drawing/2014/main" val="10006"/>
                  </a:ext>
                </a:extLst>
              </a:tr>
              <a:tr h="647120">
                <a:tc>
                  <a:txBody>
                    <a:bodyPr/>
                    <a:lstStyle/>
                    <a:p>
                      <a:pPr fontAlgn="b"/>
                      <a:r>
                        <a:rPr lang="fr-FR">
                          <a:effectLst/>
                          <a:hlinkClick r:id="rId12" tooltip="Densité de population"/>
                        </a:rPr>
                        <a:t>Densité</a:t>
                      </a:r>
                      <a:endParaRPr lang="fr-FR">
                        <a:effectLst/>
                      </a:endParaRPr>
                    </a:p>
                  </a:txBody>
                  <a:tcPr anchor="b">
                    <a:lnL>
                      <a:noFill/>
                    </a:lnL>
                    <a:lnR>
                      <a:noFill/>
                    </a:lnR>
                    <a:lnT>
                      <a:noFill/>
                    </a:lnT>
                    <a:lnB>
                      <a:noFill/>
                    </a:lnB>
                  </a:tcPr>
                </a:tc>
                <a:tc>
                  <a:txBody>
                    <a:bodyPr/>
                    <a:lstStyle/>
                    <a:p>
                      <a:r>
                        <a:rPr lang="fr-FR" dirty="0"/>
                        <a:t>321 hab./km</a:t>
                      </a:r>
                      <a:r>
                        <a:rPr lang="fr-FR" baseline="30000" dirty="0"/>
                        <a:t>2</a:t>
                      </a:r>
                      <a:endParaRPr lang="fr-FR" dirty="0"/>
                    </a:p>
                  </a:txBody>
                  <a:tcPr anchor="ctr">
                    <a:lnL>
                      <a:noFill/>
                    </a:lnL>
                    <a:lnR>
                      <a:noFill/>
                    </a:lnR>
                    <a:lnT>
                      <a:noFill/>
                    </a:lnT>
                    <a:lnB>
                      <a:noFill/>
                    </a:lnB>
                  </a:tcPr>
                </a:tc>
                <a:extLst>
                  <a:ext uri="{0D108BD9-81ED-4DB2-BD59-A6C34878D82A}">
                    <a16:rowId xmlns:a16="http://schemas.microsoft.com/office/drawing/2014/main" val="10007"/>
                  </a:ext>
                </a:extLst>
              </a:tr>
            </a:tbl>
          </a:graphicData>
        </a:graphic>
      </p:graphicFrame>
      <p:pic>
        <p:nvPicPr>
          <p:cNvPr id="1027" name="Picture 3" descr="Drapeau du Portugal"/>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051720" y="230094"/>
            <a:ext cx="190500" cy="12382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Afficher l'image d'origin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372200" y="3861048"/>
            <a:ext cx="1877194" cy="280831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1976" y="2900775"/>
            <a:ext cx="2739824" cy="1477328"/>
          </a:xfrm>
          <a:prstGeom prst="rect">
            <a:avLst/>
          </a:prstGeom>
        </p:spPr>
        <p:txBody>
          <a:bodyPr wrap="square">
            <a:spAutoFit/>
          </a:bodyPr>
          <a:lstStyle/>
          <a:p>
            <a:r>
              <a:rPr lang="fr-FR" b="1" dirty="0" smtClean="0"/>
              <a:t>Faro</a:t>
            </a:r>
            <a:r>
              <a:rPr lang="fr-FR" dirty="0" smtClean="0"/>
              <a:t> est une ville du </a:t>
            </a:r>
            <a:r>
              <a:rPr lang="fr-FR" dirty="0" smtClean="0">
                <a:hlinkClick r:id="rId4" tooltip="Portugal"/>
              </a:rPr>
              <a:t>Portugal</a:t>
            </a:r>
            <a:r>
              <a:rPr lang="fr-FR" dirty="0" smtClean="0"/>
              <a:t>, et le chef-lieu de l'</a:t>
            </a:r>
            <a:r>
              <a:rPr lang="fr-FR" dirty="0" smtClean="0">
                <a:hlinkClick r:id="rId6" tooltip="Algarve"/>
              </a:rPr>
              <a:t>Algarve</a:t>
            </a:r>
            <a:r>
              <a:rPr lang="fr-FR" dirty="0" smtClean="0"/>
              <a:t>, la région touristique qui se trouve à l'extrême sud du Portugal.</a:t>
            </a:r>
            <a:endParaRPr lang="fr-FR" dirty="0"/>
          </a:p>
        </p:txBody>
      </p:sp>
      <p:sp>
        <p:nvSpPr>
          <p:cNvPr id="5" name="Rectangle 4"/>
          <p:cNvSpPr/>
          <p:nvPr/>
        </p:nvSpPr>
        <p:spPr>
          <a:xfrm>
            <a:off x="31976" y="4509120"/>
            <a:ext cx="2739824" cy="2031325"/>
          </a:xfrm>
          <a:prstGeom prst="rect">
            <a:avLst/>
          </a:prstGeom>
        </p:spPr>
        <p:txBody>
          <a:bodyPr wrap="square">
            <a:spAutoFit/>
          </a:bodyPr>
          <a:lstStyle/>
          <a:p>
            <a:r>
              <a:rPr lang="fr-FR" dirty="0" smtClean="0"/>
              <a:t>Faro était déjà une cité importante au moment où sa reconquête sur les </a:t>
            </a:r>
            <a:r>
              <a:rPr lang="fr-FR" dirty="0" smtClean="0">
                <a:hlinkClick r:id="rId15" tooltip="Maures"/>
              </a:rPr>
              <a:t>Maures</a:t>
            </a:r>
            <a:r>
              <a:rPr lang="fr-FR" dirty="0" smtClean="0"/>
              <a:t> par </a:t>
            </a:r>
            <a:r>
              <a:rPr lang="fr-FR" dirty="0" smtClean="0">
                <a:hlinkClick r:id="rId16" tooltip="Alphonse III de Portugal"/>
              </a:rPr>
              <a:t>Alphonse III</a:t>
            </a:r>
            <a:r>
              <a:rPr lang="fr-FR" dirty="0" smtClean="0"/>
              <a:t>, en 1249, marquait la fin de la mainmise arabe sur le Portugal.</a:t>
            </a:r>
            <a:endParaRPr lang="fr-FR" dirty="0"/>
          </a:p>
        </p:txBody>
      </p:sp>
      <p:sp>
        <p:nvSpPr>
          <p:cNvPr id="7" name="Rectangle 1"/>
          <p:cNvSpPr>
            <a:spLocks noChangeArrowheads="1"/>
          </p:cNvSpPr>
          <p:nvPr/>
        </p:nvSpPr>
        <p:spPr bwMode="auto">
          <a:xfrm>
            <a:off x="5292080" y="200015"/>
            <a:ext cx="3779912"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fr-FR" b="0" i="0" u="none" strike="noStrike" cap="none" normalizeH="0" baseline="0" dirty="0" smtClean="0">
                <a:ln>
                  <a:noFill/>
                </a:ln>
                <a:solidFill>
                  <a:schemeClr val="tx1"/>
                </a:solidFill>
                <a:effectLst/>
                <a:cs typeface="Arial" pitchFamily="34" charset="0"/>
              </a:rPr>
              <a:t>Faro (appelé village, dans son origine, Santa Maria de Faro) est une ville d'environ 44'000 habitants, capitale du district de Faro et de l'ancienne province de l'Algarve, la maison à environ 450'000 habitants. Les premiers monuments datant du VIIIe siècle avant J.-C., la période de la colonisation phénicienne de la Méditerranée occidentale. Son nom était alors </a:t>
            </a:r>
            <a:r>
              <a:rPr kumimoji="0" lang="fr-FR" altLang="fr-FR" b="0" i="0" u="none" strike="noStrike" cap="none" normalizeH="0" baseline="0" dirty="0" err="1" smtClean="0">
                <a:ln>
                  <a:noFill/>
                </a:ln>
                <a:solidFill>
                  <a:schemeClr val="tx1"/>
                </a:solidFill>
                <a:effectLst/>
                <a:cs typeface="Arial" pitchFamily="34" charset="0"/>
              </a:rPr>
              <a:t>Ossonoba</a:t>
            </a:r>
            <a:r>
              <a:rPr kumimoji="0" lang="fr-FR" altLang="fr-FR" b="0" i="0" u="none" strike="noStrike" cap="none" normalizeH="0" baseline="0" dirty="0" smtClean="0">
                <a:ln>
                  <a:noFill/>
                </a:ln>
                <a:solidFill>
                  <a:schemeClr val="tx1"/>
                </a:solidFill>
                <a:effectLst/>
                <a:cs typeface="Arial" pitchFamily="34" charset="0"/>
              </a:rPr>
              <a:t>. Situé dans la Ria Formosa </a:t>
            </a:r>
          </a:p>
        </p:txBody>
      </p:sp>
    </p:spTree>
    <p:extLst>
      <p:ext uri="{BB962C8B-B14F-4D97-AF65-F5344CB8AC3E}">
        <p14:creationId xmlns:p14="http://schemas.microsoft.com/office/powerpoint/2010/main" val="32168891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0520921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4294819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5713069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538833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923928" y="6309320"/>
            <a:ext cx="1514197" cy="369332"/>
          </a:xfrm>
          <a:prstGeom prst="rect">
            <a:avLst/>
          </a:prstGeom>
        </p:spPr>
        <p:txBody>
          <a:bodyPr wrap="none">
            <a:spAutoFit/>
          </a:bodyPr>
          <a:lstStyle/>
          <a:p>
            <a:r>
              <a:rPr lang="fr-FR" b="1" dirty="0">
                <a:solidFill>
                  <a:schemeClr val="bg1"/>
                </a:solidFill>
                <a:latin typeface="Open Sans"/>
              </a:rPr>
              <a:t>Arco da Vila</a:t>
            </a:r>
            <a:endParaRPr lang="fr-FR" b="1" i="0" dirty="0">
              <a:solidFill>
                <a:schemeClr val="bg1"/>
              </a:solidFill>
              <a:effectLst/>
              <a:latin typeface="Open Sans"/>
            </a:endParaRPr>
          </a:p>
        </p:txBody>
      </p:sp>
    </p:spTree>
    <p:extLst>
      <p:ext uri="{BB962C8B-B14F-4D97-AF65-F5344CB8AC3E}">
        <p14:creationId xmlns:p14="http://schemas.microsoft.com/office/powerpoint/2010/main" val="225088207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3132218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3995936" y="188640"/>
            <a:ext cx="4572000" cy="646331"/>
          </a:xfrm>
          <a:prstGeom prst="rect">
            <a:avLst/>
          </a:prstGeom>
        </p:spPr>
        <p:txBody>
          <a:bodyPr>
            <a:spAutoFit/>
          </a:bodyPr>
          <a:lstStyle/>
          <a:p>
            <a:r>
              <a:rPr lang="pt-BR" b="1" dirty="0" smtClean="0">
                <a:solidFill>
                  <a:schemeClr val="bg1"/>
                </a:solidFill>
              </a:rPr>
              <a:t>L'église des Carmélites (</a:t>
            </a:r>
            <a:r>
              <a:rPr lang="pt-BR" b="1" i="1" dirty="0" smtClean="0">
                <a:solidFill>
                  <a:schemeClr val="bg1"/>
                </a:solidFill>
              </a:rPr>
              <a:t>Igreja de Nossa Senhora do Monte do Carmo</a:t>
            </a:r>
            <a:r>
              <a:rPr lang="pt-BR" b="1" dirty="0" smtClean="0">
                <a:solidFill>
                  <a:schemeClr val="bg1"/>
                </a:solidFill>
              </a:rPr>
              <a:t>)</a:t>
            </a:r>
            <a:endParaRPr lang="fr-FR" b="1" dirty="0">
              <a:solidFill>
                <a:schemeClr val="bg1"/>
              </a:solidFill>
            </a:endParaRPr>
          </a:p>
        </p:txBody>
      </p:sp>
    </p:spTree>
    <p:extLst>
      <p:ext uri="{BB962C8B-B14F-4D97-AF65-F5344CB8AC3E}">
        <p14:creationId xmlns:p14="http://schemas.microsoft.com/office/powerpoint/2010/main" val="19370861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70" y="0"/>
            <a:ext cx="9177469" cy="6858000"/>
          </a:xfrm>
          <a:prstGeom prst="rect">
            <a:avLst/>
          </a:prstGeom>
        </p:spPr>
      </p:pic>
    </p:spTree>
    <p:extLst>
      <p:ext uri="{BB962C8B-B14F-4D97-AF65-F5344CB8AC3E}">
        <p14:creationId xmlns:p14="http://schemas.microsoft.com/office/powerpoint/2010/main" val="92617097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5424958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741368"/>
          </a:xfrm>
          <a:prstGeom prst="rect">
            <a:avLst/>
          </a:prstGeom>
        </p:spPr>
      </p:pic>
      <p:sp>
        <p:nvSpPr>
          <p:cNvPr id="3" name="Rectangle 2"/>
          <p:cNvSpPr/>
          <p:nvPr/>
        </p:nvSpPr>
        <p:spPr>
          <a:xfrm>
            <a:off x="2483768" y="260648"/>
            <a:ext cx="4573944" cy="369332"/>
          </a:xfrm>
          <a:prstGeom prst="rect">
            <a:avLst/>
          </a:prstGeom>
        </p:spPr>
        <p:txBody>
          <a:bodyPr wrap="none">
            <a:spAutoFit/>
          </a:bodyPr>
          <a:lstStyle/>
          <a:p>
            <a:r>
              <a:rPr lang="fr-FR" dirty="0"/>
              <a:t>L'Hôtel de Ville : vue du haut de la Cathédrale. </a:t>
            </a:r>
          </a:p>
        </p:txBody>
      </p:sp>
    </p:spTree>
    <p:extLst>
      <p:ext uri="{BB962C8B-B14F-4D97-AF65-F5344CB8AC3E}">
        <p14:creationId xmlns:p14="http://schemas.microsoft.com/office/powerpoint/2010/main" val="79128952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768860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4860032" y="8758"/>
            <a:ext cx="4283969" cy="6849241"/>
          </a:xfrm>
          <a:prstGeom prst="rect">
            <a:avLst/>
          </a:prstGeom>
        </p:spPr>
      </p:pic>
      <p:pic>
        <p:nvPicPr>
          <p:cNvPr id="4" name="Image 3"/>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4654" y="8757"/>
            <a:ext cx="4773370" cy="6849241"/>
          </a:xfrm>
          <a:prstGeom prst="rect">
            <a:avLst/>
          </a:prstGeom>
        </p:spPr>
      </p:pic>
      <p:sp>
        <p:nvSpPr>
          <p:cNvPr id="2" name="Rectangle 1"/>
          <p:cNvSpPr/>
          <p:nvPr/>
        </p:nvSpPr>
        <p:spPr>
          <a:xfrm>
            <a:off x="641883" y="332656"/>
            <a:ext cx="3518912" cy="369332"/>
          </a:xfrm>
          <a:prstGeom prst="rect">
            <a:avLst/>
          </a:prstGeom>
        </p:spPr>
        <p:txBody>
          <a:bodyPr wrap="none">
            <a:spAutoFit/>
          </a:bodyPr>
          <a:lstStyle/>
          <a:p>
            <a:r>
              <a:rPr lang="fr-FR" b="1" dirty="0">
                <a:solidFill>
                  <a:schemeClr val="bg1"/>
                </a:solidFill>
                <a:latin typeface="Open Sans"/>
              </a:rPr>
              <a:t>Promenade dans la vieille ville</a:t>
            </a:r>
            <a:endParaRPr lang="fr-FR" b="1" i="0" dirty="0">
              <a:solidFill>
                <a:schemeClr val="bg1"/>
              </a:solidFill>
              <a:effectLst/>
              <a:latin typeface="Open Sans"/>
            </a:endParaRPr>
          </a:p>
        </p:txBody>
      </p:sp>
    </p:spTree>
    <p:extLst>
      <p:ext uri="{BB962C8B-B14F-4D97-AF65-F5344CB8AC3E}">
        <p14:creationId xmlns:p14="http://schemas.microsoft.com/office/powerpoint/2010/main" val="415398111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1725556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4008" y="0"/>
            <a:ext cx="4499992"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33" y="0"/>
            <a:ext cx="4425251" cy="6858000"/>
          </a:xfrm>
          <a:prstGeom prst="rect">
            <a:avLst/>
          </a:prstGeom>
        </p:spPr>
      </p:pic>
      <p:sp>
        <p:nvSpPr>
          <p:cNvPr id="4" name="Rectangle 3"/>
          <p:cNvSpPr/>
          <p:nvPr/>
        </p:nvSpPr>
        <p:spPr>
          <a:xfrm>
            <a:off x="5940152" y="6309320"/>
            <a:ext cx="2236510" cy="369332"/>
          </a:xfrm>
          <a:prstGeom prst="rect">
            <a:avLst/>
          </a:prstGeom>
        </p:spPr>
        <p:txBody>
          <a:bodyPr wrap="none">
            <a:spAutoFit/>
          </a:bodyPr>
          <a:lstStyle/>
          <a:p>
            <a:r>
              <a:rPr lang="fr-FR" b="1" i="1" dirty="0"/>
              <a:t>, La Capela dos </a:t>
            </a:r>
            <a:r>
              <a:rPr lang="fr-FR" b="1" i="1" dirty="0" err="1"/>
              <a:t>ossos</a:t>
            </a:r>
            <a:r>
              <a:rPr lang="fr-FR" b="1" i="1" dirty="0"/>
              <a:t> </a:t>
            </a:r>
            <a:endParaRPr lang="fr-FR" dirty="0"/>
          </a:p>
        </p:txBody>
      </p:sp>
    </p:spTree>
    <p:extLst>
      <p:ext uri="{BB962C8B-B14F-4D97-AF65-F5344CB8AC3E}">
        <p14:creationId xmlns:p14="http://schemas.microsoft.com/office/powerpoint/2010/main" val="61063310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0" y="0"/>
            <a:ext cx="9144000" cy="1754326"/>
          </a:xfrm>
          <a:prstGeom prst="rect">
            <a:avLst/>
          </a:prstGeom>
          <a:solidFill>
            <a:schemeClr val="bg1">
              <a:lumMod val="95000"/>
            </a:schemeClr>
          </a:solidFill>
        </p:spPr>
        <p:txBody>
          <a:bodyPr wrap="square">
            <a:spAutoFit/>
          </a:bodyPr>
          <a:lstStyle/>
          <a:p>
            <a:r>
              <a:rPr lang="fr-FR" i="1" dirty="0"/>
              <a:t>La chapelle, exiguë mais aménagée avec soin dans un style néo-classique, est haute d'environ cinq mètres sous plafond. Les crânes y sont insérés dans des bordures carrées dont la maçonnerie peinte en rouge imite les caissons à rosettes. Bien que certains ossements, les crânes surtout, qui font saillie sur les murs, soient endommagés, l'ensemble de la chapelle est dans un excellent état de conservation dû aux soins avec lesquels elle a été construite, à un climat modéré et à de larges embrasures de porte qui permet de faire circuler l'air frais.</a:t>
            </a:r>
            <a:endParaRPr lang="fr-FR" dirty="0"/>
          </a:p>
        </p:txBody>
      </p:sp>
      <p:sp>
        <p:nvSpPr>
          <p:cNvPr id="4" name="Rectangle 3"/>
          <p:cNvSpPr/>
          <p:nvPr/>
        </p:nvSpPr>
        <p:spPr>
          <a:xfrm>
            <a:off x="107504" y="1754326"/>
            <a:ext cx="8927976" cy="646331"/>
          </a:xfrm>
          <a:prstGeom prst="rect">
            <a:avLst/>
          </a:prstGeom>
        </p:spPr>
        <p:txBody>
          <a:bodyPr wrap="square">
            <a:spAutoFit/>
          </a:bodyPr>
          <a:lstStyle/>
          <a:p>
            <a:r>
              <a:rPr lang="fr-FR" b="1" i="1" dirty="0"/>
              <a:t>Contraste avec l'église, La Capela dos </a:t>
            </a:r>
            <a:r>
              <a:rPr lang="fr-FR" b="1" i="1" dirty="0" err="1"/>
              <a:t>ossos</a:t>
            </a:r>
            <a:r>
              <a:rPr lang="fr-FR" b="1" i="1" dirty="0"/>
              <a:t> de 1816, présente les murs tapissés de crânes et de grands os provenant du cimetière. Elle rappelle que la vie est éphémère.</a:t>
            </a:r>
            <a:endParaRPr lang="fr-FR" b="1" dirty="0"/>
          </a:p>
        </p:txBody>
      </p:sp>
    </p:spTree>
    <p:extLst>
      <p:ext uri="{BB962C8B-B14F-4D97-AF65-F5344CB8AC3E}">
        <p14:creationId xmlns:p14="http://schemas.microsoft.com/office/powerpoint/2010/main" val="31711779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644008"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4" y="2501"/>
            <a:ext cx="4355976" cy="6858000"/>
          </a:xfrm>
          <a:prstGeom prst="rect">
            <a:avLst/>
          </a:prstGeom>
        </p:spPr>
      </p:pic>
    </p:spTree>
    <p:extLst>
      <p:ext uri="{BB962C8B-B14F-4D97-AF65-F5344CB8AC3E}">
        <p14:creationId xmlns:p14="http://schemas.microsoft.com/office/powerpoint/2010/main" val="348996031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4147607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68411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2938901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3131463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772449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0256889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791882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6" y="0"/>
            <a:ext cx="4427984"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644008" cy="6858000"/>
          </a:xfrm>
          <a:prstGeom prst="rect">
            <a:avLst/>
          </a:prstGeom>
        </p:spPr>
      </p:pic>
    </p:spTree>
    <p:extLst>
      <p:ext uri="{BB962C8B-B14F-4D97-AF65-F5344CB8AC3E}">
        <p14:creationId xmlns:p14="http://schemas.microsoft.com/office/powerpoint/2010/main" val="316555838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5680199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6296" y="4941168"/>
            <a:ext cx="1298448" cy="1444752"/>
          </a:xfrm>
          <a:prstGeom prst="rect">
            <a:avLst/>
          </a:prstGeom>
        </p:spPr>
      </p:pic>
      <p:sp>
        <p:nvSpPr>
          <p:cNvPr id="4" name="Rectangle 3"/>
          <p:cNvSpPr/>
          <p:nvPr/>
        </p:nvSpPr>
        <p:spPr>
          <a:xfrm>
            <a:off x="251520" y="620688"/>
            <a:ext cx="4419672" cy="923330"/>
          </a:xfrm>
          <a:prstGeom prst="rect">
            <a:avLst/>
          </a:prstGeom>
          <a:noFill/>
        </p:spPr>
        <p:txBody>
          <a:bodyPr wrap="none" lIns="91440" tIns="45720" rIns="91440" bIns="45720">
            <a:spAutoFit/>
          </a:bodyPr>
          <a:lstStyle/>
          <a:p>
            <a:pPr algn="ctr"/>
            <a:r>
              <a:rPr lang="fr-FR"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228600">
                    <a:schemeClr val="accent2">
                      <a:satMod val="175000"/>
                      <a:alpha val="40000"/>
                    </a:schemeClr>
                  </a:glow>
                  <a:reflection blurRad="12700" stA="28000" endPos="45000" dist="1000" dir="5400000" sy="-100000" algn="bl" rotWithShape="0"/>
                </a:effectLst>
              </a:rPr>
              <a:t>A Bientôt…!!!</a:t>
            </a:r>
            <a:endParaRPr lang="fr-FR"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228600">
                  <a:schemeClr val="accent2">
                    <a:satMod val="175000"/>
                    <a:alpha val="40000"/>
                  </a:schemeClr>
                </a:glow>
                <a:reflection blurRad="12700" stA="28000" endPos="45000" dist="1000" dir="5400000" sy="-100000" algn="bl" rotWithShape="0"/>
              </a:effectLst>
            </a:endParaRPr>
          </a:p>
        </p:txBody>
      </p:sp>
      <p:sp>
        <p:nvSpPr>
          <p:cNvPr id="5" name="ZoneTexte 4"/>
          <p:cNvSpPr txBox="1"/>
          <p:nvPr/>
        </p:nvSpPr>
        <p:spPr>
          <a:xfrm>
            <a:off x="395536" y="2996952"/>
            <a:ext cx="4752528" cy="369332"/>
          </a:xfrm>
          <a:prstGeom prst="rect">
            <a:avLst/>
          </a:prstGeom>
          <a:noFill/>
        </p:spPr>
        <p:txBody>
          <a:bodyPr wrap="square" rtlCol="0">
            <a:spAutoFit/>
          </a:bodyPr>
          <a:lstStyle/>
          <a:p>
            <a:r>
              <a:rPr lang="fr-FR" dirty="0" smtClean="0"/>
              <a:t>Commentaires du Net: Photos perso</a:t>
            </a:r>
          </a:p>
        </p:txBody>
      </p:sp>
    </p:spTree>
    <p:extLst>
      <p:ext uri="{BB962C8B-B14F-4D97-AF65-F5344CB8AC3E}">
        <p14:creationId xmlns:p14="http://schemas.microsoft.com/office/powerpoint/2010/main" val="264124267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TotalTime>
  <Words>341</Words>
  <Application>Microsoft Office PowerPoint</Application>
  <PresentationFormat>Affichage à l'écran (4:3)</PresentationFormat>
  <Paragraphs>28</Paragraphs>
  <Slides>28</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Arial</vt:lpstr>
      <vt:lpstr>Calibri</vt:lpstr>
      <vt:lpstr>Open Sans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Admin</cp:lastModifiedBy>
  <cp:revision>15</cp:revision>
  <dcterms:created xsi:type="dcterms:W3CDTF">2016-05-15T15:16:06Z</dcterms:created>
  <dcterms:modified xsi:type="dcterms:W3CDTF">2026-01-23T17:25:21Z</dcterms:modified>
</cp:coreProperties>
</file>