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9" r:id="rId2"/>
    <p:sldId id="256" r:id="rId3"/>
    <p:sldId id="328" r:id="rId4"/>
    <p:sldId id="257" r:id="rId5"/>
    <p:sldId id="260" r:id="rId6"/>
    <p:sldId id="259" r:id="rId7"/>
    <p:sldId id="258" r:id="rId8"/>
    <p:sldId id="261" r:id="rId9"/>
    <p:sldId id="266" r:id="rId10"/>
    <p:sldId id="262" r:id="rId11"/>
    <p:sldId id="263" r:id="rId12"/>
    <p:sldId id="265" r:id="rId13"/>
    <p:sldId id="267" r:id="rId14"/>
    <p:sldId id="264" r:id="rId15"/>
    <p:sldId id="285" r:id="rId16"/>
    <p:sldId id="268" r:id="rId17"/>
    <p:sldId id="269" r:id="rId18"/>
    <p:sldId id="270" r:id="rId19"/>
    <p:sldId id="275" r:id="rId20"/>
    <p:sldId id="334" r:id="rId21"/>
    <p:sldId id="271" r:id="rId22"/>
    <p:sldId id="279" r:id="rId23"/>
    <p:sldId id="283" r:id="rId24"/>
    <p:sldId id="295" r:id="rId25"/>
    <p:sldId id="308" r:id="rId26"/>
    <p:sldId id="277" r:id="rId27"/>
    <p:sldId id="278" r:id="rId28"/>
    <p:sldId id="273" r:id="rId29"/>
    <p:sldId id="322" r:id="rId30"/>
    <p:sldId id="323" r:id="rId31"/>
    <p:sldId id="324" r:id="rId32"/>
    <p:sldId id="325" r:id="rId33"/>
    <p:sldId id="326" r:id="rId34"/>
    <p:sldId id="327" r:id="rId35"/>
    <p:sldId id="329" r:id="rId36"/>
    <p:sldId id="330" r:id="rId37"/>
    <p:sldId id="331" r:id="rId38"/>
    <p:sldId id="282" r:id="rId39"/>
    <p:sldId id="320" r:id="rId40"/>
    <p:sldId id="276" r:id="rId41"/>
    <p:sldId id="274" r:id="rId42"/>
    <p:sldId id="280" r:id="rId43"/>
    <p:sldId id="281" r:id="rId44"/>
    <p:sldId id="315" r:id="rId45"/>
    <p:sldId id="317" r:id="rId46"/>
    <p:sldId id="284" r:id="rId47"/>
    <p:sldId id="310" r:id="rId48"/>
    <p:sldId id="313" r:id="rId49"/>
    <p:sldId id="312" r:id="rId50"/>
    <p:sldId id="289" r:id="rId51"/>
    <p:sldId id="300" r:id="rId52"/>
    <p:sldId id="291" r:id="rId53"/>
    <p:sldId id="309" r:id="rId54"/>
    <p:sldId id="288" r:id="rId55"/>
    <p:sldId id="292" r:id="rId56"/>
    <p:sldId id="332" r:id="rId57"/>
    <p:sldId id="293" r:id="rId58"/>
    <p:sldId id="294" r:id="rId59"/>
    <p:sldId id="297" r:id="rId60"/>
    <p:sldId id="296" r:id="rId61"/>
    <p:sldId id="298" r:id="rId62"/>
    <p:sldId id="305" r:id="rId63"/>
    <p:sldId id="299" r:id="rId64"/>
    <p:sldId id="301" r:id="rId65"/>
    <p:sldId id="311" r:id="rId66"/>
    <p:sldId id="302" r:id="rId67"/>
    <p:sldId id="303" r:id="rId68"/>
    <p:sldId id="304" r:id="rId69"/>
    <p:sldId id="335" r:id="rId70"/>
    <p:sldId id="333" r:id="rId71"/>
    <p:sldId id="314" r:id="rId7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7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91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8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03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84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42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00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65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03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51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3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59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35021-15BD-4D57-A2E4-CEC99B1C7729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FC89-FF18-4AF9-B287-A15E26B59F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52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2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220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Sarlat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2025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un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 marché de Noël original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Périgord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Noir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9991" y="5664901"/>
            <a:ext cx="825418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Nous étions à Sarlat -la -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Canéda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pour </a:t>
            </a:r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noël 2025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Je partage cette découverte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73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  <p:sndAc>
          <p:stSnd loop="1">
            <p:snd r:embed="rId2" name="les-troubadours.wav"/>
          </p:stSnd>
        </p:sndAc>
      </p:transition>
    </mc:Choice>
    <mc:Fallback xmlns="">
      <p:transition spd="slow" advTm="10000">
        <p:random/>
        <p:sndAc>
          <p:stSnd loop="1">
            <p:snd r:embed="rId4" name="les-troubadour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8937" y="295005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Sarlat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célèbre statue en bronze des trois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oies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emblèmes des activités de canard, d'oie et de foie gras de Sarlat-la-Canéda.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hommage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historique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 industries du foie gras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la région.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53508" y="5051866"/>
            <a:ext cx="39389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Statue d'oies en bronze de François-Xavier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Lalanne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44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2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8409" y="5544281"/>
            <a:ext cx="541045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Par un après midi maussade et froid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balade en centre ville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74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6372" y="5079354"/>
            <a:ext cx="661270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uelques exposants qui bravent le froid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surtout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beaucoup de stands de foie gras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(horriblement chère)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18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88121" y="226272"/>
            <a:ext cx="55801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Mairie de Sarlat. Hôtel de ville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</a:t>
            </a:r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Liberté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1090246" y="785446"/>
            <a:ext cx="1172308" cy="24032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895599" y="5862844"/>
            <a:ext cx="634218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temps en temps un rayon de soleil </a:t>
            </a:r>
          </a:p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vient nous réchauffer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6294" y="6053435"/>
            <a:ext cx="74526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rayon de soleil cela fait du bien il faut en profiter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3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48988" y="5670477"/>
            <a:ext cx="7026282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Ambiance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rue garantie malgré le froid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le groupe 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bandas</a:t>
            </a:r>
            <a:r>
              <a:rPr lang="fr-FR" sz="3600" dirty="0">
                <a:solidFill>
                  <a:srgbClr val="66FF33"/>
                </a:solidFill>
              </a:rPr>
              <a:t> 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331918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53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480" y="6226350"/>
            <a:ext cx="79656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beau magasin de foie gras très renommé sur Sarlat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3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9175" y="369608"/>
            <a:ext cx="62022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rue principale aux décoration de Noël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077681"/>
            <a:ext cx="888609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Nous  cherchons un endroit pour dîner et  se mettre au chaud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09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1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9461" y="5700144"/>
            <a:ext cx="52725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Malgré le froid et la nuit que tombe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magasins sont bien ouverts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04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23993" cy="694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0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1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2546" y="5329489"/>
            <a:ext cx="83023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l'ancienne église Sainte-Marie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abrite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marché couvert de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Sarlat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3470564" y="3439391"/>
            <a:ext cx="1340427" cy="21509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5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6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2610" y="348826"/>
            <a:ext cx="62360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nuit tombe sur cette belle ville médiévale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0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7818" y="5767241"/>
            <a:ext cx="872836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le Badaud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Sarlat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surveille jour et nuit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décennies installé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mur de la place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Boissarie</a:t>
            </a:r>
            <a:endParaRPr lang="fr-FR" sz="2800" dirty="0"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11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497" y="109904"/>
            <a:ext cx="2208513" cy="208231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3102" y="5473005"/>
            <a:ext cx="86399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Badaud de Sarlat est un personnage emblématique,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Sculpté au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XV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 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il symbolise les métiers du passé liés au commerce et à la vie quotidienne à Sarlat.</a:t>
            </a:r>
          </a:p>
        </p:txBody>
      </p:sp>
    </p:spTree>
    <p:extLst>
      <p:ext uri="{BB962C8B-B14F-4D97-AF65-F5344CB8AC3E}">
        <p14:creationId xmlns:p14="http://schemas.microsoft.com/office/powerpoint/2010/main" val="215901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9256" y="504690"/>
            <a:ext cx="42675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Sarlat s’illumine pour la nuit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84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17640" y="5856008"/>
            <a:ext cx="61165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La mairie en habit de lumière pour Noël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1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5700" y="567035"/>
            <a:ext cx="51780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L’hôtel de ville aux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couleures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du ciel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9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3011" y="369608"/>
            <a:ext cx="50898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Petites animations et spectacle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1337" y="5890065"/>
            <a:ext cx="87179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</a:rPr>
              <a:t>DOM-TOM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départements et territoires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d'outre-mer)</a:t>
            </a:r>
          </a:p>
        </p:txBody>
      </p:sp>
    </p:spTree>
    <p:extLst>
      <p:ext uri="{BB962C8B-B14F-4D97-AF65-F5344CB8AC3E}">
        <p14:creationId xmlns:p14="http://schemas.microsoft.com/office/powerpoint/2010/main" val="1446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3273" y="837199"/>
            <a:ext cx="61574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om-Tom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spectacle de danse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î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26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55964" y="314097"/>
            <a:ext cx="66397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de la 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Liberté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Comme en plein jour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2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2924" y="200281"/>
            <a:ext cx="82381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Projeté sur la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porte du marché couvert (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l'ancienne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église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Sainte-Marie)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nous souhaite les bons vœux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966855" y="1160364"/>
            <a:ext cx="1278081" cy="12191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56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7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71558" y="106905"/>
            <a:ext cx="448552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Cathédrale Saint-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Sacerdos</a:t>
            </a:r>
            <a:endParaRPr lang="fr-FR" sz="32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Sarlat la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Canéda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07446" y="5819728"/>
            <a:ext cx="67209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de la cathédrale. Le porche est surmonté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romane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 siècle.</a:t>
            </a:r>
          </a:p>
        </p:txBody>
      </p:sp>
    </p:spTree>
    <p:extLst>
      <p:ext uri="{BB962C8B-B14F-4D97-AF65-F5344CB8AC3E}">
        <p14:creationId xmlns:p14="http://schemas.microsoft.com/office/powerpoint/2010/main" val="16611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416" y="5966266"/>
            <a:ext cx="8170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de paix et de recueillement . Jolie crèche pour noël.</a:t>
            </a:r>
          </a:p>
        </p:txBody>
      </p:sp>
    </p:spTree>
    <p:extLst>
      <p:ext uri="{BB962C8B-B14F-4D97-AF65-F5344CB8AC3E}">
        <p14:creationId xmlns:p14="http://schemas.microsoft.com/office/powerpoint/2010/main" val="236035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6878" y="5851212"/>
            <a:ext cx="76447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Quelques photos pour découvrir cette Cathédrale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0808" y="548026"/>
            <a:ext cx="1752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chœur</a:t>
            </a:r>
          </a:p>
        </p:txBody>
      </p:sp>
    </p:spTree>
    <p:extLst>
      <p:ext uri="{BB962C8B-B14F-4D97-AF65-F5344CB8AC3E}">
        <p14:creationId xmlns:p14="http://schemas.microsoft.com/office/powerpoint/2010/main" val="21974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13013" y="5241245"/>
            <a:ext cx="87179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une construction carolingienne succéda un édifice roman dont ne subsiste que le clocher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datant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siècle, qui est la partie la plus ancienne de l'édifice </a:t>
            </a:r>
          </a:p>
        </p:txBody>
      </p:sp>
    </p:spTree>
    <p:extLst>
      <p:ext uri="{BB962C8B-B14F-4D97-AF65-F5344CB8AC3E}">
        <p14:creationId xmlns:p14="http://schemas.microsoft.com/office/powerpoint/2010/main" val="363339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01337" y="5241244"/>
            <a:ext cx="87179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une construction carolingienne succéda un édifice roman dont ne subsiste que le clocher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datant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siècle, qui est la partie la plus ancienne de l'édifice </a:t>
            </a:r>
          </a:p>
        </p:txBody>
      </p:sp>
    </p:spTree>
    <p:extLst>
      <p:ext uri="{BB962C8B-B14F-4D97-AF65-F5344CB8AC3E}">
        <p14:creationId xmlns:p14="http://schemas.microsoft.com/office/powerpoint/2010/main" val="415301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1" y="5578872"/>
            <a:ext cx="7045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style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général de la cathédrale est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gothique d'inspiration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nordique </a:t>
            </a:r>
          </a:p>
        </p:txBody>
      </p:sp>
    </p:spTree>
    <p:extLst>
      <p:ext uri="{BB962C8B-B14F-4D97-AF65-F5344CB8AC3E}">
        <p14:creationId xmlns:p14="http://schemas.microsoft.com/office/powerpoint/2010/main" val="404291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89" y="0"/>
            <a:ext cx="460501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25728" y="5752099"/>
            <a:ext cx="672652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autre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Créche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dans la chapelle de la vierge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l’autel de la cathédrale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11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2" t="8372" r="8469" b="7584"/>
          <a:stretch/>
        </p:blipFill>
        <p:spPr>
          <a:xfrm>
            <a:off x="0" y="0"/>
            <a:ext cx="9194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8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17724" y="5684912"/>
            <a:ext cx="62601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cathédrale Saint-</a:t>
            </a:r>
            <a:r>
              <a:rPr lang="fr-F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Sacerdos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Sarlat-la-Canéda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Dordogne,</a:t>
            </a:r>
          </a:p>
        </p:txBody>
      </p:sp>
    </p:spTree>
    <p:extLst>
      <p:ext uri="{BB962C8B-B14F-4D97-AF65-F5344CB8AC3E}">
        <p14:creationId xmlns:p14="http://schemas.microsoft.com/office/powerpoint/2010/main" val="104431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984" y="5307335"/>
            <a:ext cx="89740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installée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mur de la place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Boissarie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depuis maintenant 20 ans, avec la place de la Liberté et l’église Sainte-Marie pour horizon.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78440" y="1438981"/>
            <a:ext cx="25490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Badaud, </a:t>
            </a:r>
            <a:endParaRPr lang="fr-FR" sz="3600" dirty="0"/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1500554" y="2121877"/>
            <a:ext cx="668215" cy="7971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335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65230" y="374359"/>
            <a:ext cx="5697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Badaud a Sarlat à l’œil depuis 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décennies et surveille la place de la liberté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jour et nuit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4569937" y="2133713"/>
            <a:ext cx="2558227" cy="3550114"/>
          </a:xfrm>
          <a:prstGeom prst="straightConnector1">
            <a:avLst/>
          </a:prstGeom>
          <a:ln w="19050">
            <a:solidFill>
              <a:srgbClr val="66FF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74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0252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253" y="-1"/>
            <a:ext cx="4563748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6043" y="5779477"/>
            <a:ext cx="58030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Badaud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de Sarlat est un personnage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emblématique, Sculpté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XV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 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5873262" y="5972096"/>
            <a:ext cx="1090105" cy="1473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4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446" y="504690"/>
            <a:ext cx="506260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jour comme de nuit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jeune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ianiste régale les touristes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48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05143" y="5907963"/>
            <a:ext cx="32816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Les ruelles de Sarlat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4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8218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188" y="0"/>
            <a:ext cx="47618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4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8128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5780" y="5793662"/>
            <a:ext cx="76113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 soir nous dînerons chez le Gaulois bien au chaud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dégusterons des spécialités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régionales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91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74" r="16188"/>
          <a:stretch/>
        </p:blipFill>
        <p:spPr>
          <a:xfrm>
            <a:off x="4509655" y="0"/>
            <a:ext cx="463434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9" r="2963"/>
          <a:stretch/>
        </p:blipFill>
        <p:spPr>
          <a:xfrm>
            <a:off x="1" y="0"/>
            <a:ext cx="450965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3949" y="5748902"/>
            <a:ext cx="802655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Deux bières un bon  cassoulet et une salade de foie gras ,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 après cela direction le marché de Noël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2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602" y="5206443"/>
            <a:ext cx="88509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Marché de Noël de Sarlat à lieu cette année du 3 au 31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12,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2025 sur la Place de la Grande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Rigaudie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84729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3770" y="5983658"/>
            <a:ext cx="87805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féérique de guirlandes, de chants et de sapins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92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0277" cy="68652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277" y="0"/>
            <a:ext cx="458372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8124" y="5956720"/>
            <a:ext cx="3642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maison du père Noël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10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1983" y="5139035"/>
            <a:ext cx="553068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père Noël va partir à la rencontre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enfants et des touristes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09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6255327" y="592282"/>
            <a:ext cx="45719" cy="4571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Bulle ronde 4"/>
          <p:cNvSpPr/>
          <p:nvPr/>
        </p:nvSpPr>
        <p:spPr>
          <a:xfrm>
            <a:off x="5029201" y="249382"/>
            <a:ext cx="2431472" cy="997527"/>
          </a:xfrm>
          <a:prstGeom prst="wedgeEllipseCallout">
            <a:avLst>
              <a:gd name="adj1" fmla="val -66727"/>
              <a:gd name="adj2" fmla="val 17708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FF00"/>
                </a:solidFill>
              </a:rPr>
              <a:t>Joyeux Noël </a:t>
            </a:r>
          </a:p>
          <a:p>
            <a:pPr algn="ctr"/>
            <a:r>
              <a:rPr lang="fr-FR" sz="2400" dirty="0" err="1" smtClean="0">
                <a:solidFill>
                  <a:srgbClr val="FFFF00"/>
                </a:solidFill>
              </a:rPr>
              <a:t>Ho..ho..ho</a:t>
            </a:r>
            <a:r>
              <a:rPr lang="fr-FR" sz="2400" dirty="0" smtClean="0">
                <a:solidFill>
                  <a:srgbClr val="FFFF00"/>
                </a:solidFill>
              </a:rPr>
              <a:t>…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6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3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0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5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5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16311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pavées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 baignées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lumières dorées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les façades de pierre blonde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L’odeur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enivrante du vin chaud et du pain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d’épices,..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une atmosphère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unique et magique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83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:random/>
      </p:transition>
    </mc:Choice>
    <mc:Fallback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07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5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8687" y="5522966"/>
            <a:ext cx="813075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 pause avec boissons chaudes pour se réchauffer et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déguster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 spécialité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66025" y="388258"/>
            <a:ext cx="621195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Dégustation de la truffe noire du Périgord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première pour nous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5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8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0362" y="712508"/>
            <a:ext cx="55162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balade se poursuit sous un ciel bleu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3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2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16845" y="629381"/>
            <a:ext cx="71144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22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heures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les allées sont pleines de monde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25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18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" t="152" r="3356" b="-152"/>
          <a:stretch/>
        </p:blipFill>
        <p:spPr>
          <a:xfrm>
            <a:off x="1" y="0"/>
            <a:ext cx="9144000" cy="695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4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1998" y="6322680"/>
            <a:ext cx="40238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janvier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6644" y="3509814"/>
            <a:ext cx="8790709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Noël 2025 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découvrir la ville et le marché de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Noël de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Sarlat le jour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c’est déjà magnifique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,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mais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le faire à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la tombée de la nuit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avec les décorations de la ville toutes illuminées et le marché de Noël illuminé en bleu comme le ciel , avec les chalets multicolores c’est magique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je recommande cette visite,  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9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000">
        <p:random/>
      </p:transition>
    </mc:Choice>
    <mc:Fallback xmlns="">
      <p:transition spd="slow" advTm="1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07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2393" y="255308"/>
            <a:ext cx="819487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/>
                <a:latin typeface="Harlow Solid Italic" panose="04030604020F02020D02" pitchFamily="82" charset="0"/>
              </a:rPr>
              <a:t>Au retour nous retrouvons le pianiste qui malgré le froid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iffuse sa belle musique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33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90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30355" y="5429980"/>
            <a:ext cx="59378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dernier coucou à l’emblème de Sarlat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capital du fois gras et retour au gîte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33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</TotalTime>
  <Words>754</Words>
  <Application>Microsoft Office PowerPoint</Application>
  <PresentationFormat>Affichage à l'écran (4:3)</PresentationFormat>
  <Paragraphs>83</Paragraphs>
  <Slides>71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71</vt:i4>
      </vt:variant>
    </vt:vector>
  </HeadingPairs>
  <TitlesOfParts>
    <vt:vector size="76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87</cp:revision>
  <dcterms:created xsi:type="dcterms:W3CDTF">2026-01-19T10:40:51Z</dcterms:created>
  <dcterms:modified xsi:type="dcterms:W3CDTF">2026-01-28T17:28:16Z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