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57" r:id="rId3"/>
    <p:sldId id="296" r:id="rId4"/>
    <p:sldId id="258" r:id="rId5"/>
    <p:sldId id="260" r:id="rId6"/>
    <p:sldId id="301" r:id="rId7"/>
    <p:sldId id="302" r:id="rId8"/>
    <p:sldId id="299" r:id="rId9"/>
    <p:sldId id="261" r:id="rId10"/>
    <p:sldId id="263" r:id="rId11"/>
    <p:sldId id="297" r:id="rId12"/>
    <p:sldId id="295" r:id="rId13"/>
    <p:sldId id="262" r:id="rId14"/>
    <p:sldId id="293" r:id="rId15"/>
    <p:sldId id="294" r:id="rId16"/>
    <p:sldId id="298" r:id="rId17"/>
    <p:sldId id="303" r:id="rId18"/>
    <p:sldId id="259" r:id="rId19"/>
    <p:sldId id="300" r:id="rId20"/>
    <p:sldId id="264" r:id="rId21"/>
    <p:sldId id="304" r:id="rId22"/>
    <p:sldId id="305" r:id="rId23"/>
    <p:sldId id="306" r:id="rId24"/>
    <p:sldId id="267" r:id="rId25"/>
    <p:sldId id="266" r:id="rId26"/>
    <p:sldId id="268" r:id="rId27"/>
    <p:sldId id="289" r:id="rId28"/>
    <p:sldId id="290" r:id="rId29"/>
    <p:sldId id="269" r:id="rId30"/>
    <p:sldId id="292" r:id="rId31"/>
    <p:sldId id="270" r:id="rId32"/>
    <p:sldId id="272" r:id="rId33"/>
    <p:sldId id="273" r:id="rId34"/>
    <p:sldId id="274" r:id="rId35"/>
    <p:sldId id="278" r:id="rId36"/>
    <p:sldId id="286" r:id="rId37"/>
    <p:sldId id="275" r:id="rId38"/>
    <p:sldId id="276" r:id="rId39"/>
    <p:sldId id="277" r:id="rId40"/>
    <p:sldId id="279" r:id="rId41"/>
    <p:sldId id="288" r:id="rId42"/>
    <p:sldId id="285" r:id="rId43"/>
    <p:sldId id="282" r:id="rId44"/>
    <p:sldId id="280" r:id="rId45"/>
    <p:sldId id="281" r:id="rId46"/>
    <p:sldId id="284" r:id="rId47"/>
    <p:sldId id="287" r:id="rId48"/>
    <p:sldId id="291" r:id="rId4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yKOH0xt+h/ogM6W/jubUA==" hashData="1GDRHF6hxhIBJLkliXRAGsTLqBUyKgO2HH+Fjgx0aotB8pKwqSmtCnHRtQHpbOBwWeqeesTsF9Hmo/FKRzrHA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28337425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41137958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23421959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FDCC733-47CD-41B8-8216-0060CE57E3DF}"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42920196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FDCC733-47CD-41B8-8216-0060CE57E3DF}" type="datetimeFigureOut">
              <a:rPr lang="fr-FR" smtClean="0"/>
              <a:t>26/01/2026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27211582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DCC733-47CD-41B8-8216-0060CE57E3DF}" type="datetimeFigureOut">
              <a:rPr lang="fr-FR" smtClean="0"/>
              <a:t>26/01/2026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18270757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DCC733-47CD-41B8-8216-0060CE57E3DF}" type="datetimeFigureOut">
              <a:rPr lang="fr-FR" smtClean="0"/>
              <a:t>26/01/2026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32558229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FDCC733-47CD-41B8-8216-0060CE57E3DF}"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20127789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FDCC733-47CD-41B8-8216-0060CE57E3DF}" type="datetimeFigureOut">
              <a:rPr lang="fr-FR" smtClean="0"/>
              <a:t>26/01/2026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19726749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28460858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82E430-D1D2-4F9B-AA2B-354F7187FB47}" type="slidenum">
              <a:rPr lang="fr-FR" smtClean="0"/>
              <a:t>‹N°›</a:t>
            </a:fld>
            <a:endParaRPr lang="fr-FR"/>
          </a:p>
        </p:txBody>
      </p:sp>
    </p:spTree>
    <p:extLst>
      <p:ext uri="{BB962C8B-B14F-4D97-AF65-F5344CB8AC3E}">
        <p14:creationId xmlns:p14="http://schemas.microsoft.com/office/powerpoint/2010/main" val="1731514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CC733-47CD-41B8-8216-0060CE57E3DF}" type="datetimeFigureOut">
              <a:rPr lang="fr-FR" smtClean="0"/>
              <a:t>26/01/2026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82E430-D1D2-4F9B-AA2B-354F7187FB47}" type="slidenum">
              <a:rPr lang="fr-FR" smtClean="0"/>
              <a:t>‹N°›</a:t>
            </a:fld>
            <a:endParaRPr lang="fr-FR"/>
          </a:p>
        </p:txBody>
      </p:sp>
    </p:spTree>
    <p:extLst>
      <p:ext uri="{BB962C8B-B14F-4D97-AF65-F5344CB8AC3E}">
        <p14:creationId xmlns:p14="http://schemas.microsoft.com/office/powerpoint/2010/main" val="2487439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istricts_du_Portugal" TargetMode="External"/><Relationship Id="rId13" Type="http://schemas.openxmlformats.org/officeDocument/2006/relationships/hyperlink" Target="https://fr.wikipedia.org/wiki/Gentil%C3%A9" TargetMode="External"/><Relationship Id="rId3" Type="http://schemas.openxmlformats.org/officeDocument/2006/relationships/hyperlink" Target="https://fr.wikipedia.org/wiki/Liste_des_pays_du_monde" TargetMode="External"/><Relationship Id="rId7" Type="http://schemas.openxmlformats.org/officeDocument/2006/relationships/hyperlink" Target="https://fr.wikipedia.org/wiki/Sous-r%C3%A9gions_du_Portugal" TargetMode="External"/><Relationship Id="rId12" Type="http://schemas.openxmlformats.org/officeDocument/2006/relationships/hyperlink" Target="https://fr.wikipedia.org/w/index.php?title=Mac%C3%A1rio_Correia&amp;action=edit&amp;redlink=1" TargetMode="External"/><Relationship Id="rId17" Type="http://schemas.openxmlformats.org/officeDocument/2006/relationships/image" Target="../media/image7.png"/><Relationship Id="rId2" Type="http://schemas.openxmlformats.org/officeDocument/2006/relationships/image" Target="../media/image6.png"/><Relationship Id="rId16" Type="http://schemas.openxmlformats.org/officeDocument/2006/relationships/hyperlink" Target="https://fr.wikipedia.org/wiki/Densit%C3%A9_de_population" TargetMode="External"/><Relationship Id="rId1" Type="http://schemas.openxmlformats.org/officeDocument/2006/relationships/slideLayout" Target="../slideLayouts/slideLayout7.xml"/><Relationship Id="rId6" Type="http://schemas.openxmlformats.org/officeDocument/2006/relationships/hyperlink" Target="https://fr.wikipedia.org/wiki/Algarve" TargetMode="External"/><Relationship Id="rId11" Type="http://schemas.openxmlformats.org/officeDocument/2006/relationships/hyperlink" Target="https://fr.wikipedia.org/wiki/Mandat_politique" TargetMode="External"/><Relationship Id="rId5" Type="http://schemas.openxmlformats.org/officeDocument/2006/relationships/hyperlink" Target="https://fr.wikipedia.org/wiki/R%C3%A9gions_du_Portugal" TargetMode="External"/><Relationship Id="rId15" Type="http://schemas.openxmlformats.org/officeDocument/2006/relationships/hyperlink" Target="https://fr.wikipedia.org/wiki/Tavira#cite_note-1" TargetMode="External"/><Relationship Id="rId10" Type="http://schemas.openxmlformats.org/officeDocument/2006/relationships/hyperlink" Target="https://fr.wikipedia.org/wiki/Maire" TargetMode="External"/><Relationship Id="rId4" Type="http://schemas.openxmlformats.org/officeDocument/2006/relationships/hyperlink" Target="https://fr.wikipedia.org/wiki/Portugal" TargetMode="External"/><Relationship Id="rId9" Type="http://schemas.openxmlformats.org/officeDocument/2006/relationships/hyperlink" Target="https://fr.wikipedia.org/wiki/District_de_Faro" TargetMode="External"/><Relationship Id="rId14" Type="http://schemas.openxmlformats.org/officeDocument/2006/relationships/hyperlink" Target="https://fr.wikipedia.org/wiki/Recensement_de_la_population"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9306" y="5379090"/>
            <a:ext cx="1298448" cy="1444752"/>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9018" y="2420887"/>
            <a:ext cx="1581830" cy="1012371"/>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04" y="0"/>
            <a:ext cx="4702122" cy="6858000"/>
          </a:xfrm>
          <a:prstGeom prst="rect">
            <a:avLst/>
          </a:prstGeom>
        </p:spPr>
      </p:pic>
      <p:pic>
        <p:nvPicPr>
          <p:cNvPr id="6" name="Image 5"/>
          <p:cNvPicPr>
            <a:picLocks noChangeAspect="1"/>
          </p:cNvPicPr>
          <p:nvPr/>
        </p:nvPicPr>
        <p:blipFill>
          <a:blip r:embed="rId7">
            <a:biLevel thresh="75000"/>
            <a:extLst>
              <a:ext uri="{28A0092B-C50C-407E-A947-70E740481C1C}">
                <a14:useLocalDpi xmlns:a14="http://schemas.microsoft.com/office/drawing/2010/main" val="0"/>
              </a:ext>
            </a:extLst>
          </a:blip>
          <a:stretch>
            <a:fillRect/>
          </a:stretch>
        </p:blipFill>
        <p:spPr>
          <a:xfrm>
            <a:off x="2847145" y="-30183"/>
            <a:ext cx="3237257" cy="3237257"/>
          </a:xfrm>
          <a:prstGeom prst="rect">
            <a:avLst/>
          </a:prstGeom>
        </p:spPr>
      </p:pic>
    </p:spTree>
    <p:extLst>
      <p:ext uri="{BB962C8B-B14F-4D97-AF65-F5344CB8AC3E}">
        <p14:creationId xmlns:p14="http://schemas.microsoft.com/office/powerpoint/2010/main" val="3607072852"/>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02.Joana.Amendoeira.Amor.Mais.Perfeito.[Most.Perfect.Love].Amor.Mais.Perfeito.[Most.Perfect.Love]-TDG.wav"/>
          </p:stSnd>
        </p:sndAc>
      </p:transition>
    </mc:Choice>
    <mc:Fallback xmlns="">
      <p:transition spd="slow">
        <p:sndAc>
          <p:stSnd>
            <p:snd r:embed="rId8" name="02.Joana.Amendoeira.Amor.Mais.Perfeito.[Most.Perfect.Love].Amor.Mais.Perfeito.[Most.Perfect.Love]-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1416" y="0"/>
            <a:ext cx="728726" cy="369332"/>
          </a:xfrm>
          <a:prstGeom prst="rect">
            <a:avLst/>
          </a:prstGeom>
        </p:spPr>
        <p:txBody>
          <a:bodyPr wrap="none">
            <a:spAutoFit/>
          </a:bodyPr>
          <a:lstStyle/>
          <a:p>
            <a:r>
              <a:rPr lang="fr-FR" dirty="0" err="1" smtClean="0"/>
              <a:t>Tavira</a:t>
            </a:r>
            <a:endParaRPr lang="fr-FR" dirty="0"/>
          </a:p>
        </p:txBody>
      </p:sp>
      <p:pic>
        <p:nvPicPr>
          <p:cNvPr id="1028" name="Picture 4" descr="LocalTavira.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0194"/>
            <a:ext cx="2699792" cy="423128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au 2"/>
          <p:cNvGraphicFramePr>
            <a:graphicFrameLocks noGrp="1"/>
          </p:cNvGraphicFramePr>
          <p:nvPr>
            <p:extLst>
              <p:ext uri="{D42A27DB-BD31-4B8C-83A1-F6EECF244321}">
                <p14:modId xmlns:p14="http://schemas.microsoft.com/office/powerpoint/2010/main" val="2946261902"/>
              </p:ext>
            </p:extLst>
          </p:nvPr>
        </p:nvGraphicFramePr>
        <p:xfrm>
          <a:off x="3059832" y="184666"/>
          <a:ext cx="3168352" cy="6484695"/>
        </p:xfrm>
        <a:graphic>
          <a:graphicData uri="http://schemas.openxmlformats.org/drawingml/2006/table">
            <a:tbl>
              <a:tblPr/>
              <a:tblGrid>
                <a:gridCol w="1584176">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tblGrid>
              <a:tr h="575843">
                <a:tc>
                  <a:txBody>
                    <a:bodyPr/>
                    <a:lstStyle/>
                    <a:p>
                      <a:r>
                        <a:rPr lang="fr-FR" sz="1800" dirty="0">
                          <a:hlinkClick r:id="rId3" tooltip="Liste des pays du monde"/>
                        </a:rPr>
                        <a:t>Pays</a:t>
                      </a:r>
                      <a:endParaRPr lang="fr-FR" sz="1800" dirty="0"/>
                    </a:p>
                  </a:txBody>
                  <a:tcPr marL="89623" marR="89623" marT="44812" marB="44812" anchor="ctr">
                    <a:lnL>
                      <a:noFill/>
                    </a:lnL>
                    <a:lnR>
                      <a:noFill/>
                    </a:lnR>
                    <a:lnT>
                      <a:noFill/>
                    </a:lnT>
                    <a:lnB>
                      <a:noFill/>
                    </a:lnB>
                  </a:tcPr>
                </a:tc>
                <a:tc>
                  <a:txBody>
                    <a:bodyPr/>
                    <a:lstStyle/>
                    <a:p>
                      <a:r>
                        <a:rPr lang="fr-FR" sz="1800"/>
                        <a:t> </a:t>
                      </a:r>
                      <a:r>
                        <a:rPr lang="fr-FR" sz="1800">
                          <a:hlinkClick r:id="rId4" tooltip="Portugal"/>
                        </a:rPr>
                        <a:t>Portugal</a:t>
                      </a:r>
                      <a:endParaRPr lang="fr-FR" sz="1800"/>
                    </a:p>
                  </a:txBody>
                  <a:tcPr marL="89623" marR="89623" marT="44812" marB="44812" anchor="ctr">
                    <a:lnL>
                      <a:noFill/>
                    </a:lnL>
                    <a:lnR>
                      <a:noFill/>
                    </a:lnR>
                    <a:lnT>
                      <a:noFill/>
                    </a:lnT>
                    <a:lnB>
                      <a:noFill/>
                    </a:lnB>
                  </a:tcPr>
                </a:tc>
                <a:extLst>
                  <a:ext uri="{0D108BD9-81ED-4DB2-BD59-A6C34878D82A}">
                    <a16:rowId xmlns:a16="http://schemas.microsoft.com/office/drawing/2014/main" val="10000"/>
                  </a:ext>
                </a:extLst>
              </a:tr>
              <a:tr h="575843">
                <a:tc>
                  <a:txBody>
                    <a:bodyPr/>
                    <a:lstStyle/>
                    <a:p>
                      <a:r>
                        <a:rPr lang="fr-FR" sz="1800">
                          <a:hlinkClick r:id="rId5" tooltip="Régions du Portugal"/>
                        </a:rPr>
                        <a:t>Région</a:t>
                      </a:r>
                      <a:endParaRPr lang="fr-FR" sz="1800"/>
                    </a:p>
                  </a:txBody>
                  <a:tcPr marL="89623" marR="89623" marT="44812" marB="44812" anchor="ctr">
                    <a:lnL>
                      <a:noFill/>
                    </a:lnL>
                    <a:lnR>
                      <a:noFill/>
                    </a:lnR>
                    <a:lnT>
                      <a:noFill/>
                    </a:lnT>
                    <a:lnB>
                      <a:noFill/>
                    </a:lnB>
                  </a:tcPr>
                </a:tc>
                <a:tc>
                  <a:txBody>
                    <a:bodyPr/>
                    <a:lstStyle/>
                    <a:p>
                      <a:r>
                        <a:rPr lang="fr-FR" sz="1800">
                          <a:hlinkClick r:id="rId6" tooltip="Algarve"/>
                        </a:rPr>
                        <a:t>Algarve</a:t>
                      </a:r>
                      <a:endParaRPr lang="fr-FR" sz="1800"/>
                    </a:p>
                  </a:txBody>
                  <a:tcPr marL="89623" marR="89623" marT="44812" marB="44812" anchor="ctr">
                    <a:lnL>
                      <a:noFill/>
                    </a:lnL>
                    <a:lnR>
                      <a:noFill/>
                    </a:lnR>
                    <a:lnT>
                      <a:noFill/>
                    </a:lnT>
                    <a:lnB>
                      <a:noFill/>
                    </a:lnB>
                  </a:tcPr>
                </a:tc>
                <a:extLst>
                  <a:ext uri="{0D108BD9-81ED-4DB2-BD59-A6C34878D82A}">
                    <a16:rowId xmlns:a16="http://schemas.microsoft.com/office/drawing/2014/main" val="10001"/>
                  </a:ext>
                </a:extLst>
              </a:tr>
              <a:tr h="575843">
                <a:tc>
                  <a:txBody>
                    <a:bodyPr/>
                    <a:lstStyle/>
                    <a:p>
                      <a:r>
                        <a:rPr lang="fr-FR" sz="1800">
                          <a:hlinkClick r:id="rId7" tooltip="Sous-régions du Portugal"/>
                        </a:rPr>
                        <a:t>Sous-région</a:t>
                      </a:r>
                      <a:endParaRPr lang="fr-FR" sz="1800"/>
                    </a:p>
                  </a:txBody>
                  <a:tcPr marL="89623" marR="89623" marT="44812" marB="44812" anchor="ctr">
                    <a:lnL>
                      <a:noFill/>
                    </a:lnL>
                    <a:lnR>
                      <a:noFill/>
                    </a:lnR>
                    <a:lnT>
                      <a:noFill/>
                    </a:lnT>
                    <a:lnB>
                      <a:noFill/>
                    </a:lnB>
                  </a:tcPr>
                </a:tc>
                <a:tc>
                  <a:txBody>
                    <a:bodyPr/>
                    <a:lstStyle/>
                    <a:p>
                      <a:r>
                        <a:rPr lang="fr-FR" sz="1800">
                          <a:hlinkClick r:id="rId6" tooltip="Algarve"/>
                        </a:rPr>
                        <a:t>Algarve</a:t>
                      </a:r>
                      <a:endParaRPr lang="fr-FR" sz="1800"/>
                    </a:p>
                  </a:txBody>
                  <a:tcPr marL="89623" marR="89623" marT="44812" marB="44812" anchor="ctr">
                    <a:lnL>
                      <a:noFill/>
                    </a:lnL>
                    <a:lnR>
                      <a:noFill/>
                    </a:lnR>
                    <a:lnT>
                      <a:noFill/>
                    </a:lnT>
                    <a:lnB>
                      <a:noFill/>
                    </a:lnB>
                  </a:tcPr>
                </a:tc>
                <a:extLst>
                  <a:ext uri="{0D108BD9-81ED-4DB2-BD59-A6C34878D82A}">
                    <a16:rowId xmlns:a16="http://schemas.microsoft.com/office/drawing/2014/main" val="10002"/>
                  </a:ext>
                </a:extLst>
              </a:tr>
              <a:tr h="1009879">
                <a:tc>
                  <a:txBody>
                    <a:bodyPr/>
                    <a:lstStyle/>
                    <a:p>
                      <a:r>
                        <a:rPr lang="fr-FR" sz="1800"/>
                        <a:t>Ancienne province</a:t>
                      </a:r>
                    </a:p>
                  </a:txBody>
                  <a:tcPr marL="89623" marR="89623" marT="44812" marB="44812" anchor="ctr">
                    <a:lnL>
                      <a:noFill/>
                    </a:lnL>
                    <a:lnR>
                      <a:noFill/>
                    </a:lnR>
                    <a:lnT>
                      <a:noFill/>
                    </a:lnT>
                    <a:lnB>
                      <a:noFill/>
                    </a:lnB>
                  </a:tcPr>
                </a:tc>
                <a:tc>
                  <a:txBody>
                    <a:bodyPr/>
                    <a:lstStyle/>
                    <a:p>
                      <a:r>
                        <a:rPr lang="fr-FR" sz="1800" dirty="0">
                          <a:hlinkClick r:id="rId6" tooltip="Algarve"/>
                        </a:rPr>
                        <a:t>Algarve</a:t>
                      </a:r>
                      <a:endParaRPr lang="fr-FR" sz="1800" dirty="0"/>
                    </a:p>
                  </a:txBody>
                  <a:tcPr marL="89623" marR="89623" marT="44812" marB="44812" anchor="ctr">
                    <a:lnL>
                      <a:noFill/>
                    </a:lnL>
                    <a:lnR>
                      <a:noFill/>
                    </a:lnR>
                    <a:lnT>
                      <a:noFill/>
                    </a:lnT>
                    <a:lnB>
                      <a:noFill/>
                    </a:lnB>
                  </a:tcPr>
                </a:tc>
                <a:extLst>
                  <a:ext uri="{0D108BD9-81ED-4DB2-BD59-A6C34878D82A}">
                    <a16:rowId xmlns:a16="http://schemas.microsoft.com/office/drawing/2014/main" val="10003"/>
                  </a:ext>
                </a:extLst>
              </a:tr>
              <a:tr h="575843">
                <a:tc>
                  <a:txBody>
                    <a:bodyPr/>
                    <a:lstStyle/>
                    <a:p>
                      <a:r>
                        <a:rPr lang="fr-FR" sz="1800" dirty="0">
                          <a:hlinkClick r:id="rId8" tooltip="Districts du Portugal"/>
                        </a:rPr>
                        <a:t>District</a:t>
                      </a:r>
                      <a:endParaRPr lang="fr-FR" sz="1800" dirty="0"/>
                    </a:p>
                  </a:txBody>
                  <a:tcPr marL="89623" marR="89623" marT="44812" marB="44812" anchor="ctr">
                    <a:lnL>
                      <a:noFill/>
                    </a:lnL>
                    <a:lnR>
                      <a:noFill/>
                    </a:lnR>
                    <a:lnT>
                      <a:noFill/>
                    </a:lnT>
                    <a:lnB>
                      <a:noFill/>
                    </a:lnB>
                  </a:tcPr>
                </a:tc>
                <a:tc>
                  <a:txBody>
                    <a:bodyPr/>
                    <a:lstStyle/>
                    <a:p>
                      <a:r>
                        <a:rPr lang="fr-FR" sz="1800">
                          <a:hlinkClick r:id="rId9" tooltip="District de Faro"/>
                        </a:rPr>
                        <a:t>Faro</a:t>
                      </a:r>
                      <a:endParaRPr lang="fr-FR" sz="1800"/>
                    </a:p>
                  </a:txBody>
                  <a:tcPr marL="89623" marR="89623" marT="44812" marB="44812" anchor="ctr">
                    <a:lnL>
                      <a:noFill/>
                    </a:lnL>
                    <a:lnR>
                      <a:noFill/>
                    </a:lnR>
                    <a:lnT>
                      <a:noFill/>
                    </a:lnT>
                    <a:lnB>
                      <a:noFill/>
                    </a:lnB>
                  </a:tcPr>
                </a:tc>
                <a:extLst>
                  <a:ext uri="{0D108BD9-81ED-4DB2-BD59-A6C34878D82A}">
                    <a16:rowId xmlns:a16="http://schemas.microsoft.com/office/drawing/2014/main" val="10004"/>
                  </a:ext>
                </a:extLst>
              </a:tr>
              <a:tr h="1009879">
                <a:tc>
                  <a:txBody>
                    <a:bodyPr/>
                    <a:lstStyle/>
                    <a:p>
                      <a:r>
                        <a:rPr lang="fr-FR" sz="1800">
                          <a:hlinkClick r:id="rId10" tooltip="Maire"/>
                        </a:rPr>
                        <a:t>Maire</a:t>
                      </a:r>
                      <a:r>
                        <a:rPr lang="fr-FR" sz="1800"/>
                        <a:t/>
                      </a:r>
                      <a:br>
                        <a:rPr lang="fr-FR" sz="1800"/>
                      </a:br>
                      <a:r>
                        <a:rPr lang="fr-FR" sz="1800">
                          <a:hlinkClick r:id="rId11" tooltip="Mandat politique"/>
                        </a:rPr>
                        <a:t>Mandat</a:t>
                      </a:r>
                      <a:endParaRPr lang="fr-FR" sz="1800"/>
                    </a:p>
                  </a:txBody>
                  <a:tcPr marL="89623" marR="89623" marT="44812" marB="44812" anchor="ctr">
                    <a:lnL>
                      <a:noFill/>
                    </a:lnL>
                    <a:lnR>
                      <a:noFill/>
                    </a:lnR>
                    <a:lnT>
                      <a:noFill/>
                    </a:lnT>
                    <a:lnB>
                      <a:noFill/>
                    </a:lnB>
                  </a:tcPr>
                </a:tc>
                <a:tc>
                  <a:txBody>
                    <a:bodyPr/>
                    <a:lstStyle/>
                    <a:p>
                      <a:r>
                        <a:rPr lang="fr-FR" sz="1800">
                          <a:hlinkClick r:id="rId12" tooltip="Macário Correia (page inexistante)"/>
                        </a:rPr>
                        <a:t>Macário Correia</a:t>
                      </a:r>
                      <a:r>
                        <a:rPr lang="fr-FR" sz="1800"/>
                        <a:t/>
                      </a:r>
                      <a:br>
                        <a:rPr lang="fr-FR" sz="1800"/>
                      </a:br>
                      <a:r>
                        <a:rPr lang="fr-FR" sz="1800"/>
                        <a:t>Octobre 2009</a:t>
                      </a:r>
                    </a:p>
                  </a:txBody>
                  <a:tcPr marL="89623" marR="89623" marT="44812" marB="44812" anchor="ctr">
                    <a:lnL>
                      <a:noFill/>
                    </a:lnL>
                    <a:lnR>
                      <a:noFill/>
                    </a:lnR>
                    <a:lnT>
                      <a:noFill/>
                    </a:lnT>
                    <a:lnB>
                      <a:noFill/>
                    </a:lnB>
                  </a:tcPr>
                </a:tc>
                <a:extLst>
                  <a:ext uri="{0D108BD9-81ED-4DB2-BD59-A6C34878D82A}">
                    <a16:rowId xmlns:a16="http://schemas.microsoft.com/office/drawing/2014/main" val="10005"/>
                  </a:ext>
                </a:extLst>
              </a:tr>
              <a:tr h="575843">
                <a:tc>
                  <a:txBody>
                    <a:bodyPr/>
                    <a:lstStyle/>
                    <a:p>
                      <a:r>
                        <a:rPr lang="fr-FR" sz="1800" dirty="0">
                          <a:hlinkClick r:id="rId13" tooltip="Gentilé"/>
                        </a:rPr>
                        <a:t>Gentilé</a:t>
                      </a:r>
                      <a:endParaRPr lang="fr-FR" sz="1800" dirty="0"/>
                    </a:p>
                  </a:txBody>
                  <a:tcPr marL="89623" marR="89623" marT="44812" marB="44812" anchor="ctr">
                    <a:lnL>
                      <a:noFill/>
                    </a:lnL>
                    <a:lnR>
                      <a:noFill/>
                    </a:lnR>
                    <a:lnT>
                      <a:noFill/>
                    </a:lnT>
                    <a:lnB>
                      <a:noFill/>
                    </a:lnB>
                  </a:tcPr>
                </a:tc>
                <a:tc>
                  <a:txBody>
                    <a:bodyPr/>
                    <a:lstStyle/>
                    <a:p>
                      <a:r>
                        <a:rPr lang="fr-FR" sz="1800"/>
                        <a:t>Tavirense</a:t>
                      </a:r>
                    </a:p>
                  </a:txBody>
                  <a:tcPr marL="89623" marR="89623" marT="44812" marB="44812" anchor="ctr">
                    <a:lnL>
                      <a:noFill/>
                    </a:lnL>
                    <a:lnR>
                      <a:noFill/>
                    </a:lnR>
                    <a:lnT>
                      <a:noFill/>
                    </a:lnT>
                    <a:lnB>
                      <a:noFill/>
                    </a:lnB>
                  </a:tcPr>
                </a:tc>
                <a:extLst>
                  <a:ext uri="{0D108BD9-81ED-4DB2-BD59-A6C34878D82A}">
                    <a16:rowId xmlns:a16="http://schemas.microsoft.com/office/drawing/2014/main" val="10006"/>
                  </a:ext>
                </a:extLst>
              </a:tr>
              <a:tr h="1009879">
                <a:tc>
                  <a:txBody>
                    <a:bodyPr/>
                    <a:lstStyle/>
                    <a:p>
                      <a:r>
                        <a:rPr lang="fr-FR" sz="1800">
                          <a:hlinkClick r:id="rId14" tooltip="Recensement de la population"/>
                        </a:rPr>
                        <a:t>Population</a:t>
                      </a:r>
                      <a:endParaRPr lang="fr-FR" sz="1800"/>
                    </a:p>
                  </a:txBody>
                  <a:tcPr marL="89623" marR="89623" marT="44812" marB="44812" anchor="ctr">
                    <a:lnL>
                      <a:noFill/>
                    </a:lnL>
                    <a:lnR>
                      <a:noFill/>
                    </a:lnR>
                    <a:lnT>
                      <a:noFill/>
                    </a:lnT>
                    <a:lnB>
                      <a:noFill/>
                    </a:lnB>
                  </a:tcPr>
                </a:tc>
                <a:tc>
                  <a:txBody>
                    <a:bodyPr/>
                    <a:lstStyle/>
                    <a:p>
                      <a:r>
                        <a:rPr lang="fr-FR" sz="1800"/>
                        <a:t>26 167 hab. (2011</a:t>
                      </a:r>
                      <a:r>
                        <a:rPr lang="fr-FR" sz="1800" baseline="30000">
                          <a:hlinkClick r:id="rId15"/>
                        </a:rPr>
                        <a:t>1</a:t>
                      </a:r>
                      <a:r>
                        <a:rPr lang="fr-FR" sz="1800"/>
                        <a:t>)</a:t>
                      </a:r>
                    </a:p>
                  </a:txBody>
                  <a:tcPr marL="89623" marR="89623" marT="44812" marB="44812" anchor="ctr">
                    <a:lnL>
                      <a:noFill/>
                    </a:lnL>
                    <a:lnR>
                      <a:noFill/>
                    </a:lnR>
                    <a:lnT>
                      <a:noFill/>
                    </a:lnT>
                    <a:lnB>
                      <a:noFill/>
                    </a:lnB>
                  </a:tcPr>
                </a:tc>
                <a:extLst>
                  <a:ext uri="{0D108BD9-81ED-4DB2-BD59-A6C34878D82A}">
                    <a16:rowId xmlns:a16="http://schemas.microsoft.com/office/drawing/2014/main" val="10007"/>
                  </a:ext>
                </a:extLst>
              </a:tr>
              <a:tr h="575843">
                <a:tc>
                  <a:txBody>
                    <a:bodyPr/>
                    <a:lstStyle/>
                    <a:p>
                      <a:pPr fontAlgn="b"/>
                      <a:r>
                        <a:rPr lang="fr-FR" sz="1800">
                          <a:effectLst/>
                          <a:hlinkClick r:id="rId16" tooltip="Densité de population"/>
                        </a:rPr>
                        <a:t>Densité</a:t>
                      </a:r>
                      <a:endParaRPr lang="fr-FR" sz="1800">
                        <a:effectLst/>
                      </a:endParaRPr>
                    </a:p>
                  </a:txBody>
                  <a:tcPr marL="89623" marR="89623" marT="44812" marB="44812" anchor="b">
                    <a:lnL>
                      <a:noFill/>
                    </a:lnL>
                    <a:lnR>
                      <a:noFill/>
                    </a:lnR>
                    <a:lnT>
                      <a:noFill/>
                    </a:lnT>
                    <a:lnB>
                      <a:noFill/>
                    </a:lnB>
                  </a:tcPr>
                </a:tc>
                <a:tc>
                  <a:txBody>
                    <a:bodyPr/>
                    <a:lstStyle/>
                    <a:p>
                      <a:r>
                        <a:rPr lang="fr-FR" sz="1800" dirty="0"/>
                        <a:t>43 hab./km</a:t>
                      </a:r>
                      <a:r>
                        <a:rPr lang="fr-FR" sz="1800" baseline="30000" dirty="0"/>
                        <a:t>2</a:t>
                      </a:r>
                      <a:endParaRPr lang="fr-FR" sz="1800" dirty="0"/>
                    </a:p>
                  </a:txBody>
                  <a:tcPr marL="89623" marR="89623" marT="44812" marB="44812" anchor="ctr">
                    <a:lnL>
                      <a:noFill/>
                    </a:lnL>
                    <a:lnR>
                      <a:noFill/>
                    </a:lnR>
                    <a:lnT>
                      <a:noFill/>
                    </a:lnT>
                    <a:lnB>
                      <a:noFill/>
                    </a:lnB>
                  </a:tcPr>
                </a:tc>
                <a:extLst>
                  <a:ext uri="{0D108BD9-81ED-4DB2-BD59-A6C34878D82A}">
                    <a16:rowId xmlns:a16="http://schemas.microsoft.com/office/drawing/2014/main" val="10008"/>
                  </a:ext>
                </a:extLst>
              </a:tr>
            </a:tbl>
          </a:graphicData>
        </a:graphic>
      </p:graphicFrame>
      <p:sp>
        <p:nvSpPr>
          <p:cNvPr id="4" name="Rectangle 3"/>
          <p:cNvSpPr/>
          <p:nvPr/>
        </p:nvSpPr>
        <p:spPr>
          <a:xfrm>
            <a:off x="0" y="2564904"/>
            <a:ext cx="3059832" cy="4247317"/>
          </a:xfrm>
          <a:prstGeom prst="rect">
            <a:avLst/>
          </a:prstGeom>
        </p:spPr>
        <p:txBody>
          <a:bodyPr wrap="square">
            <a:spAutoFit/>
          </a:bodyPr>
          <a:lstStyle/>
          <a:p>
            <a:r>
              <a:rPr lang="fr-FR" dirty="0" smtClean="0"/>
              <a:t>A 30 km à l’est de Faro, </a:t>
            </a:r>
            <a:r>
              <a:rPr lang="fr-FR" dirty="0" err="1" smtClean="0"/>
              <a:t>Tavira</a:t>
            </a:r>
            <a:r>
              <a:rPr lang="fr-FR" dirty="0" smtClean="0"/>
              <a:t> est une jolie ville côtière. Préservée du développement touristique pendant de longues années, la ville, traversée par le fleuve rio </a:t>
            </a:r>
            <a:r>
              <a:rPr lang="fr-FR" dirty="0" err="1" smtClean="0"/>
              <a:t>Gilão</a:t>
            </a:r>
            <a:r>
              <a:rPr lang="fr-FR" dirty="0" smtClean="0"/>
              <a:t>, a gardé toute sa fraicheur. </a:t>
            </a:r>
            <a:r>
              <a:rPr lang="fr-FR" dirty="0" err="1" smtClean="0"/>
              <a:t>Tavira</a:t>
            </a:r>
            <a:r>
              <a:rPr lang="fr-FR" dirty="0" smtClean="0"/>
              <a:t> possède de jolis ponts et une incroyable quantité de monuments religieux. Dernière particularité : les toits des bâtiments en biseau donnent à la vieille ville une très belle unité architecturale. </a:t>
            </a:r>
            <a:endParaRPr lang="fr-FR" dirty="0"/>
          </a:p>
        </p:txBody>
      </p:sp>
      <p:pic>
        <p:nvPicPr>
          <p:cNvPr id="1033" name="Picture 9" descr="Blason de Tavira"/>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95536" y="507503"/>
            <a:ext cx="1800200" cy="20574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1"/>
          <p:cNvSpPr>
            <a:spLocks noChangeArrowheads="1"/>
          </p:cNvSpPr>
          <p:nvPr/>
        </p:nvSpPr>
        <p:spPr bwMode="auto">
          <a:xfrm>
            <a:off x="6084168" y="4495473"/>
            <a:ext cx="3203848"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b="0" i="0" u="none" strike="noStrike" cap="none" normalizeH="0" baseline="0" dirty="0" err="1" smtClean="0">
                <a:ln>
                  <a:noFill/>
                </a:ln>
                <a:solidFill>
                  <a:schemeClr val="tx1"/>
                </a:solidFill>
                <a:effectLst/>
                <a:cs typeface="Arial" pitchFamily="34" charset="0"/>
              </a:rPr>
              <a:t>Tavira</a:t>
            </a:r>
            <a:r>
              <a:rPr kumimoji="0" lang="fr-FR" altLang="fr-FR" b="0" i="0" u="none" strike="noStrike" cap="none" normalizeH="0" baseline="0" dirty="0" smtClean="0">
                <a:ln>
                  <a:noFill/>
                </a:ln>
                <a:solidFill>
                  <a:schemeClr val="tx1"/>
                </a:solidFill>
                <a:effectLst/>
                <a:cs typeface="Arial" pitchFamily="34" charset="0"/>
              </a:rPr>
              <a:t> est une ville dans le district de Faro, avec environ 10'600 habitants. Il est pris par les Maures en 1242, par le Maître de l'Ordre de Santiago, D. </a:t>
            </a:r>
            <a:r>
              <a:rPr kumimoji="0" lang="fr-FR" altLang="fr-FR" b="0" i="0" u="none" strike="noStrike" cap="none" normalizeH="0" baseline="0" dirty="0" err="1" smtClean="0">
                <a:ln>
                  <a:noFill/>
                </a:ln>
                <a:solidFill>
                  <a:schemeClr val="tx1"/>
                </a:solidFill>
                <a:effectLst/>
                <a:cs typeface="Arial" pitchFamily="34" charset="0"/>
              </a:rPr>
              <a:t>Paio</a:t>
            </a:r>
            <a:r>
              <a:rPr kumimoji="0" lang="fr-FR" altLang="fr-FR" b="0" i="0" u="none" strike="noStrike" cap="none" normalizeH="0" baseline="0" dirty="0" smtClean="0">
                <a:ln>
                  <a:noFill/>
                </a:ln>
                <a:solidFill>
                  <a:schemeClr val="tx1"/>
                </a:solidFill>
                <a:effectLst/>
                <a:cs typeface="Arial" pitchFamily="34" charset="0"/>
              </a:rPr>
              <a:t> Peres </a:t>
            </a:r>
            <a:r>
              <a:rPr kumimoji="0" lang="fr-FR" altLang="fr-FR" b="0" i="0" u="none" strike="noStrike" cap="none" normalizeH="0" baseline="0" dirty="0" err="1" smtClean="0">
                <a:ln>
                  <a:noFill/>
                </a:ln>
                <a:solidFill>
                  <a:schemeClr val="tx1"/>
                </a:solidFill>
                <a:effectLst/>
                <a:cs typeface="Arial" pitchFamily="34" charset="0"/>
              </a:rPr>
              <a:t>Correia</a:t>
            </a:r>
            <a:r>
              <a:rPr kumimoji="0" lang="fr-FR" altLang="fr-FR" b="0" i="0" u="none" strike="noStrike" cap="none" normalizeH="0" baseline="0" dirty="0" smtClean="0">
                <a:ln>
                  <a:noFill/>
                </a:ln>
                <a:solidFill>
                  <a:schemeClr val="tx1"/>
                </a:solidFill>
                <a:effectLst/>
                <a:cs typeface="Arial" pitchFamily="34" charset="0"/>
              </a:rPr>
              <a:t> et son armée. </a:t>
            </a:r>
          </a:p>
        </p:txBody>
      </p:sp>
    </p:spTree>
    <p:extLst>
      <p:ext uri="{BB962C8B-B14F-4D97-AF65-F5344CB8AC3E}">
        <p14:creationId xmlns:p14="http://schemas.microsoft.com/office/powerpoint/2010/main" val="1161865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3.bp.blogspot.com/-ME3XIJHVmJ0/VxpuHcOhEUI/AAAAAAAAuXA/b1Pz2ZuTPC8mAxMitE7eaTBbe2n7SVsMQCLcB/s1600/Tavira%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6249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3449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17356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22" y="1460"/>
            <a:ext cx="9108000" cy="6856539"/>
          </a:xfrm>
          <a:prstGeom prst="rect">
            <a:avLst/>
          </a:prstGeom>
        </p:spPr>
      </p:pic>
    </p:spTree>
    <p:extLst>
      <p:ext uri="{BB962C8B-B14F-4D97-AF65-F5344CB8AC3E}">
        <p14:creationId xmlns:p14="http://schemas.microsoft.com/office/powerpoint/2010/main" val="37321352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
            <a:ext cx="9144000" cy="6858044"/>
          </a:xfrm>
          <a:prstGeom prst="rect">
            <a:avLst/>
          </a:prstGeom>
        </p:spPr>
      </p:pic>
    </p:spTree>
    <p:extLst>
      <p:ext uri="{BB962C8B-B14F-4D97-AF65-F5344CB8AC3E}">
        <p14:creationId xmlns:p14="http://schemas.microsoft.com/office/powerpoint/2010/main" val="12492097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4312187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6412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441406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0"/>
            <a:ext cx="441557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3" y="0"/>
            <a:ext cx="4572000" cy="6858000"/>
          </a:xfrm>
          <a:prstGeom prst="rect">
            <a:avLst/>
          </a:prstGeom>
        </p:spPr>
      </p:pic>
    </p:spTree>
    <p:extLst>
      <p:ext uri="{BB962C8B-B14F-4D97-AF65-F5344CB8AC3E}">
        <p14:creationId xmlns:p14="http://schemas.microsoft.com/office/powerpoint/2010/main" val="13806626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11760" y="260648"/>
            <a:ext cx="3736921" cy="369332"/>
          </a:xfrm>
          <a:prstGeom prst="rect">
            <a:avLst/>
          </a:prstGeom>
        </p:spPr>
        <p:txBody>
          <a:bodyPr wrap="none">
            <a:spAutoFit/>
          </a:bodyPr>
          <a:lstStyle/>
          <a:p>
            <a:pPr algn="ctr"/>
            <a:r>
              <a:rPr lang="pt-BR" b="1" dirty="0">
                <a:latin typeface="Lora"/>
              </a:rPr>
              <a:t>Igreja de Santa Maria do Castelo</a:t>
            </a:r>
            <a:endParaRPr lang="pt-BR" b="1" i="0" dirty="0">
              <a:effectLst/>
              <a:latin typeface="Lora"/>
            </a:endParaRPr>
          </a:p>
        </p:txBody>
      </p:sp>
    </p:spTree>
    <p:extLst>
      <p:ext uri="{BB962C8B-B14F-4D97-AF65-F5344CB8AC3E}">
        <p14:creationId xmlns:p14="http://schemas.microsoft.com/office/powerpoint/2010/main" val="30491832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88" y="0"/>
            <a:ext cx="9144000" cy="6858000"/>
          </a:xfrm>
          <a:prstGeom prst="rect">
            <a:avLst/>
          </a:prstGeom>
        </p:spPr>
      </p:pic>
      <p:sp>
        <p:nvSpPr>
          <p:cNvPr id="3" name="Rectangle 2"/>
          <p:cNvSpPr/>
          <p:nvPr/>
        </p:nvSpPr>
        <p:spPr>
          <a:xfrm>
            <a:off x="1835696" y="188640"/>
            <a:ext cx="6840760" cy="923330"/>
          </a:xfrm>
          <a:prstGeom prst="rect">
            <a:avLst/>
          </a:prstGeom>
        </p:spPr>
        <p:txBody>
          <a:bodyPr wrap="square">
            <a:spAutoFit/>
          </a:bodyPr>
          <a:lstStyle/>
          <a:p>
            <a:r>
              <a:rPr lang="fr-FR" dirty="0"/>
              <a:t> </a:t>
            </a:r>
            <a:r>
              <a:rPr lang="fr-FR" b="1" dirty="0"/>
              <a:t>pont romain » de sept arches, n'est plus considéré comme d'origine romaine selon une étude archéologique récente, mais d'origine maure daté du XII</a:t>
            </a:r>
            <a:r>
              <a:rPr lang="fr-FR" b="1" baseline="30000" dirty="0"/>
              <a:t>e</a:t>
            </a:r>
            <a:r>
              <a:rPr lang="fr-FR" b="1" dirty="0"/>
              <a:t> siècle.</a:t>
            </a:r>
          </a:p>
        </p:txBody>
      </p:sp>
    </p:spTree>
    <p:extLst>
      <p:ext uri="{BB962C8B-B14F-4D97-AF65-F5344CB8AC3E}">
        <p14:creationId xmlns:p14="http://schemas.microsoft.com/office/powerpoint/2010/main" val="193763394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84050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9" y="0"/>
            <a:ext cx="9144000" cy="6858000"/>
          </a:xfrm>
          <a:prstGeom prst="rect">
            <a:avLst/>
          </a:prstGeom>
        </p:spPr>
      </p:pic>
    </p:spTree>
    <p:extLst>
      <p:ext uri="{BB962C8B-B14F-4D97-AF65-F5344CB8AC3E}">
        <p14:creationId xmlns:p14="http://schemas.microsoft.com/office/powerpoint/2010/main" val="29327659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984518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2" y="-26614"/>
            <a:ext cx="9108000" cy="6884613"/>
          </a:xfrm>
          <a:prstGeom prst="rect">
            <a:avLst/>
          </a:prstGeom>
        </p:spPr>
      </p:pic>
      <p:sp>
        <p:nvSpPr>
          <p:cNvPr id="4" name="Rectangle 3"/>
          <p:cNvSpPr/>
          <p:nvPr/>
        </p:nvSpPr>
        <p:spPr>
          <a:xfrm>
            <a:off x="331016" y="5661248"/>
            <a:ext cx="8784976" cy="923330"/>
          </a:xfrm>
          <a:prstGeom prst="rect">
            <a:avLst/>
          </a:prstGeom>
        </p:spPr>
        <p:txBody>
          <a:bodyPr wrap="square">
            <a:spAutoFit/>
          </a:bodyPr>
          <a:lstStyle/>
          <a:p>
            <a:r>
              <a:rPr lang="fr-FR" b="1" dirty="0">
                <a:latin typeface="Lato" panose="020F0502020204030203" pitchFamily="34" charset="0"/>
              </a:rPr>
              <a:t>Le </a:t>
            </a:r>
            <a:r>
              <a:rPr lang="fr-FR" b="1" dirty="0" err="1">
                <a:latin typeface="Lato" panose="020F0502020204030203" pitchFamily="34" charset="0"/>
              </a:rPr>
              <a:t>Jardim</a:t>
            </a:r>
            <a:r>
              <a:rPr lang="fr-FR" b="1" dirty="0">
                <a:latin typeface="Lato" panose="020F0502020204030203" pitchFamily="34" charset="0"/>
              </a:rPr>
              <a:t> do </a:t>
            </a:r>
            <a:r>
              <a:rPr lang="fr-FR" b="1" dirty="0" err="1">
                <a:latin typeface="Lato" panose="020F0502020204030203" pitchFamily="34" charset="0"/>
              </a:rPr>
              <a:t>Coreto</a:t>
            </a:r>
            <a:r>
              <a:rPr lang="fr-FR" b="1" dirty="0">
                <a:latin typeface="Lato" panose="020F0502020204030203" pitchFamily="34" charset="0"/>
              </a:rPr>
              <a:t>. Ce charmant jardin est entouré de palmiers et de bancs en bois rouge qui mènent à un magnifique kiosque à musique. Il s'agit du plus ancien parc public de </a:t>
            </a:r>
            <a:r>
              <a:rPr lang="fr-FR" b="1" dirty="0" err="1">
                <a:latin typeface="Lato" panose="020F0502020204030203" pitchFamily="34" charset="0"/>
              </a:rPr>
              <a:t>Tavira</a:t>
            </a:r>
            <a:r>
              <a:rPr lang="fr-FR" b="1" dirty="0">
                <a:latin typeface="Lato" panose="020F0502020204030203" pitchFamily="34" charset="0"/>
              </a:rPr>
              <a:t>, construit dans les années 1890.</a:t>
            </a:r>
            <a:endParaRPr lang="fr-FR" b="1" dirty="0"/>
          </a:p>
        </p:txBody>
      </p:sp>
    </p:spTree>
    <p:extLst>
      <p:ext uri="{BB962C8B-B14F-4D97-AF65-F5344CB8AC3E}">
        <p14:creationId xmlns:p14="http://schemas.microsoft.com/office/powerpoint/2010/main" val="18635598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259632" y="620688"/>
            <a:ext cx="2407903" cy="369332"/>
          </a:xfrm>
          <a:prstGeom prst="rect">
            <a:avLst/>
          </a:prstGeom>
        </p:spPr>
        <p:txBody>
          <a:bodyPr wrap="none">
            <a:spAutoFit/>
          </a:bodyPr>
          <a:lstStyle/>
          <a:p>
            <a:r>
              <a:rPr lang="fr-FR" b="1" dirty="0">
                <a:latin typeface="Lato" panose="020F0502020204030203" pitchFamily="34" charset="0"/>
              </a:rPr>
              <a:t> la </a:t>
            </a:r>
            <a:r>
              <a:rPr lang="fr-FR" b="1" dirty="0" err="1">
                <a:latin typeface="Lato" panose="020F0502020204030203" pitchFamily="34" charset="0"/>
              </a:rPr>
              <a:t>Praça</a:t>
            </a:r>
            <a:r>
              <a:rPr lang="fr-FR" b="1" dirty="0">
                <a:latin typeface="Lato" panose="020F0502020204030203" pitchFamily="34" charset="0"/>
              </a:rPr>
              <a:t> da República</a:t>
            </a:r>
            <a:endParaRPr lang="fr-FR" b="1" dirty="0"/>
          </a:p>
        </p:txBody>
      </p:sp>
    </p:spTree>
    <p:extLst>
      <p:ext uri="{BB962C8B-B14F-4D97-AF65-F5344CB8AC3E}">
        <p14:creationId xmlns:p14="http://schemas.microsoft.com/office/powerpoint/2010/main" val="39244183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
            <a:ext cx="9144000" cy="6858044"/>
          </a:xfrm>
          <a:prstGeom prst="rect">
            <a:avLst/>
          </a:prstGeom>
        </p:spPr>
      </p:pic>
    </p:spTree>
    <p:extLst>
      <p:ext uri="{BB962C8B-B14F-4D97-AF65-F5344CB8AC3E}">
        <p14:creationId xmlns:p14="http://schemas.microsoft.com/office/powerpoint/2010/main" val="10354310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70860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22353" y="0"/>
            <a:ext cx="9180000" cy="6858000"/>
          </a:xfrm>
          <a:prstGeom prst="rect">
            <a:avLst/>
          </a:prstGeom>
        </p:spPr>
      </p:pic>
    </p:spTree>
    <p:extLst>
      <p:ext uri="{BB962C8B-B14F-4D97-AF65-F5344CB8AC3E}">
        <p14:creationId xmlns:p14="http://schemas.microsoft.com/office/powerpoint/2010/main" val="39037041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15" y="12576"/>
            <a:ext cx="9108000" cy="6845424"/>
          </a:xfrm>
          <a:prstGeom prst="rect">
            <a:avLst/>
          </a:prstGeom>
        </p:spPr>
      </p:pic>
      <p:sp>
        <p:nvSpPr>
          <p:cNvPr id="3" name="Rectangle 2"/>
          <p:cNvSpPr/>
          <p:nvPr/>
        </p:nvSpPr>
        <p:spPr>
          <a:xfrm>
            <a:off x="971600" y="476672"/>
            <a:ext cx="8064896" cy="646331"/>
          </a:xfrm>
          <a:prstGeom prst="rect">
            <a:avLst/>
          </a:prstGeom>
        </p:spPr>
        <p:txBody>
          <a:bodyPr wrap="square">
            <a:spAutoFit/>
          </a:bodyPr>
          <a:lstStyle/>
          <a:p>
            <a:r>
              <a:rPr lang="fr-FR" dirty="0">
                <a:latin typeface="Lato" panose="020F0502020204030203" pitchFamily="34" charset="0"/>
              </a:rPr>
              <a:t>les salines de </a:t>
            </a:r>
            <a:r>
              <a:rPr lang="fr-FR" dirty="0" err="1">
                <a:latin typeface="Lato" panose="020F0502020204030203" pitchFamily="34" charset="0"/>
              </a:rPr>
              <a:t>Tavira</a:t>
            </a:r>
            <a:r>
              <a:rPr lang="fr-FR" dirty="0">
                <a:latin typeface="Lato" panose="020F0502020204030203" pitchFamily="34" charset="0"/>
              </a:rPr>
              <a:t>. Le sel est produit ici depuis au moins l'époque romaine. Beaucoup de ces lieux sont ouverts aux visiteurs,</a:t>
            </a:r>
            <a:endParaRPr lang="fr-FR" dirty="0"/>
          </a:p>
        </p:txBody>
      </p:sp>
    </p:spTree>
    <p:extLst>
      <p:ext uri="{BB962C8B-B14F-4D97-AF65-F5344CB8AC3E}">
        <p14:creationId xmlns:p14="http://schemas.microsoft.com/office/powerpoint/2010/main" val="5994767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3" y="0"/>
            <a:ext cx="9144000" cy="6858000"/>
          </a:xfrm>
          <a:prstGeom prst="rect">
            <a:avLst/>
          </a:prstGeom>
        </p:spPr>
      </p:pic>
    </p:spTree>
    <p:extLst>
      <p:ext uri="{BB962C8B-B14F-4D97-AF65-F5344CB8AC3E}">
        <p14:creationId xmlns:p14="http://schemas.microsoft.com/office/powerpoint/2010/main" val="38556761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905088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611560" y="5229200"/>
            <a:ext cx="4572000" cy="1200329"/>
          </a:xfrm>
          <a:prstGeom prst="rect">
            <a:avLst/>
          </a:prstGeom>
        </p:spPr>
        <p:txBody>
          <a:bodyPr>
            <a:spAutoFit/>
          </a:bodyPr>
          <a:lstStyle/>
          <a:p>
            <a:r>
              <a:rPr lang="fr-FR" b="1" dirty="0" smtClean="0"/>
              <a:t>La Plage de </a:t>
            </a:r>
            <a:r>
              <a:rPr lang="fr-FR" b="1" dirty="0" err="1" smtClean="0"/>
              <a:t>Barril</a:t>
            </a:r>
            <a:r>
              <a:rPr lang="fr-FR" b="1" dirty="0" smtClean="0"/>
              <a:t> (Praia do </a:t>
            </a:r>
            <a:r>
              <a:rPr lang="fr-FR" b="1" dirty="0" err="1" smtClean="0"/>
              <a:t>Barril</a:t>
            </a:r>
            <a:r>
              <a:rPr lang="fr-FR" b="1" dirty="0" smtClean="0"/>
              <a:t>) est une magnifique plage située sur l’</a:t>
            </a:r>
            <a:r>
              <a:rPr lang="fr-FR" b="1" dirty="0" err="1" smtClean="0"/>
              <a:t>Ilha</a:t>
            </a:r>
            <a:r>
              <a:rPr lang="fr-FR" b="1" dirty="0" smtClean="0"/>
              <a:t> de </a:t>
            </a:r>
            <a:r>
              <a:rPr lang="fr-FR" b="1" dirty="0" err="1" smtClean="0"/>
              <a:t>Tavira</a:t>
            </a:r>
            <a:r>
              <a:rPr lang="fr-FR" b="1" dirty="0" smtClean="0"/>
              <a:t>, à proximité du village </a:t>
            </a:r>
            <a:r>
              <a:rPr lang="fr-FR" b="1" dirty="0" err="1" smtClean="0"/>
              <a:t>Pedras</a:t>
            </a:r>
            <a:r>
              <a:rPr lang="fr-FR" b="1" dirty="0" smtClean="0"/>
              <a:t> D’el </a:t>
            </a:r>
            <a:r>
              <a:rPr lang="fr-FR" b="1" dirty="0" err="1" smtClean="0"/>
              <a:t>Rei</a:t>
            </a:r>
            <a:r>
              <a:rPr lang="fr-FR" b="1" dirty="0" smtClean="0"/>
              <a:t>, sur la côte de l’Algarve.. </a:t>
            </a:r>
            <a:endParaRPr lang="fr-FR" b="1" dirty="0"/>
          </a:p>
        </p:txBody>
      </p:sp>
    </p:spTree>
    <p:extLst>
      <p:ext uri="{BB962C8B-B14F-4D97-AF65-F5344CB8AC3E}">
        <p14:creationId xmlns:p14="http://schemas.microsoft.com/office/powerpoint/2010/main" val="37236026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36998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195736" y="764704"/>
            <a:ext cx="4053161" cy="369332"/>
          </a:xfrm>
          <a:prstGeom prst="rect">
            <a:avLst/>
          </a:prstGeom>
        </p:spPr>
        <p:txBody>
          <a:bodyPr wrap="none">
            <a:spAutoFit/>
          </a:bodyPr>
          <a:lstStyle/>
          <a:p>
            <a:r>
              <a:rPr lang="it-IT" dirty="0" smtClean="0"/>
              <a:t>On traverse </a:t>
            </a:r>
            <a:r>
              <a:rPr lang="it-IT" dirty="0"/>
              <a:t>le Parc National Ria Formosa.</a:t>
            </a:r>
            <a:endParaRPr lang="fr-FR" dirty="0"/>
          </a:p>
        </p:txBody>
      </p:sp>
    </p:spTree>
    <p:extLst>
      <p:ext uri="{BB962C8B-B14F-4D97-AF65-F5344CB8AC3E}">
        <p14:creationId xmlns:p14="http://schemas.microsoft.com/office/powerpoint/2010/main" val="35425987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43941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67544" y="260648"/>
            <a:ext cx="8352928" cy="1200329"/>
          </a:xfrm>
          <a:prstGeom prst="rect">
            <a:avLst/>
          </a:prstGeom>
        </p:spPr>
        <p:txBody>
          <a:bodyPr wrap="square">
            <a:spAutoFit/>
          </a:bodyPr>
          <a:lstStyle/>
          <a:p>
            <a:r>
              <a:rPr lang="fr-FR" b="1" dirty="0">
                <a:solidFill>
                  <a:schemeClr val="bg1"/>
                </a:solidFill>
              </a:rPr>
              <a:t>La plage est reliée à la côte via un mini train qui transportait jadis les marchandises depuis la route principale jusqu’au petit village de pêcheurs. Grâce à son pittoresque et au fait qu’il permet l’accès à la plage, ce petit chemin de fer est de nos jours l’une des attractions touristiques les plus populaires. </a:t>
            </a:r>
          </a:p>
        </p:txBody>
      </p:sp>
    </p:spTree>
    <p:extLst>
      <p:ext uri="{BB962C8B-B14F-4D97-AF65-F5344CB8AC3E}">
        <p14:creationId xmlns:p14="http://schemas.microsoft.com/office/powerpoint/2010/main" val="16469549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7904255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755576" y="404664"/>
            <a:ext cx="4572000" cy="1477328"/>
          </a:xfrm>
          <a:prstGeom prst="rect">
            <a:avLst/>
          </a:prstGeom>
        </p:spPr>
        <p:txBody>
          <a:bodyPr>
            <a:spAutoFit/>
          </a:bodyPr>
          <a:lstStyle/>
          <a:p>
            <a:r>
              <a:rPr lang="fr-FR" b="1" dirty="0">
                <a:solidFill>
                  <a:schemeClr val="bg1"/>
                </a:solidFill>
              </a:rPr>
              <a:t>La plage se trouve en plein milieu de l’île, à approximativement 1,5 km de la route principale ; vous pourrez y accéder en prenant le mini train qui traverse le Parc National Ria Formosa.</a:t>
            </a:r>
          </a:p>
        </p:txBody>
      </p:sp>
    </p:spTree>
    <p:extLst>
      <p:ext uri="{BB962C8B-B14F-4D97-AF65-F5344CB8AC3E}">
        <p14:creationId xmlns:p14="http://schemas.microsoft.com/office/powerpoint/2010/main" val="25939861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3491880" y="692696"/>
            <a:ext cx="2736304" cy="369332"/>
          </a:xfrm>
          <a:prstGeom prst="rect">
            <a:avLst/>
          </a:prstGeom>
          <a:noFill/>
        </p:spPr>
        <p:txBody>
          <a:bodyPr wrap="square" rtlCol="0">
            <a:spAutoFit/>
          </a:bodyPr>
          <a:lstStyle/>
          <a:p>
            <a:r>
              <a:rPr lang="fr-FR" dirty="0" smtClean="0"/>
              <a:t>Des centaines de crabes</a:t>
            </a:r>
            <a:endParaRPr lang="fr-FR" dirty="0"/>
          </a:p>
        </p:txBody>
      </p:sp>
    </p:spTree>
    <p:extLst>
      <p:ext uri="{BB962C8B-B14F-4D97-AF65-F5344CB8AC3E}">
        <p14:creationId xmlns:p14="http://schemas.microsoft.com/office/powerpoint/2010/main" val="10559101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828307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010701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517158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827584" y="404664"/>
            <a:ext cx="7128792" cy="923330"/>
          </a:xfrm>
          <a:prstGeom prst="rect">
            <a:avLst/>
          </a:prstGeom>
        </p:spPr>
        <p:txBody>
          <a:bodyPr wrap="square">
            <a:spAutoFit/>
          </a:bodyPr>
          <a:lstStyle/>
          <a:p>
            <a:r>
              <a:rPr lang="fr-FR" b="1" dirty="0">
                <a:solidFill>
                  <a:schemeClr val="bg1"/>
                </a:solidFill>
              </a:rPr>
              <a:t>La plage </a:t>
            </a:r>
            <a:r>
              <a:rPr lang="fr-FR" b="1" dirty="0" err="1">
                <a:solidFill>
                  <a:schemeClr val="bg1"/>
                </a:solidFill>
              </a:rPr>
              <a:t>Barril</a:t>
            </a:r>
            <a:r>
              <a:rPr lang="fr-FR" b="1" dirty="0">
                <a:solidFill>
                  <a:schemeClr val="bg1"/>
                </a:solidFill>
              </a:rPr>
              <a:t> abritait jadis une petite communauté de pêcheurs ; de nos jours, leurs cabanes ont été transformées en boutiques, restaurants et cafés branchés</a:t>
            </a:r>
          </a:p>
        </p:txBody>
      </p:sp>
    </p:spTree>
    <p:extLst>
      <p:ext uri="{BB962C8B-B14F-4D97-AF65-F5344CB8AC3E}">
        <p14:creationId xmlns:p14="http://schemas.microsoft.com/office/powerpoint/2010/main" val="13021555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6297492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143251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070622" y="188640"/>
            <a:ext cx="5893866" cy="2585323"/>
          </a:xfrm>
          <a:prstGeom prst="rect">
            <a:avLst/>
          </a:prstGeom>
        </p:spPr>
        <p:txBody>
          <a:bodyPr wrap="square">
            <a:spAutoFit/>
          </a:bodyPr>
          <a:lstStyle/>
          <a:p>
            <a:r>
              <a:rPr lang="fr-FR" b="1" dirty="0">
                <a:solidFill>
                  <a:schemeClr val="bg1"/>
                </a:solidFill>
              </a:rPr>
              <a:t>Jusqu’aux années 1960, la Plage de </a:t>
            </a:r>
            <a:r>
              <a:rPr lang="fr-FR" b="1" dirty="0" err="1">
                <a:solidFill>
                  <a:schemeClr val="bg1"/>
                </a:solidFill>
              </a:rPr>
              <a:t>Barril</a:t>
            </a:r>
            <a:r>
              <a:rPr lang="fr-FR" b="1" dirty="0">
                <a:solidFill>
                  <a:schemeClr val="bg1"/>
                </a:solidFill>
              </a:rPr>
              <a:t> abrita un très petit, mais pittoresque village de pêcheurs. Après la diminution du nombre des poissons à cause de la surpêche, le village fut abandonné ; il n’était habité que par 80 familles d’avril à septembre, pendant la saison de pêche au thon et l’électricité y était inconnue. De nos jours, les anciennes maisons des pêcheurs ont été rénovées ; quelques-unes sont maintenant des restaurants ou des cafés, d’autres sont utilisées en tant que cabines de plage. </a:t>
            </a:r>
          </a:p>
        </p:txBody>
      </p:sp>
    </p:spTree>
    <p:extLst>
      <p:ext uri="{BB962C8B-B14F-4D97-AF65-F5344CB8AC3E}">
        <p14:creationId xmlns:p14="http://schemas.microsoft.com/office/powerpoint/2010/main" val="1201932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81204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87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2662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407842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61764" y="260648"/>
            <a:ext cx="8820472" cy="1754326"/>
          </a:xfrm>
          <a:prstGeom prst="rect">
            <a:avLst/>
          </a:prstGeom>
        </p:spPr>
        <p:txBody>
          <a:bodyPr wrap="square">
            <a:spAutoFit/>
          </a:bodyPr>
          <a:lstStyle/>
          <a:p>
            <a:r>
              <a:rPr lang="fr-FR" b="1" dirty="0">
                <a:solidFill>
                  <a:schemeClr val="bg1"/>
                </a:solidFill>
              </a:rPr>
              <a:t>Les ancres alignées le long de la plage constituent non seulement un pittoresque objectif touristique ; leur multitude témoigne aussi du dramatique déclin d’un bon nombre d’espèces aquatiques, notamment le thon. Ces ancres étaient utilisées pour maintenir en place les filets des pêcheurs et formaient de gigantesques labyrinthes sous- marins dans lesquels des tonnes de poissons trouvaient leur fin. Cet ensemble d’ancres, à la fois pittoresque et bizarre, porte le nom de Cimetière des Ancres. </a:t>
            </a:r>
          </a:p>
        </p:txBody>
      </p:sp>
    </p:spTree>
    <p:extLst>
      <p:ext uri="{BB962C8B-B14F-4D97-AF65-F5344CB8AC3E}">
        <p14:creationId xmlns:p14="http://schemas.microsoft.com/office/powerpoint/2010/main" val="10545749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94528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863237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60420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811265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6296" y="4869160"/>
            <a:ext cx="1298448" cy="1444752"/>
          </a:xfrm>
          <a:prstGeom prst="rect">
            <a:avLst/>
          </a:prstGeom>
        </p:spPr>
      </p:pic>
      <p:sp>
        <p:nvSpPr>
          <p:cNvPr id="3" name="Rectangle 2"/>
          <p:cNvSpPr/>
          <p:nvPr/>
        </p:nvSpPr>
        <p:spPr>
          <a:xfrm>
            <a:off x="251520" y="476672"/>
            <a:ext cx="4049185" cy="923330"/>
          </a:xfrm>
          <a:prstGeom prst="rect">
            <a:avLst/>
          </a:prstGeom>
          <a:noFill/>
        </p:spPr>
        <p:txBody>
          <a:bodyPr wrap="none" lIns="91440" tIns="45720" rIns="91440" bIns="45720">
            <a:spAutoFit/>
          </a:bodyPr>
          <a:lstStyle/>
          <a:p>
            <a:pPr algn="ctr"/>
            <a:r>
              <a:rPr lang="fr-FR"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5">
                      <a:satMod val="175000"/>
                      <a:alpha val="40000"/>
                    </a:schemeClr>
                  </a:glow>
                  <a:outerShdw blurRad="50800" algn="tl" rotWithShape="0">
                    <a:srgbClr val="000000"/>
                  </a:outerShdw>
                </a:effectLst>
              </a:rPr>
              <a:t>A Bientôt…!!!</a:t>
            </a:r>
            <a:endParaRPr lang="fr-F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5">
                    <a:satMod val="175000"/>
                    <a:alpha val="40000"/>
                  </a:schemeClr>
                </a:glow>
                <a:outerShdw blurRad="50800" algn="tl" rotWithShape="0">
                  <a:srgbClr val="000000"/>
                </a:outerShdw>
              </a:effectLst>
            </a:endParaRPr>
          </a:p>
        </p:txBody>
      </p:sp>
      <p:sp>
        <p:nvSpPr>
          <p:cNvPr id="4" name="ZoneTexte 3"/>
          <p:cNvSpPr txBox="1"/>
          <p:nvPr/>
        </p:nvSpPr>
        <p:spPr>
          <a:xfrm>
            <a:off x="467544" y="2636912"/>
            <a:ext cx="475252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17561886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TotalTime>
  <Words>610</Words>
  <Application>Microsoft Office PowerPoint</Application>
  <PresentationFormat>Affichage à l'écran (4:3)</PresentationFormat>
  <Paragraphs>36</Paragraphs>
  <Slides>48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48</vt:i4>
      </vt:variant>
    </vt:vector>
  </HeadingPairs>
  <TitlesOfParts>
    <vt:vector size="53" baseType="lpstr">
      <vt:lpstr>Arial</vt:lpstr>
      <vt:lpstr>Calibri</vt:lpstr>
      <vt:lpstr>Lato</vt:lpstr>
      <vt:lpstr>Lora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21</cp:revision>
  <dcterms:created xsi:type="dcterms:W3CDTF">2016-05-14T21:35:27Z</dcterms:created>
  <dcterms:modified xsi:type="dcterms:W3CDTF">2026-01-26T17:42:17Z</dcterms:modified>
</cp:coreProperties>
</file>