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87" r:id="rId4"/>
    <p:sldId id="259" r:id="rId5"/>
    <p:sldId id="262" r:id="rId6"/>
    <p:sldId id="263" r:id="rId7"/>
    <p:sldId id="271" r:id="rId8"/>
    <p:sldId id="260" r:id="rId9"/>
    <p:sldId id="261" r:id="rId10"/>
    <p:sldId id="265" r:id="rId11"/>
    <p:sldId id="264" r:id="rId12"/>
    <p:sldId id="266" r:id="rId13"/>
    <p:sldId id="288" r:id="rId14"/>
    <p:sldId id="285" r:id="rId15"/>
    <p:sldId id="267" r:id="rId16"/>
    <p:sldId id="269" r:id="rId17"/>
    <p:sldId id="270" r:id="rId18"/>
    <p:sldId id="272" r:id="rId19"/>
    <p:sldId id="273" r:id="rId20"/>
    <p:sldId id="283" r:id="rId21"/>
    <p:sldId id="274" r:id="rId22"/>
    <p:sldId id="275" r:id="rId23"/>
    <p:sldId id="276" r:id="rId24"/>
    <p:sldId id="289" r:id="rId25"/>
    <p:sldId id="277" r:id="rId26"/>
    <p:sldId id="278" r:id="rId27"/>
    <p:sldId id="279" r:id="rId28"/>
    <p:sldId id="280" r:id="rId29"/>
    <p:sldId id="284" r:id="rId30"/>
    <p:sldId id="268" r:id="rId31"/>
    <p:sldId id="281" r:id="rId32"/>
    <p:sldId id="282" r:id="rId33"/>
    <p:sldId id="286" r:id="rId3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foMnt1uXvRUABY9pu2yGw==" hashData="YGk/ztcnDaf6RHrOuSs9azJiCsrn7b8Y1oBKcxoZQvUc395qlOJkLYEtvV8kTV0BOVCdxc42cNREGATaVMENe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4845349-D91C-4E45-925C-27A8A992E2F3}" type="datetimeFigureOut">
              <a:rPr lang="fr-FR" smtClean="0"/>
              <a:t>26/01/2026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C4493C8-B499-46B4-84B3-FE53E0306570}" type="slidenum">
              <a:rPr lang="fr-FR" smtClean="0"/>
              <a:t>‹N°›</a:t>
            </a:fld>
            <a:endParaRPr lang="fr-FR"/>
          </a:p>
        </p:txBody>
      </p:sp>
    </p:spTree>
    <p:extLst>
      <p:ext uri="{BB962C8B-B14F-4D97-AF65-F5344CB8AC3E}">
        <p14:creationId xmlns:p14="http://schemas.microsoft.com/office/powerpoint/2010/main" val="45160756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4845349-D91C-4E45-925C-27A8A992E2F3}" type="datetimeFigureOut">
              <a:rPr lang="fr-FR" smtClean="0"/>
              <a:t>26/01/2026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C4493C8-B499-46B4-84B3-FE53E0306570}" type="slidenum">
              <a:rPr lang="fr-FR" smtClean="0"/>
              <a:t>‹N°›</a:t>
            </a:fld>
            <a:endParaRPr lang="fr-FR"/>
          </a:p>
        </p:txBody>
      </p:sp>
    </p:spTree>
    <p:extLst>
      <p:ext uri="{BB962C8B-B14F-4D97-AF65-F5344CB8AC3E}">
        <p14:creationId xmlns:p14="http://schemas.microsoft.com/office/powerpoint/2010/main" val="333223089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A4845349-D91C-4E45-925C-27A8A992E2F3}" type="datetimeFigureOut">
              <a:rPr lang="fr-FR" smtClean="0"/>
              <a:t>26/01/2026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C4493C8-B499-46B4-84B3-FE53E0306570}" type="slidenum">
              <a:rPr lang="fr-FR" smtClean="0"/>
              <a:t>‹N°›</a:t>
            </a:fld>
            <a:endParaRPr lang="fr-FR"/>
          </a:p>
        </p:txBody>
      </p:sp>
    </p:spTree>
    <p:extLst>
      <p:ext uri="{BB962C8B-B14F-4D97-AF65-F5344CB8AC3E}">
        <p14:creationId xmlns:p14="http://schemas.microsoft.com/office/powerpoint/2010/main" val="234596755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4845349-D91C-4E45-925C-27A8A992E2F3}" type="datetimeFigureOut">
              <a:rPr lang="fr-FR" smtClean="0"/>
              <a:t>26/01/2026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C4493C8-B499-46B4-84B3-FE53E0306570}" type="slidenum">
              <a:rPr lang="fr-FR" smtClean="0"/>
              <a:t>‹N°›</a:t>
            </a:fld>
            <a:endParaRPr lang="fr-FR"/>
          </a:p>
        </p:txBody>
      </p:sp>
    </p:spTree>
    <p:extLst>
      <p:ext uri="{BB962C8B-B14F-4D97-AF65-F5344CB8AC3E}">
        <p14:creationId xmlns:p14="http://schemas.microsoft.com/office/powerpoint/2010/main" val="371581678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4845349-D91C-4E45-925C-27A8A992E2F3}" type="datetimeFigureOut">
              <a:rPr lang="fr-FR" smtClean="0"/>
              <a:t>26/01/2026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C4493C8-B499-46B4-84B3-FE53E0306570}" type="slidenum">
              <a:rPr lang="fr-FR" smtClean="0"/>
              <a:t>‹N°›</a:t>
            </a:fld>
            <a:endParaRPr lang="fr-FR"/>
          </a:p>
        </p:txBody>
      </p:sp>
    </p:spTree>
    <p:extLst>
      <p:ext uri="{BB962C8B-B14F-4D97-AF65-F5344CB8AC3E}">
        <p14:creationId xmlns:p14="http://schemas.microsoft.com/office/powerpoint/2010/main" val="235633951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A4845349-D91C-4E45-925C-27A8A992E2F3}" type="datetimeFigureOut">
              <a:rPr lang="fr-FR" smtClean="0"/>
              <a:t>26/01/2026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C4493C8-B499-46B4-84B3-FE53E0306570}" type="slidenum">
              <a:rPr lang="fr-FR" smtClean="0"/>
              <a:t>‹N°›</a:t>
            </a:fld>
            <a:endParaRPr lang="fr-FR"/>
          </a:p>
        </p:txBody>
      </p:sp>
    </p:spTree>
    <p:extLst>
      <p:ext uri="{BB962C8B-B14F-4D97-AF65-F5344CB8AC3E}">
        <p14:creationId xmlns:p14="http://schemas.microsoft.com/office/powerpoint/2010/main" val="117979726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4845349-D91C-4E45-925C-27A8A992E2F3}" type="datetimeFigureOut">
              <a:rPr lang="fr-FR" smtClean="0"/>
              <a:t>26/01/2026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C4493C8-B499-46B4-84B3-FE53E0306570}" type="slidenum">
              <a:rPr lang="fr-FR" smtClean="0"/>
              <a:t>‹N°›</a:t>
            </a:fld>
            <a:endParaRPr lang="fr-FR"/>
          </a:p>
        </p:txBody>
      </p:sp>
    </p:spTree>
    <p:extLst>
      <p:ext uri="{BB962C8B-B14F-4D97-AF65-F5344CB8AC3E}">
        <p14:creationId xmlns:p14="http://schemas.microsoft.com/office/powerpoint/2010/main" val="232815535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845349-D91C-4E45-925C-27A8A992E2F3}" type="datetimeFigureOut">
              <a:rPr lang="fr-FR" smtClean="0"/>
              <a:t>26/01/2026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C4493C8-B499-46B4-84B3-FE53E0306570}" type="slidenum">
              <a:rPr lang="fr-FR" smtClean="0"/>
              <a:t>‹N°›</a:t>
            </a:fld>
            <a:endParaRPr lang="fr-FR"/>
          </a:p>
        </p:txBody>
      </p:sp>
    </p:spTree>
    <p:extLst>
      <p:ext uri="{BB962C8B-B14F-4D97-AF65-F5344CB8AC3E}">
        <p14:creationId xmlns:p14="http://schemas.microsoft.com/office/powerpoint/2010/main" val="110848172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845349-D91C-4E45-925C-27A8A992E2F3}" type="datetimeFigureOut">
              <a:rPr lang="fr-FR" smtClean="0"/>
              <a:t>26/01/2026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C4493C8-B499-46B4-84B3-FE53E0306570}" type="slidenum">
              <a:rPr lang="fr-FR" smtClean="0"/>
              <a:t>‹N°›</a:t>
            </a:fld>
            <a:endParaRPr lang="fr-FR"/>
          </a:p>
        </p:txBody>
      </p:sp>
    </p:spTree>
    <p:extLst>
      <p:ext uri="{BB962C8B-B14F-4D97-AF65-F5344CB8AC3E}">
        <p14:creationId xmlns:p14="http://schemas.microsoft.com/office/powerpoint/2010/main" val="8859996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4845349-D91C-4E45-925C-27A8A992E2F3}" type="datetimeFigureOut">
              <a:rPr lang="fr-FR" smtClean="0"/>
              <a:t>26/01/2026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C4493C8-B499-46B4-84B3-FE53E0306570}" type="slidenum">
              <a:rPr lang="fr-FR" smtClean="0"/>
              <a:t>‹N°›</a:t>
            </a:fld>
            <a:endParaRPr lang="fr-FR"/>
          </a:p>
        </p:txBody>
      </p:sp>
    </p:spTree>
    <p:extLst>
      <p:ext uri="{BB962C8B-B14F-4D97-AF65-F5344CB8AC3E}">
        <p14:creationId xmlns:p14="http://schemas.microsoft.com/office/powerpoint/2010/main" val="110117094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4845349-D91C-4E45-925C-27A8A992E2F3}" type="datetimeFigureOut">
              <a:rPr lang="fr-FR" smtClean="0"/>
              <a:t>26/01/2026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C4493C8-B499-46B4-84B3-FE53E0306570}" type="slidenum">
              <a:rPr lang="fr-FR" smtClean="0"/>
              <a:t>‹N°›</a:t>
            </a:fld>
            <a:endParaRPr lang="fr-FR"/>
          </a:p>
        </p:txBody>
      </p:sp>
    </p:spTree>
    <p:extLst>
      <p:ext uri="{BB962C8B-B14F-4D97-AF65-F5344CB8AC3E}">
        <p14:creationId xmlns:p14="http://schemas.microsoft.com/office/powerpoint/2010/main" val="262504487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845349-D91C-4E45-925C-27A8A992E2F3}" type="datetimeFigureOut">
              <a:rPr lang="fr-FR" smtClean="0"/>
              <a:t>26/01/2026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4493C8-B499-46B4-84B3-FE53E0306570}" type="slidenum">
              <a:rPr lang="fr-FR" smtClean="0"/>
              <a:t>‹N°›</a:t>
            </a:fld>
            <a:endParaRPr lang="fr-FR"/>
          </a:p>
        </p:txBody>
      </p:sp>
    </p:spTree>
    <p:extLst>
      <p:ext uri="{BB962C8B-B14F-4D97-AF65-F5344CB8AC3E}">
        <p14:creationId xmlns:p14="http://schemas.microsoft.com/office/powerpoint/2010/main" val="1852090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jpg"/><Relationship Id="rId7" Type="http://schemas.openxmlformats.org/officeDocument/2006/relationships/image" Target="../media/image4.jpg"/><Relationship Id="rId2" Type="http://schemas.openxmlformats.org/officeDocument/2006/relationships/audio" Target="../media/audio1.wav"/><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hyperlink" Target="https://translate.googleusercontent.com/translate_c?depth=1&amp;hl=fr&amp;prev=search&amp;rurl=translate.google.fr&amp;sl=en&amp;u=https://en.wikipedia.org/wiki/Fortaleza_de_Cacela&amp;usg=ALkJrhjv9Q6edi9m4jBWwDcXbMiW1yZsLA" TargetMode="External"/><Relationship Id="rId2" Type="http://schemas.openxmlformats.org/officeDocument/2006/relationships/hyperlink" Target="https://translate.googleusercontent.com/translate_c?depth=1&amp;hl=fr&amp;prev=search&amp;rurl=translate.google.fr&amp;sl=en&amp;u=https://en.wikipedia.org/wiki/Ria_Formosa&amp;usg=ALkJrhiRtI52dtfIazARfQoPUfe1-9nuNg" TargetMode="Externa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ipadvisor.fr/Attraction_Review-g656853-d9802728-Reviews-Nossa_Senhora_da_Assuncao_Church-Vila_Nova_de_Cacela_Faro_District_Algarve.html" TargetMode="External"/><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8024" y="4841"/>
            <a:ext cx="4369624" cy="685800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4702122" cy="6858000"/>
          </a:xfrm>
          <a:prstGeom prst="rect">
            <a:avLst/>
          </a:prstGeom>
        </p:spPr>
      </p:pic>
      <p:pic>
        <p:nvPicPr>
          <p:cNvPr id="4" name="Image 3"/>
          <p:cNvPicPr>
            <a:picLocks noChangeAspect="1"/>
          </p:cNvPicPr>
          <p:nvPr/>
        </p:nvPicPr>
        <p:blipFill>
          <a:blip r:embed="rId5">
            <a:biLevel thresh="75000"/>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tretch>
            <a:fillRect/>
          </a:stretch>
        </p:blipFill>
        <p:spPr>
          <a:xfrm>
            <a:off x="3083493" y="191743"/>
            <a:ext cx="3237257" cy="3237257"/>
          </a:xfrm>
          <a:prstGeom prst="rect">
            <a:avLst/>
          </a:prstGeom>
        </p:spPr>
      </p:pic>
      <p:pic>
        <p:nvPicPr>
          <p:cNvPr id="6" name="Imag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32040" y="5229200"/>
            <a:ext cx="1298448" cy="1444752"/>
          </a:xfrm>
          <a:prstGeom prst="rect">
            <a:avLst/>
          </a:prstGeom>
        </p:spPr>
      </p:pic>
      <p:pic>
        <p:nvPicPr>
          <p:cNvPr id="7" name="Image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9512" y="1340768"/>
            <a:ext cx="1331470" cy="1088001"/>
          </a:xfrm>
          <a:prstGeom prst="rect">
            <a:avLst/>
          </a:prstGeom>
        </p:spPr>
      </p:pic>
    </p:spTree>
    <p:extLst>
      <p:ext uri="{BB962C8B-B14F-4D97-AF65-F5344CB8AC3E}">
        <p14:creationId xmlns:p14="http://schemas.microsoft.com/office/powerpoint/2010/main" val="2758888335"/>
      </p:ext>
    </p:extLst>
  </p:cSld>
  <p:clrMapOvr>
    <a:masterClrMapping/>
  </p:clrMapOvr>
  <mc:AlternateContent xmlns:mc="http://schemas.openxmlformats.org/markup-compatibility/2006" xmlns:p14="http://schemas.microsoft.com/office/powerpoint/2010/main">
    <mc:Choice Requires="p14">
      <p:transition spd="slow" p14:dur="2000" advTm="8000">
        <p:sndAc>
          <p:stSnd>
            <p:snd r:embed="rId2" name="03.Ricardo.Ribeiro.Esta.Voz.[This.Voice].Esta.Voz.[This.Voice].Esta.Voz.[This.Voice]-TDG.wav"/>
          </p:stSnd>
        </p:sndAc>
      </p:transition>
    </mc:Choice>
    <mc:Fallback xmlns="">
      <p:transition spd="slow" advTm="8000">
        <p:sndAc>
          <p:stSnd>
            <p:snd r:embed="rId9" name="03.Ricardo.Ribeiro.Esta.Voz.[This.Voice].Esta.Voz.[This.Voice].Esta.Voz.[This.Voice]-TDG.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332656"/>
            <a:ext cx="3096344" cy="5386090"/>
          </a:xfrm>
          <a:prstGeom prst="rect">
            <a:avLst/>
          </a:prstGeom>
        </p:spPr>
        <p:txBody>
          <a:bodyPr wrap="square">
            <a:spAutoFit/>
          </a:bodyPr>
          <a:lstStyle/>
          <a:p>
            <a:r>
              <a:rPr lang="fr-FR" sz="2000" b="1" dirty="0" err="1" smtClean="0"/>
              <a:t>Cacela</a:t>
            </a:r>
            <a:r>
              <a:rPr lang="fr-FR" sz="2000" b="1" dirty="0" smtClean="0"/>
              <a:t> </a:t>
            </a:r>
            <a:r>
              <a:rPr lang="fr-FR" sz="2000" b="1" dirty="0" err="1" smtClean="0"/>
              <a:t>Velha</a:t>
            </a:r>
            <a:r>
              <a:rPr lang="fr-FR" sz="2000" b="1" dirty="0" smtClean="0"/>
              <a:t> </a:t>
            </a:r>
            <a:r>
              <a:rPr lang="fr-FR" dirty="0" smtClean="0"/>
              <a:t>est un petit village côtier de l’est de l’Algarve, sur le site du Parc Naturel de la Ria Formosa, qui s’est développé surtout au XVIIe siècle lorsqu’il fut intégré dans la ligne de défense de la côte et lorsque la Forteresse fut construite. Actuellement, la localité mérite une visite car c’est un magnifique mirador sur la mer et sur les îles du Parc Naturel Ria Formosa, qui se développe parallèlement à la côte. </a:t>
            </a:r>
            <a:r>
              <a:rPr lang="fr-FR" dirty="0" err="1" smtClean="0"/>
              <a:t>Cacela</a:t>
            </a:r>
            <a:r>
              <a:rPr lang="fr-FR" dirty="0" smtClean="0"/>
              <a:t> </a:t>
            </a:r>
            <a:r>
              <a:rPr lang="fr-FR" dirty="0" err="1" smtClean="0"/>
              <a:t>Velha</a:t>
            </a:r>
            <a:r>
              <a:rPr lang="fr-FR" dirty="0" smtClean="0"/>
              <a:t> est situé au sommet d'une colline avec une vue à la lagune orientale de la </a:t>
            </a:r>
            <a:r>
              <a:rPr lang="fr-FR" dirty="0" smtClean="0">
                <a:hlinkClick r:id="rId2" tooltip="Ria Formosa"/>
              </a:rPr>
              <a:t>Ria Formosa</a:t>
            </a:r>
            <a:r>
              <a:rPr lang="fr-FR" dirty="0" smtClean="0"/>
              <a:t> . Il est le site de la </a:t>
            </a:r>
            <a:r>
              <a:rPr lang="fr-FR" dirty="0" smtClean="0">
                <a:hlinkClick r:id="rId3" tooltip="Fortaleza de Cacela"/>
              </a:rPr>
              <a:t>Fortaleza de </a:t>
            </a:r>
            <a:r>
              <a:rPr lang="fr-FR" dirty="0" err="1" smtClean="0">
                <a:hlinkClick r:id="rId3" tooltip="Fortaleza de Cacela"/>
              </a:rPr>
              <a:t>Cacela</a:t>
            </a:r>
            <a:r>
              <a:rPr lang="fr-FR" dirty="0" smtClean="0"/>
              <a:t> .</a:t>
            </a:r>
            <a:endParaRPr lang="fr-FR" dirty="0"/>
          </a:p>
        </p:txBody>
      </p:sp>
      <p:pic>
        <p:nvPicPr>
          <p:cNvPr id="1026" name="Picture 2" descr="https://upload.wikimedia.org/wikipedia/commons/thumb/7/7e/CACELA1.png/300px-CACELA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872" y="0"/>
            <a:ext cx="572412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0537701"/>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3.bp.blogspot.com/-nV4XpvbBWkM/Vxpr5HOIhqI/AAAAAAAAuWM/1JqdtqYl2X8RE1JrhZ7CbvyzXJTvBMNpACLcB/s1600/Ria%2BFormosa%2B3.jpg"/>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241773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957391"/>
          </a:xfrm>
          <a:prstGeom prst="rect">
            <a:avLst/>
          </a:prstGeom>
        </p:spPr>
      </p:pic>
    </p:spTree>
    <p:extLst>
      <p:ext uri="{BB962C8B-B14F-4D97-AF65-F5344CB8AC3E}">
        <p14:creationId xmlns:p14="http://schemas.microsoft.com/office/powerpoint/2010/main" val="95549797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238617939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2167185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6457742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5750079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4738174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8827416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4697265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899592" y="692696"/>
            <a:ext cx="3356432" cy="369332"/>
          </a:xfrm>
          <a:prstGeom prst="rect">
            <a:avLst/>
          </a:prstGeom>
        </p:spPr>
        <p:txBody>
          <a:bodyPr wrap="none">
            <a:spAutoFit/>
          </a:bodyPr>
          <a:lstStyle/>
          <a:p>
            <a:r>
              <a:rPr lang="fr-FR" b="1" dirty="0" err="1">
                <a:solidFill>
                  <a:srgbClr val="002B11"/>
                </a:solidFill>
                <a:latin typeface="Trip Sans VF"/>
                <a:hlinkClick r:id="rId3"/>
              </a:rPr>
              <a:t>Nossa</a:t>
            </a:r>
            <a:r>
              <a:rPr lang="fr-FR" b="1" dirty="0">
                <a:solidFill>
                  <a:srgbClr val="002B11"/>
                </a:solidFill>
                <a:latin typeface="Trip Sans VF"/>
                <a:hlinkClick r:id="rId3"/>
              </a:rPr>
              <a:t> </a:t>
            </a:r>
            <a:r>
              <a:rPr lang="fr-FR" b="1" dirty="0" err="1">
                <a:solidFill>
                  <a:srgbClr val="002B11"/>
                </a:solidFill>
                <a:latin typeface="Trip Sans VF"/>
                <a:hlinkClick r:id="rId3"/>
              </a:rPr>
              <a:t>Senhora</a:t>
            </a:r>
            <a:r>
              <a:rPr lang="fr-FR" b="1" dirty="0">
                <a:solidFill>
                  <a:srgbClr val="002B11"/>
                </a:solidFill>
                <a:latin typeface="Trip Sans VF"/>
                <a:hlinkClick r:id="rId3"/>
              </a:rPr>
              <a:t> da </a:t>
            </a:r>
            <a:r>
              <a:rPr lang="fr-FR" b="1" dirty="0" err="1">
                <a:solidFill>
                  <a:srgbClr val="002B11"/>
                </a:solidFill>
                <a:latin typeface="Trip Sans VF"/>
                <a:hlinkClick r:id="rId3"/>
              </a:rPr>
              <a:t>Assunção</a:t>
            </a:r>
            <a:endParaRPr lang="fr-FR" b="1" i="0" u="none" strike="noStrike" dirty="0">
              <a:solidFill>
                <a:srgbClr val="002B11"/>
              </a:solidFill>
              <a:effectLst/>
              <a:latin typeface="Trip Sans VF"/>
              <a:hlinkClick r:id="rId3"/>
            </a:endParaRPr>
          </a:p>
        </p:txBody>
      </p:sp>
    </p:spTree>
    <p:extLst>
      <p:ext uri="{BB962C8B-B14F-4D97-AF65-F5344CB8AC3E}">
        <p14:creationId xmlns:p14="http://schemas.microsoft.com/office/powerpoint/2010/main" val="271111137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30" y="0"/>
            <a:ext cx="9144000" cy="6858000"/>
          </a:xfrm>
          <a:prstGeom prst="rect">
            <a:avLst/>
          </a:prstGeom>
        </p:spPr>
      </p:pic>
    </p:spTree>
    <p:extLst>
      <p:ext uri="{BB962C8B-B14F-4D97-AF65-F5344CB8AC3E}">
        <p14:creationId xmlns:p14="http://schemas.microsoft.com/office/powerpoint/2010/main" val="337795801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467544" y="620688"/>
            <a:ext cx="8604448" cy="1754326"/>
          </a:xfrm>
          <a:prstGeom prst="rect">
            <a:avLst/>
          </a:prstGeom>
        </p:spPr>
        <p:txBody>
          <a:bodyPr wrap="square">
            <a:spAutoFit/>
          </a:bodyPr>
          <a:lstStyle/>
          <a:p>
            <a:r>
              <a:rPr lang="fr-FR" b="1" dirty="0" smtClean="0">
                <a:solidFill>
                  <a:schemeClr val="bg1"/>
                </a:solidFill>
              </a:rPr>
              <a:t>Pendant de nombreuses années, la pêche commerciale a été la principale source de commerce pour </a:t>
            </a:r>
            <a:r>
              <a:rPr lang="fr-FR" b="1" dirty="0" err="1" smtClean="0">
                <a:solidFill>
                  <a:schemeClr val="bg1"/>
                </a:solidFill>
              </a:rPr>
              <a:t>Cacela</a:t>
            </a:r>
            <a:r>
              <a:rPr lang="fr-FR" b="1" dirty="0" smtClean="0">
                <a:solidFill>
                  <a:schemeClr val="bg1"/>
                </a:solidFill>
              </a:rPr>
              <a:t> </a:t>
            </a:r>
            <a:r>
              <a:rPr lang="fr-FR" b="1" dirty="0" err="1" smtClean="0">
                <a:solidFill>
                  <a:schemeClr val="bg1"/>
                </a:solidFill>
              </a:rPr>
              <a:t>Velha</a:t>
            </a:r>
            <a:r>
              <a:rPr lang="fr-FR" b="1" dirty="0" smtClean="0">
                <a:solidFill>
                  <a:schemeClr val="bg1"/>
                </a:solidFill>
              </a:rPr>
              <a:t>. Au cours des dernières années, le village a vu des revenus supplémentaires d'être une destination touristique. L'emplacement et le manque de surdéveloppement moderne front de mer de </a:t>
            </a:r>
            <a:r>
              <a:rPr lang="fr-FR" b="1" dirty="0" err="1" smtClean="0">
                <a:solidFill>
                  <a:schemeClr val="bg1"/>
                </a:solidFill>
              </a:rPr>
              <a:t>Cacela</a:t>
            </a:r>
            <a:r>
              <a:rPr lang="fr-FR" b="1" dirty="0" smtClean="0">
                <a:solidFill>
                  <a:schemeClr val="bg1"/>
                </a:solidFill>
              </a:rPr>
              <a:t> </a:t>
            </a:r>
            <a:r>
              <a:rPr lang="fr-FR" b="1" dirty="0" err="1" smtClean="0">
                <a:solidFill>
                  <a:schemeClr val="bg1"/>
                </a:solidFill>
              </a:rPr>
              <a:t>Velha</a:t>
            </a:r>
            <a:r>
              <a:rPr lang="fr-FR" b="1" dirty="0" smtClean="0">
                <a:solidFill>
                  <a:schemeClr val="bg1"/>
                </a:solidFill>
              </a:rPr>
              <a:t> a été attrayant pour de nombreux visiteurs, alors que les flottes de pêche du village ont fourni les restaurants de fruits de mer avec huîtres, palourdes, crevettes et calmars.</a:t>
            </a:r>
            <a:endParaRPr lang="fr-FR" b="1" dirty="0">
              <a:solidFill>
                <a:schemeClr val="bg1"/>
              </a:solidFill>
            </a:endParaRPr>
          </a:p>
        </p:txBody>
      </p:sp>
    </p:spTree>
    <p:extLst>
      <p:ext uri="{BB962C8B-B14F-4D97-AF65-F5344CB8AC3E}">
        <p14:creationId xmlns:p14="http://schemas.microsoft.com/office/powerpoint/2010/main" val="2471911109"/>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6502808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8964" y="0"/>
            <a:ext cx="8086072" cy="6858000"/>
          </a:xfrm>
          <a:prstGeom prst="rect">
            <a:avLst/>
          </a:prstGeom>
        </p:spPr>
      </p:pic>
    </p:spTree>
    <p:extLst>
      <p:ext uri="{BB962C8B-B14F-4D97-AF65-F5344CB8AC3E}">
        <p14:creationId xmlns:p14="http://schemas.microsoft.com/office/powerpoint/2010/main" val="71340998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8867272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306164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0895785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109406835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2712106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3914851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1771531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179512" y="404664"/>
            <a:ext cx="4572000" cy="923330"/>
          </a:xfrm>
          <a:prstGeom prst="rect">
            <a:avLst/>
          </a:prstGeom>
        </p:spPr>
        <p:txBody>
          <a:bodyPr>
            <a:spAutoFit/>
          </a:bodyPr>
          <a:lstStyle/>
          <a:p>
            <a:r>
              <a:rPr lang="fr-FR" b="1" dirty="0">
                <a:solidFill>
                  <a:schemeClr val="bg1"/>
                </a:solidFill>
                <a:latin typeface="Open Sans"/>
              </a:rPr>
              <a:t>Tout près de la place se trouve une grande roue (une Noria), qui a été active jusqu’au milieu du siècle </a:t>
            </a:r>
            <a:r>
              <a:rPr lang="fr-FR" b="1" dirty="0" smtClean="0">
                <a:solidFill>
                  <a:schemeClr val="bg1"/>
                </a:solidFill>
                <a:latin typeface="Open Sans"/>
              </a:rPr>
              <a:t>dernier.</a:t>
            </a:r>
            <a:endParaRPr lang="fr-FR" b="1" dirty="0">
              <a:solidFill>
                <a:schemeClr val="bg1"/>
              </a:solidFill>
            </a:endParaRPr>
          </a:p>
        </p:txBody>
      </p:sp>
    </p:spTree>
    <p:extLst>
      <p:ext uri="{BB962C8B-B14F-4D97-AF65-F5344CB8AC3E}">
        <p14:creationId xmlns:p14="http://schemas.microsoft.com/office/powerpoint/2010/main" val="259665075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l="2750"/>
          <a:stretch/>
        </p:blipFill>
        <p:spPr>
          <a:xfrm>
            <a:off x="0" y="0"/>
            <a:ext cx="9144000" cy="6858000"/>
          </a:xfrm>
          <a:prstGeom prst="rect">
            <a:avLst/>
          </a:prstGeom>
        </p:spPr>
      </p:pic>
    </p:spTree>
    <p:extLst>
      <p:ext uri="{BB962C8B-B14F-4D97-AF65-F5344CB8AC3E}">
        <p14:creationId xmlns:p14="http://schemas.microsoft.com/office/powerpoint/2010/main" val="245447302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0482079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7443987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182226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val="0"/>
              </a:ext>
            </a:extLst>
          </a:blip>
          <a:stretch>
            <a:fillRect/>
          </a:stretch>
        </p:blipFill>
        <p:spPr>
          <a:xfrm>
            <a:off x="18783" y="4893"/>
            <a:ext cx="9108000" cy="6853107"/>
          </a:xfrm>
          <a:prstGeom prst="rect">
            <a:avLst/>
          </a:prstGeom>
        </p:spPr>
      </p:pic>
    </p:spTree>
    <p:extLst>
      <p:ext uri="{BB962C8B-B14F-4D97-AF65-F5344CB8AC3E}">
        <p14:creationId xmlns:p14="http://schemas.microsoft.com/office/powerpoint/2010/main" val="213193220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00500" y="0"/>
            <a:ext cx="51435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spTree>
    <p:extLst>
      <p:ext uri="{BB962C8B-B14F-4D97-AF65-F5344CB8AC3E}">
        <p14:creationId xmlns:p14="http://schemas.microsoft.com/office/powerpoint/2010/main" val="155310482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2620169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4130162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64288" y="4869160"/>
            <a:ext cx="1298448" cy="1444752"/>
          </a:xfrm>
          <a:prstGeom prst="rect">
            <a:avLst/>
          </a:prstGeom>
        </p:spPr>
      </p:pic>
      <p:sp>
        <p:nvSpPr>
          <p:cNvPr id="3" name="Rectangle 2"/>
          <p:cNvSpPr/>
          <p:nvPr/>
        </p:nvSpPr>
        <p:spPr>
          <a:xfrm>
            <a:off x="251520" y="620688"/>
            <a:ext cx="4049185" cy="923330"/>
          </a:xfrm>
          <a:prstGeom prst="rect">
            <a:avLst/>
          </a:prstGeom>
          <a:noFill/>
        </p:spPr>
        <p:txBody>
          <a:bodyPr wrap="none" lIns="91440" tIns="45720" rIns="91440" bIns="45720">
            <a:spAutoFit/>
          </a:bodyPr>
          <a:lstStyle/>
          <a:p>
            <a:pPr algn="ctr"/>
            <a:r>
              <a:rPr lang="fr-FR" sz="54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228600">
                    <a:schemeClr val="accent5">
                      <a:satMod val="175000"/>
                      <a:alpha val="40000"/>
                    </a:schemeClr>
                  </a:glow>
                  <a:outerShdw blurRad="38100" dist="38100" dir="7020000" algn="tl">
                    <a:srgbClr val="000000">
                      <a:alpha val="35000"/>
                    </a:srgbClr>
                  </a:outerShdw>
                </a:effectLst>
              </a:rPr>
              <a:t>A Bientôt…!!!</a:t>
            </a:r>
            <a:endParaRPr lang="fr-FR"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228600">
                  <a:schemeClr val="accent5">
                    <a:satMod val="175000"/>
                    <a:alpha val="40000"/>
                  </a:schemeClr>
                </a:glow>
                <a:outerShdw blurRad="38100" dist="38100" dir="7020000" algn="tl">
                  <a:srgbClr val="000000">
                    <a:alpha val="35000"/>
                  </a:srgbClr>
                </a:outerShdw>
              </a:effectLst>
            </a:endParaRPr>
          </a:p>
        </p:txBody>
      </p:sp>
      <p:sp>
        <p:nvSpPr>
          <p:cNvPr id="4" name="ZoneTexte 3"/>
          <p:cNvSpPr txBox="1"/>
          <p:nvPr/>
        </p:nvSpPr>
        <p:spPr>
          <a:xfrm>
            <a:off x="539552" y="2852936"/>
            <a:ext cx="3672408"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409241826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TotalTime>
  <Words>231</Words>
  <Application>Microsoft Office PowerPoint</Application>
  <PresentationFormat>Affichage à l'écran (4:3)</PresentationFormat>
  <Paragraphs>6</Paragraphs>
  <Slides>33</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33</vt:i4>
      </vt:variant>
    </vt:vector>
  </HeadingPairs>
  <TitlesOfParts>
    <vt:vector size="38" baseType="lpstr">
      <vt:lpstr>Arial</vt:lpstr>
      <vt:lpstr>Calibri</vt:lpstr>
      <vt:lpstr>Open Sans</vt:lpstr>
      <vt:lpstr>Trip Sans VF</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ALPHA</dc:creator>
  <cp:lastModifiedBy>Admin</cp:lastModifiedBy>
  <cp:revision>15</cp:revision>
  <dcterms:created xsi:type="dcterms:W3CDTF">2016-05-15T13:44:36Z</dcterms:created>
  <dcterms:modified xsi:type="dcterms:W3CDTF">2026-01-26T15:49:53Z</dcterms:modified>
</cp:coreProperties>
</file>